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52" r:id="rId1"/>
  </p:sldMasterIdLst>
  <p:sldIdLst>
    <p:sldId id="257" r:id="rId2"/>
    <p:sldId id="259" r:id="rId3"/>
    <p:sldId id="258" r:id="rId4"/>
    <p:sldId id="260" r:id="rId5"/>
  </p:sldIdLst>
  <p:sldSz cx="10691813" cy="7559675"/>
  <p:notesSz cx="6858000" cy="9144000"/>
  <p:embeddedFontLst>
    <p:embeddedFont>
      <p:font typeface="Tahoma" pitchFamily="34" charset="0"/>
      <p:regular r:id="rId6"/>
      <p:bold r:id="rId7"/>
    </p:embeddedFont>
    <p:embeddedFont>
      <p:font typeface="Wingdings 3" pitchFamily="18" charset="2"/>
      <p:regular r:id="rId8"/>
    </p:embeddedFont>
    <p:embeddedFont>
      <p:font typeface="HelveticaNeueCyr-Bold" charset="-52"/>
      <p:bold r:id="rId9"/>
    </p:embeddedFont>
    <p:embeddedFont>
      <p:font typeface="HelveticaNeueCyr" charset="-52"/>
      <p:regular r:id="rId10"/>
      <p:bold r:id="rId11"/>
    </p:embeddedFont>
    <p:embeddedFont>
      <p:font typeface="Century Gothic" pitchFamily="34" charset="0"/>
      <p:regular r:id="rId12"/>
      <p:bold r:id="rId13"/>
      <p:italic r:id="rId14"/>
      <p:boldItalic r:id="rId15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C083E6E3-FA7D-4D7B-A595-EF9225AFEA82}" styleName="Светлый стиль 1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B344D84-9AFB-497E-A393-DC336BA19D2E}" styleName="Средний стиль 3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A488322-F2BA-4B5B-9748-0D474271808F}" styleName="Средний стиль 3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87" d="100"/>
          <a:sy n="87" d="100"/>
        </p:scale>
        <p:origin x="-72" y="-72"/>
      </p:cViewPr>
      <p:guideLst>
        <p:guide orient="horz" pos="2381"/>
        <p:guide pos="336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font" Target="fonts/font10.fntdata"/><Relationship Id="rId10" Type="http://schemas.openxmlformats.org/officeDocument/2006/relationships/font" Target="fonts/font5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font" Target="fonts/font9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>
            <a:extLst>
              <a:ext uri="{FF2B5EF4-FFF2-40B4-BE49-F238E27FC236}">
                <a16:creationId xmlns="" xmlns:a16="http://schemas.microsoft.com/office/drawing/2014/main" id="{018F8BCB-22E7-4F23-97E8-E07D935C73CE}"/>
              </a:ext>
            </a:extLst>
          </p:cNvPr>
          <p:cNvGrpSpPr/>
          <p:nvPr userDrawn="1"/>
        </p:nvGrpSpPr>
        <p:grpSpPr>
          <a:xfrm>
            <a:off x="-1" y="1"/>
            <a:ext cx="9293291" cy="1212980"/>
            <a:chOff x="-4460487" y="304801"/>
            <a:chExt cx="12007323" cy="371474"/>
          </a:xfrm>
        </p:grpSpPr>
        <p:sp>
          <p:nvSpPr>
            <p:cNvPr id="6" name="Прямоугольный треугольник 5">
              <a:extLst>
                <a:ext uri="{FF2B5EF4-FFF2-40B4-BE49-F238E27FC236}">
                  <a16:creationId xmlns="" xmlns:a16="http://schemas.microsoft.com/office/drawing/2014/main" id="{3CF88352-C8CB-4098-B13D-11928AC93482}"/>
                </a:ext>
              </a:extLst>
            </p:cNvPr>
            <p:cNvSpPr/>
            <p:nvPr userDrawn="1"/>
          </p:nvSpPr>
          <p:spPr>
            <a:xfrm rot="5400000">
              <a:off x="6449944" y="-420616"/>
              <a:ext cx="371473" cy="182231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579"/>
            </a:p>
          </p:txBody>
        </p:sp>
        <p:sp>
          <p:nvSpPr>
            <p:cNvPr id="7" name="Прямоугольник 6">
              <a:extLst>
                <a:ext uri="{FF2B5EF4-FFF2-40B4-BE49-F238E27FC236}">
                  <a16:creationId xmlns="" xmlns:a16="http://schemas.microsoft.com/office/drawing/2014/main" id="{4B3F7FAE-D18B-4C86-A8D2-BF329D43225A}"/>
                </a:ext>
              </a:extLst>
            </p:cNvPr>
            <p:cNvSpPr/>
            <p:nvPr userDrawn="1"/>
          </p:nvSpPr>
          <p:spPr>
            <a:xfrm>
              <a:off x="-4460487" y="304801"/>
              <a:ext cx="10194538" cy="37147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579" dirty="0"/>
            </a:p>
          </p:txBody>
        </p:sp>
      </p:grpSp>
      <p:cxnSp>
        <p:nvCxnSpPr>
          <p:cNvPr id="4" name="Прямая соединительная линия 3">
            <a:extLst>
              <a:ext uri="{FF2B5EF4-FFF2-40B4-BE49-F238E27FC236}">
                <a16:creationId xmlns="" xmlns:a16="http://schemas.microsoft.com/office/drawing/2014/main" id="{A7465ECE-DAFB-456D-B4BF-1137A757652D}"/>
              </a:ext>
            </a:extLst>
          </p:cNvPr>
          <p:cNvCxnSpPr/>
          <p:nvPr userDrawn="1"/>
        </p:nvCxnSpPr>
        <p:spPr>
          <a:xfrm>
            <a:off x="482600" y="6522097"/>
            <a:ext cx="9726613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63617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B855DF40-C04F-4AFC-942C-3F698442044E}"/>
              </a:ext>
            </a:extLst>
          </p:cNvPr>
          <p:cNvSpPr/>
          <p:nvPr userDrawn="1"/>
        </p:nvSpPr>
        <p:spPr>
          <a:xfrm>
            <a:off x="0" y="1344547"/>
            <a:ext cx="10691813" cy="487057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3" name="Прямая соединительная линия 12">
            <a:extLst>
              <a:ext uri="{FF2B5EF4-FFF2-40B4-BE49-F238E27FC236}">
                <a16:creationId xmlns="" xmlns:a16="http://schemas.microsoft.com/office/drawing/2014/main" id="{0400A028-A257-49E9-B540-B4D750350BA9}"/>
              </a:ext>
            </a:extLst>
          </p:cNvPr>
          <p:cNvCxnSpPr>
            <a:cxnSpLocks/>
          </p:cNvCxnSpPr>
          <p:nvPr userDrawn="1"/>
        </p:nvCxnSpPr>
        <p:spPr>
          <a:xfrm>
            <a:off x="0" y="1614194"/>
            <a:ext cx="10691813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994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3A613E38-17A6-4DD5-908D-06B8F3FFD895}"/>
              </a:ext>
            </a:extLst>
          </p:cNvPr>
          <p:cNvSpPr/>
          <p:nvPr userDrawn="1"/>
        </p:nvSpPr>
        <p:spPr>
          <a:xfrm>
            <a:off x="5345906" y="3163077"/>
            <a:ext cx="5345907" cy="439659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79"/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="" xmlns:a16="http://schemas.microsoft.com/office/drawing/2014/main" id="{A5ABE650-8F6D-4439-80CB-9A58EFB653D3}"/>
              </a:ext>
            </a:extLst>
          </p:cNvPr>
          <p:cNvCxnSpPr>
            <a:cxnSpLocks/>
          </p:cNvCxnSpPr>
          <p:nvPr userDrawn="1"/>
        </p:nvCxnSpPr>
        <p:spPr>
          <a:xfrm>
            <a:off x="0" y="346487"/>
            <a:ext cx="10691813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Группа 11">
            <a:extLst>
              <a:ext uri="{FF2B5EF4-FFF2-40B4-BE49-F238E27FC236}">
                <a16:creationId xmlns="" xmlns:a16="http://schemas.microsoft.com/office/drawing/2014/main" id="{97404534-472B-425E-98FA-87E2933DB030}"/>
              </a:ext>
            </a:extLst>
          </p:cNvPr>
          <p:cNvGrpSpPr/>
          <p:nvPr userDrawn="1"/>
        </p:nvGrpSpPr>
        <p:grpSpPr>
          <a:xfrm>
            <a:off x="0" y="335992"/>
            <a:ext cx="5345907" cy="236461"/>
            <a:chOff x="-4460487" y="304801"/>
            <a:chExt cx="10556486" cy="371474"/>
          </a:xfrm>
        </p:grpSpPr>
        <p:sp>
          <p:nvSpPr>
            <p:cNvPr id="8" name="Прямоугольный треугольник 7">
              <a:extLst>
                <a:ext uri="{FF2B5EF4-FFF2-40B4-BE49-F238E27FC236}">
                  <a16:creationId xmlns="" xmlns:a16="http://schemas.microsoft.com/office/drawing/2014/main" id="{0D482AE1-7566-487F-BC68-9DB17B9B7AB3}"/>
                </a:ext>
              </a:extLst>
            </p:cNvPr>
            <p:cNvSpPr/>
            <p:nvPr userDrawn="1"/>
          </p:nvSpPr>
          <p:spPr>
            <a:xfrm rot="5400000">
              <a:off x="5724526" y="304802"/>
              <a:ext cx="371473" cy="371473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579"/>
            </a:p>
          </p:txBody>
        </p:sp>
        <p:sp>
          <p:nvSpPr>
            <p:cNvPr id="11" name="Прямоугольник 10">
              <a:extLst>
                <a:ext uri="{FF2B5EF4-FFF2-40B4-BE49-F238E27FC236}">
                  <a16:creationId xmlns="" xmlns:a16="http://schemas.microsoft.com/office/drawing/2014/main" id="{07B53C6D-CBAD-4721-91D5-E9513F2562FC}"/>
                </a:ext>
              </a:extLst>
            </p:cNvPr>
            <p:cNvSpPr/>
            <p:nvPr userDrawn="1"/>
          </p:nvSpPr>
          <p:spPr>
            <a:xfrm>
              <a:off x="-4460487" y="304801"/>
              <a:ext cx="10194537" cy="37147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579" dirty="0"/>
            </a:p>
          </p:txBody>
        </p:sp>
      </p:grpSp>
      <p:sp>
        <p:nvSpPr>
          <p:cNvPr id="14" name="Заголовок 13">
            <a:extLst>
              <a:ext uri="{FF2B5EF4-FFF2-40B4-BE49-F238E27FC236}">
                <a16:creationId xmlns="" xmlns:a16="http://schemas.microsoft.com/office/drawing/2014/main" id="{9AE5E438-9BAC-45EF-B81D-A7CB1552B3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3084" y="765594"/>
            <a:ext cx="4662354" cy="570537"/>
          </a:xfrm>
          <a:prstGeom prst="rect">
            <a:avLst/>
          </a:prstGeom>
        </p:spPr>
        <p:txBody>
          <a:bodyPr lIns="0" tIns="0" rIns="0" bIns="0"/>
          <a:lstStyle>
            <a:lvl1pPr>
              <a:defRPr sz="2105" cap="all" baseline="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6" name="Полилиния: фигура 15">
            <a:extLst>
              <a:ext uri="{FF2B5EF4-FFF2-40B4-BE49-F238E27FC236}">
                <a16:creationId xmlns="" xmlns:a16="http://schemas.microsoft.com/office/drawing/2014/main" id="{DB43C3BA-F1B3-455B-89D8-6F1A598C6D7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346699" y="1344028"/>
            <a:ext cx="5345113" cy="3535881"/>
          </a:xfrm>
          <a:custGeom>
            <a:avLst/>
            <a:gdLst>
              <a:gd name="connsiteX0" fmla="*/ 328059 w 5345113"/>
              <a:gd name="connsiteY0" fmla="*/ 0 h 3535881"/>
              <a:gd name="connsiteX1" fmla="*/ 5345113 w 5345113"/>
              <a:gd name="connsiteY1" fmla="*/ 0 h 3535881"/>
              <a:gd name="connsiteX2" fmla="*/ 5345113 w 5345113"/>
              <a:gd name="connsiteY2" fmla="*/ 3535881 h 3535881"/>
              <a:gd name="connsiteX3" fmla="*/ 0 w 5345113"/>
              <a:gd name="connsiteY3" fmla="*/ 3535881 h 3535881"/>
              <a:gd name="connsiteX4" fmla="*/ 0 w 5345113"/>
              <a:gd name="connsiteY4" fmla="*/ 328059 h 3535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45113" h="3535881">
                <a:moveTo>
                  <a:pt x="328059" y="0"/>
                </a:moveTo>
                <a:lnTo>
                  <a:pt x="5345113" y="0"/>
                </a:lnTo>
                <a:lnTo>
                  <a:pt x="5345113" y="3535881"/>
                </a:lnTo>
                <a:lnTo>
                  <a:pt x="0" y="3535881"/>
                </a:lnTo>
                <a:lnTo>
                  <a:pt x="0" y="328059"/>
                </a:lnTo>
                <a:close/>
              </a:path>
            </a:pathLst>
          </a:custGeom>
          <a:pattFill prst="pct5">
            <a:fgClr>
              <a:schemeClr val="accent2">
                <a:lumMod val="40000"/>
                <a:lumOff val="60000"/>
              </a:schemeClr>
            </a:fgClr>
            <a:bgClr>
              <a:schemeClr val="accent2"/>
            </a:bgClr>
          </a:pattFill>
        </p:spPr>
        <p:txBody>
          <a:bodyPr wrap="square" tIns="216000"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Перетяните сюда изображение</a:t>
            </a:r>
          </a:p>
        </p:txBody>
      </p:sp>
    </p:spTree>
    <p:extLst>
      <p:ext uri="{BB962C8B-B14F-4D97-AF65-F5344CB8AC3E}">
        <p14:creationId xmlns:p14="http://schemas.microsoft.com/office/powerpoint/2010/main" val="2335403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ый треугольник 6">
            <a:extLst>
              <a:ext uri="{FF2B5EF4-FFF2-40B4-BE49-F238E27FC236}">
                <a16:creationId xmlns="" xmlns:a16="http://schemas.microsoft.com/office/drawing/2014/main" id="{FEC65E0F-7CF9-4D70-9C6C-0060ACD28E60}"/>
              </a:ext>
            </a:extLst>
          </p:cNvPr>
          <p:cNvSpPr/>
          <p:nvPr userDrawn="1"/>
        </p:nvSpPr>
        <p:spPr>
          <a:xfrm rot="5400000">
            <a:off x="4820837" y="149190"/>
            <a:ext cx="1459437" cy="1161064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79"/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="" xmlns:a16="http://schemas.microsoft.com/office/drawing/2014/main" id="{A5ABE650-8F6D-4439-80CB-9A58EFB653D3}"/>
              </a:ext>
            </a:extLst>
          </p:cNvPr>
          <p:cNvCxnSpPr>
            <a:cxnSpLocks/>
          </p:cNvCxnSpPr>
          <p:nvPr userDrawn="1"/>
        </p:nvCxnSpPr>
        <p:spPr>
          <a:xfrm>
            <a:off x="0" y="346487"/>
            <a:ext cx="10691813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Группа 11">
            <a:extLst>
              <a:ext uri="{FF2B5EF4-FFF2-40B4-BE49-F238E27FC236}">
                <a16:creationId xmlns="" xmlns:a16="http://schemas.microsoft.com/office/drawing/2014/main" id="{97404534-472B-425E-98FA-87E2933DB030}"/>
              </a:ext>
            </a:extLst>
          </p:cNvPr>
          <p:cNvGrpSpPr/>
          <p:nvPr userDrawn="1"/>
        </p:nvGrpSpPr>
        <p:grpSpPr>
          <a:xfrm>
            <a:off x="0" y="335992"/>
            <a:ext cx="5345907" cy="236461"/>
            <a:chOff x="-4460487" y="304801"/>
            <a:chExt cx="10556486" cy="371474"/>
          </a:xfrm>
        </p:grpSpPr>
        <p:sp>
          <p:nvSpPr>
            <p:cNvPr id="8" name="Прямоугольный треугольник 7">
              <a:extLst>
                <a:ext uri="{FF2B5EF4-FFF2-40B4-BE49-F238E27FC236}">
                  <a16:creationId xmlns="" xmlns:a16="http://schemas.microsoft.com/office/drawing/2014/main" id="{0D482AE1-7566-487F-BC68-9DB17B9B7AB3}"/>
                </a:ext>
              </a:extLst>
            </p:cNvPr>
            <p:cNvSpPr/>
            <p:nvPr userDrawn="1"/>
          </p:nvSpPr>
          <p:spPr>
            <a:xfrm rot="5400000">
              <a:off x="5724526" y="304802"/>
              <a:ext cx="371473" cy="371473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579"/>
            </a:p>
          </p:txBody>
        </p:sp>
        <p:sp>
          <p:nvSpPr>
            <p:cNvPr id="11" name="Прямоугольник 10">
              <a:extLst>
                <a:ext uri="{FF2B5EF4-FFF2-40B4-BE49-F238E27FC236}">
                  <a16:creationId xmlns="" xmlns:a16="http://schemas.microsoft.com/office/drawing/2014/main" id="{07B53C6D-CBAD-4721-91D5-E9513F2562FC}"/>
                </a:ext>
              </a:extLst>
            </p:cNvPr>
            <p:cNvSpPr/>
            <p:nvPr userDrawn="1"/>
          </p:nvSpPr>
          <p:spPr>
            <a:xfrm>
              <a:off x="-4460487" y="304801"/>
              <a:ext cx="10194537" cy="37147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579" dirty="0"/>
            </a:p>
          </p:txBody>
        </p:sp>
      </p:grpSp>
      <p:sp>
        <p:nvSpPr>
          <p:cNvPr id="14" name="Заголовок 13">
            <a:extLst>
              <a:ext uri="{FF2B5EF4-FFF2-40B4-BE49-F238E27FC236}">
                <a16:creationId xmlns="" xmlns:a16="http://schemas.microsoft.com/office/drawing/2014/main" id="{9AE5E438-9BAC-45EF-B81D-A7CB1552B3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3084" y="765594"/>
            <a:ext cx="4662354" cy="570537"/>
          </a:xfrm>
          <a:prstGeom prst="rect">
            <a:avLst/>
          </a:prstGeom>
        </p:spPr>
        <p:txBody>
          <a:bodyPr lIns="0" tIns="0" rIns="0" bIns="0"/>
          <a:lstStyle>
            <a:lvl1pPr>
              <a:defRPr sz="2105" cap="all" baseline="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EF6BEB80-88F8-4E39-AC6E-13611DD06B40}"/>
              </a:ext>
            </a:extLst>
          </p:cNvPr>
          <p:cNvSpPr txBox="1"/>
          <p:nvPr userDrawn="1"/>
        </p:nvSpPr>
        <p:spPr>
          <a:xfrm>
            <a:off x="9713167" y="7002480"/>
            <a:ext cx="514705" cy="210707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/>
            <a:fld id="{558729E4-FA56-47F0-9C3E-83850DEB14B5}" type="slidenum">
              <a:rPr lang="ru-RU" sz="800" smtClean="0">
                <a:solidFill>
                  <a:schemeClr val="tx1"/>
                </a:solidFill>
              </a:rPr>
              <a:t>‹#›</a:t>
            </a:fld>
            <a:endParaRPr lang="ru-RU" sz="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38394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ый треугольник 6">
            <a:extLst>
              <a:ext uri="{FF2B5EF4-FFF2-40B4-BE49-F238E27FC236}">
                <a16:creationId xmlns="" xmlns:a16="http://schemas.microsoft.com/office/drawing/2014/main" id="{FEC65E0F-7CF9-4D70-9C6C-0060ACD28E60}"/>
              </a:ext>
            </a:extLst>
          </p:cNvPr>
          <p:cNvSpPr/>
          <p:nvPr userDrawn="1"/>
        </p:nvSpPr>
        <p:spPr>
          <a:xfrm rot="5400000">
            <a:off x="4820837" y="149190"/>
            <a:ext cx="1459437" cy="1161064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79"/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="" xmlns:a16="http://schemas.microsoft.com/office/drawing/2014/main" id="{A5ABE650-8F6D-4439-80CB-9A58EFB653D3}"/>
              </a:ext>
            </a:extLst>
          </p:cNvPr>
          <p:cNvCxnSpPr>
            <a:cxnSpLocks/>
          </p:cNvCxnSpPr>
          <p:nvPr userDrawn="1"/>
        </p:nvCxnSpPr>
        <p:spPr>
          <a:xfrm>
            <a:off x="0" y="346487"/>
            <a:ext cx="10691813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Группа 11">
            <a:extLst>
              <a:ext uri="{FF2B5EF4-FFF2-40B4-BE49-F238E27FC236}">
                <a16:creationId xmlns="" xmlns:a16="http://schemas.microsoft.com/office/drawing/2014/main" id="{97404534-472B-425E-98FA-87E2933DB030}"/>
              </a:ext>
            </a:extLst>
          </p:cNvPr>
          <p:cNvGrpSpPr/>
          <p:nvPr userDrawn="1"/>
        </p:nvGrpSpPr>
        <p:grpSpPr>
          <a:xfrm>
            <a:off x="0" y="335992"/>
            <a:ext cx="5345907" cy="236461"/>
            <a:chOff x="-4460487" y="304801"/>
            <a:chExt cx="10556486" cy="371474"/>
          </a:xfrm>
        </p:grpSpPr>
        <p:sp>
          <p:nvSpPr>
            <p:cNvPr id="8" name="Прямоугольный треугольник 7">
              <a:extLst>
                <a:ext uri="{FF2B5EF4-FFF2-40B4-BE49-F238E27FC236}">
                  <a16:creationId xmlns="" xmlns:a16="http://schemas.microsoft.com/office/drawing/2014/main" id="{0D482AE1-7566-487F-BC68-9DB17B9B7AB3}"/>
                </a:ext>
              </a:extLst>
            </p:cNvPr>
            <p:cNvSpPr/>
            <p:nvPr userDrawn="1"/>
          </p:nvSpPr>
          <p:spPr>
            <a:xfrm rot="5400000">
              <a:off x="5724526" y="304802"/>
              <a:ext cx="371473" cy="371473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579"/>
            </a:p>
          </p:txBody>
        </p:sp>
        <p:sp>
          <p:nvSpPr>
            <p:cNvPr id="11" name="Прямоугольник 10">
              <a:extLst>
                <a:ext uri="{FF2B5EF4-FFF2-40B4-BE49-F238E27FC236}">
                  <a16:creationId xmlns="" xmlns:a16="http://schemas.microsoft.com/office/drawing/2014/main" id="{07B53C6D-CBAD-4721-91D5-E9513F2562FC}"/>
                </a:ext>
              </a:extLst>
            </p:cNvPr>
            <p:cNvSpPr/>
            <p:nvPr userDrawn="1"/>
          </p:nvSpPr>
          <p:spPr>
            <a:xfrm>
              <a:off x="-4460487" y="304801"/>
              <a:ext cx="10194537" cy="37147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579" dirty="0"/>
            </a:p>
          </p:txBody>
        </p:sp>
      </p:grpSp>
      <p:sp>
        <p:nvSpPr>
          <p:cNvPr id="14" name="Заголовок 13">
            <a:extLst>
              <a:ext uri="{FF2B5EF4-FFF2-40B4-BE49-F238E27FC236}">
                <a16:creationId xmlns="" xmlns:a16="http://schemas.microsoft.com/office/drawing/2014/main" id="{9AE5E438-9BAC-45EF-B81D-A7CB1552B3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3084" y="765594"/>
            <a:ext cx="4662354" cy="570537"/>
          </a:xfrm>
          <a:prstGeom prst="rect">
            <a:avLst/>
          </a:prstGeom>
        </p:spPr>
        <p:txBody>
          <a:bodyPr lIns="0" tIns="0" rIns="0" bIns="0"/>
          <a:lstStyle>
            <a:lvl1pPr>
              <a:defRPr sz="2105" cap="all" baseline="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EF6BEB80-88F8-4E39-AC6E-13611DD06B40}"/>
              </a:ext>
            </a:extLst>
          </p:cNvPr>
          <p:cNvSpPr txBox="1"/>
          <p:nvPr userDrawn="1"/>
        </p:nvSpPr>
        <p:spPr>
          <a:xfrm>
            <a:off x="9713167" y="7002480"/>
            <a:ext cx="514705" cy="210707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/>
            <a:fld id="{558729E4-FA56-47F0-9C3E-83850DEB14B5}" type="slidenum">
              <a:rPr lang="ru-RU" sz="800" smtClean="0">
                <a:solidFill>
                  <a:schemeClr val="tx1"/>
                </a:solidFill>
              </a:rPr>
              <a:t>‹#›</a:t>
            </a:fld>
            <a:endParaRPr lang="ru-RU" sz="800" dirty="0">
              <a:solidFill>
                <a:schemeClr val="tx1"/>
              </a:solidFill>
            </a:endParaRPr>
          </a:p>
        </p:txBody>
      </p:sp>
      <p:sp>
        <p:nvSpPr>
          <p:cNvPr id="4" name="Рисунок 3">
            <a:extLst>
              <a:ext uri="{FF2B5EF4-FFF2-40B4-BE49-F238E27FC236}">
                <a16:creationId xmlns="" xmlns:a16="http://schemas.microsoft.com/office/drawing/2014/main" id="{42593C82-42CA-495C-86A7-DA3FF5E3C4E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1250302"/>
            <a:ext cx="10691813" cy="3722914"/>
          </a:xfrm>
          <a:prstGeom prst="rect">
            <a:avLst/>
          </a:prstGeom>
          <a:pattFill prst="pct5">
            <a:fgClr>
              <a:schemeClr val="accent2">
                <a:lumMod val="40000"/>
                <a:lumOff val="60000"/>
              </a:schemeClr>
            </a:fgClr>
            <a:bgClr>
              <a:schemeClr val="accent2"/>
            </a:bgClr>
          </a:pattFill>
        </p:spPr>
        <p:txBody>
          <a:bodyPr tIns="216000"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Перетяните сюда картинку</a:t>
            </a:r>
          </a:p>
        </p:txBody>
      </p:sp>
    </p:spTree>
    <p:extLst>
      <p:ext uri="{BB962C8B-B14F-4D97-AF65-F5344CB8AC3E}">
        <p14:creationId xmlns:p14="http://schemas.microsoft.com/office/powerpoint/2010/main" val="19599248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ый треугольник 6">
            <a:extLst>
              <a:ext uri="{FF2B5EF4-FFF2-40B4-BE49-F238E27FC236}">
                <a16:creationId xmlns="" xmlns:a16="http://schemas.microsoft.com/office/drawing/2014/main" id="{FEC65E0F-7CF9-4D70-9C6C-0060ACD28E60}"/>
              </a:ext>
            </a:extLst>
          </p:cNvPr>
          <p:cNvSpPr/>
          <p:nvPr userDrawn="1"/>
        </p:nvSpPr>
        <p:spPr>
          <a:xfrm rot="5400000">
            <a:off x="4820837" y="149190"/>
            <a:ext cx="1459437" cy="1161064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79"/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="" xmlns:a16="http://schemas.microsoft.com/office/drawing/2014/main" id="{A5ABE650-8F6D-4439-80CB-9A58EFB653D3}"/>
              </a:ext>
            </a:extLst>
          </p:cNvPr>
          <p:cNvCxnSpPr>
            <a:cxnSpLocks/>
          </p:cNvCxnSpPr>
          <p:nvPr userDrawn="1"/>
        </p:nvCxnSpPr>
        <p:spPr>
          <a:xfrm>
            <a:off x="0" y="346487"/>
            <a:ext cx="10691813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Группа 11">
            <a:extLst>
              <a:ext uri="{FF2B5EF4-FFF2-40B4-BE49-F238E27FC236}">
                <a16:creationId xmlns="" xmlns:a16="http://schemas.microsoft.com/office/drawing/2014/main" id="{97404534-472B-425E-98FA-87E2933DB030}"/>
              </a:ext>
            </a:extLst>
          </p:cNvPr>
          <p:cNvGrpSpPr/>
          <p:nvPr userDrawn="1"/>
        </p:nvGrpSpPr>
        <p:grpSpPr>
          <a:xfrm>
            <a:off x="0" y="335992"/>
            <a:ext cx="5345907" cy="236461"/>
            <a:chOff x="-4460487" y="304801"/>
            <a:chExt cx="10556486" cy="371474"/>
          </a:xfrm>
        </p:grpSpPr>
        <p:sp>
          <p:nvSpPr>
            <p:cNvPr id="8" name="Прямоугольный треугольник 7">
              <a:extLst>
                <a:ext uri="{FF2B5EF4-FFF2-40B4-BE49-F238E27FC236}">
                  <a16:creationId xmlns="" xmlns:a16="http://schemas.microsoft.com/office/drawing/2014/main" id="{0D482AE1-7566-487F-BC68-9DB17B9B7AB3}"/>
                </a:ext>
              </a:extLst>
            </p:cNvPr>
            <p:cNvSpPr/>
            <p:nvPr userDrawn="1"/>
          </p:nvSpPr>
          <p:spPr>
            <a:xfrm rot="5400000">
              <a:off x="5724526" y="304802"/>
              <a:ext cx="371473" cy="371473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579"/>
            </a:p>
          </p:txBody>
        </p:sp>
        <p:sp>
          <p:nvSpPr>
            <p:cNvPr id="11" name="Прямоугольник 10">
              <a:extLst>
                <a:ext uri="{FF2B5EF4-FFF2-40B4-BE49-F238E27FC236}">
                  <a16:creationId xmlns="" xmlns:a16="http://schemas.microsoft.com/office/drawing/2014/main" id="{07B53C6D-CBAD-4721-91D5-E9513F2562FC}"/>
                </a:ext>
              </a:extLst>
            </p:cNvPr>
            <p:cNvSpPr/>
            <p:nvPr userDrawn="1"/>
          </p:nvSpPr>
          <p:spPr>
            <a:xfrm>
              <a:off x="-4460487" y="304801"/>
              <a:ext cx="10194537" cy="37147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579" dirty="0"/>
            </a:p>
          </p:txBody>
        </p:sp>
      </p:grpSp>
      <p:sp>
        <p:nvSpPr>
          <p:cNvPr id="14" name="Заголовок 13">
            <a:extLst>
              <a:ext uri="{FF2B5EF4-FFF2-40B4-BE49-F238E27FC236}">
                <a16:creationId xmlns="" xmlns:a16="http://schemas.microsoft.com/office/drawing/2014/main" id="{9AE5E438-9BAC-45EF-B81D-A7CB1552B3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3084" y="765594"/>
            <a:ext cx="4662354" cy="570537"/>
          </a:xfrm>
          <a:prstGeom prst="rect">
            <a:avLst/>
          </a:prstGeom>
        </p:spPr>
        <p:txBody>
          <a:bodyPr lIns="0" tIns="0" rIns="0" bIns="0"/>
          <a:lstStyle>
            <a:lvl1pPr>
              <a:defRPr sz="2105" cap="all" baseline="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EF6BEB80-88F8-4E39-AC6E-13611DD06B40}"/>
              </a:ext>
            </a:extLst>
          </p:cNvPr>
          <p:cNvSpPr txBox="1"/>
          <p:nvPr userDrawn="1"/>
        </p:nvSpPr>
        <p:spPr>
          <a:xfrm>
            <a:off x="9713167" y="7002480"/>
            <a:ext cx="514705" cy="210707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/>
            <a:fld id="{558729E4-FA56-47F0-9C3E-83850DEB14B5}" type="slidenum">
              <a:rPr lang="ru-RU" sz="800" smtClean="0">
                <a:solidFill>
                  <a:schemeClr val="tx1"/>
                </a:solidFill>
              </a:rPr>
              <a:t>‹#›</a:t>
            </a:fld>
            <a:endParaRPr lang="ru-RU" sz="800" dirty="0">
              <a:solidFill>
                <a:schemeClr val="tx1"/>
              </a:solidFill>
            </a:endParaRPr>
          </a:p>
        </p:txBody>
      </p:sp>
      <p:sp>
        <p:nvSpPr>
          <p:cNvPr id="4" name="Рисунок 3">
            <a:extLst>
              <a:ext uri="{FF2B5EF4-FFF2-40B4-BE49-F238E27FC236}">
                <a16:creationId xmlns="" xmlns:a16="http://schemas.microsoft.com/office/drawing/2014/main" id="{42593C82-42CA-495C-86A7-DA3FF5E3C4E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82600" y="1529273"/>
            <a:ext cx="2880000" cy="850033"/>
          </a:xfrm>
          <a:prstGeom prst="snip2DiagRect">
            <a:avLst>
              <a:gd name="adj1" fmla="val 29638"/>
              <a:gd name="adj2" fmla="val 0"/>
            </a:avLst>
          </a:prstGeom>
          <a:pattFill prst="pct5">
            <a:fgClr>
              <a:schemeClr val="accent2">
                <a:lumMod val="40000"/>
                <a:lumOff val="60000"/>
              </a:schemeClr>
            </a:fgClr>
            <a:bgClr>
              <a:schemeClr val="accent2"/>
            </a:bgClr>
          </a:pattFill>
        </p:spPr>
        <p:txBody>
          <a:bodyPr tIns="216000"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Перетяните сюда картинку</a:t>
            </a:r>
          </a:p>
        </p:txBody>
      </p:sp>
      <p:sp>
        <p:nvSpPr>
          <p:cNvPr id="19" name="Рисунок 3">
            <a:extLst>
              <a:ext uri="{FF2B5EF4-FFF2-40B4-BE49-F238E27FC236}">
                <a16:creationId xmlns="" xmlns:a16="http://schemas.microsoft.com/office/drawing/2014/main" id="{219A472C-F3CA-45BF-A94D-A09EF788DDCB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868582" y="1529273"/>
            <a:ext cx="2880000" cy="850033"/>
          </a:xfrm>
          <a:prstGeom prst="snip2DiagRect">
            <a:avLst>
              <a:gd name="adj1" fmla="val 29638"/>
              <a:gd name="adj2" fmla="val 0"/>
            </a:avLst>
          </a:prstGeom>
          <a:pattFill prst="pct5">
            <a:fgClr>
              <a:schemeClr val="accent2">
                <a:lumMod val="40000"/>
                <a:lumOff val="60000"/>
              </a:schemeClr>
            </a:fgClr>
            <a:bgClr>
              <a:schemeClr val="accent2"/>
            </a:bgClr>
          </a:pattFill>
        </p:spPr>
        <p:txBody>
          <a:bodyPr tIns="216000"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Перетяните сюда картинку</a:t>
            </a:r>
          </a:p>
        </p:txBody>
      </p:sp>
      <p:sp>
        <p:nvSpPr>
          <p:cNvPr id="20" name="Рисунок 3">
            <a:extLst>
              <a:ext uri="{FF2B5EF4-FFF2-40B4-BE49-F238E27FC236}">
                <a16:creationId xmlns="" xmlns:a16="http://schemas.microsoft.com/office/drawing/2014/main" id="{4A546D92-1DA9-46FF-9D52-57E277CC85A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49504" y="1529273"/>
            <a:ext cx="2880000" cy="850033"/>
          </a:xfrm>
          <a:prstGeom prst="snip2DiagRect">
            <a:avLst>
              <a:gd name="adj1" fmla="val 29638"/>
              <a:gd name="adj2" fmla="val 0"/>
            </a:avLst>
          </a:prstGeom>
          <a:pattFill prst="pct5">
            <a:fgClr>
              <a:schemeClr val="accent2">
                <a:lumMod val="40000"/>
                <a:lumOff val="60000"/>
              </a:schemeClr>
            </a:fgClr>
            <a:bgClr>
              <a:schemeClr val="accent2"/>
            </a:bgClr>
          </a:pattFill>
        </p:spPr>
        <p:txBody>
          <a:bodyPr tIns="216000"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Перетяните сюда картинку</a:t>
            </a:r>
          </a:p>
        </p:txBody>
      </p:sp>
    </p:spTree>
    <p:extLst>
      <p:ext uri="{BB962C8B-B14F-4D97-AF65-F5344CB8AC3E}">
        <p14:creationId xmlns:p14="http://schemas.microsoft.com/office/powerpoint/2010/main" val="41998883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5324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6" r:id="rId2"/>
    <p:sldLayoutId id="2147483665" r:id="rId3"/>
    <p:sldLayoutId id="2147483668" r:id="rId4"/>
    <p:sldLayoutId id="2147483669" r:id="rId5"/>
    <p:sldLayoutId id="2147483670" r:id="rId6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="" xmlns:p15="http://schemas.microsoft.com/office/powerpoint/2012/main">
        <p15:guide id="1" pos="3368" userDrawn="1">
          <p15:clr>
            <a:srgbClr val="F26B43"/>
          </p15:clr>
        </p15:guide>
        <p15:guide id="2" orient="horz" pos="2381" userDrawn="1">
          <p15:clr>
            <a:srgbClr val="F26B43"/>
          </p15:clr>
        </p15:guide>
        <p15:guide id="3" pos="304" userDrawn="1">
          <p15:clr>
            <a:srgbClr val="F26B43"/>
          </p15:clr>
        </p15:guide>
        <p15:guide id="4" pos="6431" userDrawn="1">
          <p15:clr>
            <a:srgbClr val="F26B43"/>
          </p15:clr>
        </p15:guide>
        <p15:guide id="5" orient="horz" pos="4468" userDrawn="1">
          <p15:clr>
            <a:srgbClr val="F26B43"/>
          </p15:clr>
        </p15:guide>
        <p15:guide id="6" orient="horz" pos="29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png"/><Relationship Id="rId5" Type="http://schemas.openxmlformats.org/officeDocument/2006/relationships/image" Target="../media/image4.svg"/><Relationship Id="rId10" Type="http://schemas.openxmlformats.org/officeDocument/2006/relationships/image" Target="../media/image6.png"/><Relationship Id="rId4" Type="http://schemas.openxmlformats.org/officeDocument/2006/relationships/image" Target="../media/image2.png"/><Relationship Id="rId9" Type="http://schemas.openxmlformats.org/officeDocument/2006/relationships/image" Target="../media/image5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png"/><Relationship Id="rId5" Type="http://schemas.openxmlformats.org/officeDocument/2006/relationships/image" Target="../media/image4.svg"/><Relationship Id="rId10" Type="http://schemas.openxmlformats.org/officeDocument/2006/relationships/image" Target="../media/image6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pn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2.png"/><Relationship Id="rId9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svg"/><Relationship Id="rId11" Type="http://schemas.openxmlformats.org/officeDocument/2006/relationships/image" Target="../media/image9.png"/><Relationship Id="rId5" Type="http://schemas.openxmlformats.org/officeDocument/2006/relationships/image" Target="../media/image2.png"/><Relationship Id="rId10" Type="http://schemas.openxmlformats.org/officeDocument/2006/relationships/image" Target="../media/image5.gif"/><Relationship Id="rId4" Type="http://schemas.openxmlformats.org/officeDocument/2006/relationships/image" Target="../media/image2.svg"/><Relationship Id="rId9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Прямоугольник 65">
            <a:extLst>
              <a:ext uri="{FF2B5EF4-FFF2-40B4-BE49-F238E27FC236}">
                <a16:creationId xmlns="" xmlns:a16="http://schemas.microsoft.com/office/drawing/2014/main" id="{E8912635-D43A-42C3-A69F-ABDBF34C2DEB}"/>
              </a:ext>
            </a:extLst>
          </p:cNvPr>
          <p:cNvSpPr/>
          <p:nvPr/>
        </p:nvSpPr>
        <p:spPr>
          <a:xfrm>
            <a:off x="479318" y="2775277"/>
            <a:ext cx="4583440" cy="5464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TextBox 66">
            <a:extLst>
              <a:ext uri="{FF2B5EF4-FFF2-40B4-BE49-F238E27FC236}">
                <a16:creationId xmlns="" xmlns:a16="http://schemas.microsoft.com/office/drawing/2014/main" id="{1A6D54D1-2A16-46D1-93E5-84A1A405E5A9}"/>
              </a:ext>
            </a:extLst>
          </p:cNvPr>
          <p:cNvSpPr txBox="1"/>
          <p:nvPr/>
        </p:nvSpPr>
        <p:spPr>
          <a:xfrm>
            <a:off x="684592" y="2930672"/>
            <a:ext cx="3014227" cy="323887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ru-RU" sz="800" b="1" dirty="0">
                <a:solidFill>
                  <a:schemeClr val="bg1"/>
                </a:solidFill>
              </a:rPr>
              <a:t>Потребность </a:t>
            </a:r>
            <a:br>
              <a:rPr lang="ru-RU" sz="800" b="1" dirty="0">
                <a:solidFill>
                  <a:schemeClr val="bg1"/>
                </a:solidFill>
              </a:rPr>
            </a:br>
            <a:r>
              <a:rPr lang="ru-RU" sz="800" b="1" dirty="0">
                <a:solidFill>
                  <a:schemeClr val="bg1"/>
                </a:solidFill>
              </a:rPr>
              <a:t>в финансировании:</a:t>
            </a:r>
          </a:p>
        </p:txBody>
      </p:sp>
      <p:sp>
        <p:nvSpPr>
          <p:cNvPr id="37" name="Прямоугольник 36">
            <a:extLst>
              <a:ext uri="{FF2B5EF4-FFF2-40B4-BE49-F238E27FC236}">
                <a16:creationId xmlns="" xmlns:a16="http://schemas.microsoft.com/office/drawing/2014/main" id="{C95CB35B-C571-43C4-893E-E213ADFA3B14}"/>
              </a:ext>
            </a:extLst>
          </p:cNvPr>
          <p:cNvSpPr/>
          <p:nvPr/>
        </p:nvSpPr>
        <p:spPr>
          <a:xfrm>
            <a:off x="479318" y="3935769"/>
            <a:ext cx="4583440" cy="128988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оловок 2">
            <a:extLst>
              <a:ext uri="{FF2B5EF4-FFF2-40B4-BE49-F238E27FC236}">
                <a16:creationId xmlns="" xmlns:a16="http://schemas.microsoft.com/office/drawing/2014/main" id="{AE418C2B-57AE-490D-B2E9-AF6004759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НЕФТЕХИМИЧЕСКОЕ  ПРОИЗВОДСТВО</a:t>
            </a:r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38B49096-BF74-47F3-AAB7-FA85C969CAC4}"/>
              </a:ext>
            </a:extLst>
          </p:cNvPr>
          <p:cNvSpPr txBox="1"/>
          <p:nvPr/>
        </p:nvSpPr>
        <p:spPr>
          <a:xfrm>
            <a:off x="483083" y="5877587"/>
            <a:ext cx="3014227" cy="323887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ru-RU" sz="800" b="1" cap="all" dirty="0">
                <a:solidFill>
                  <a:schemeClr val="accent2"/>
                </a:solidFill>
              </a:rPr>
              <a:t>Возможная государственная поддержка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C26D33B6-E444-4AFF-89E2-9147A8380526}"/>
              </a:ext>
            </a:extLst>
          </p:cNvPr>
          <p:cNvSpPr txBox="1"/>
          <p:nvPr/>
        </p:nvSpPr>
        <p:spPr>
          <a:xfrm>
            <a:off x="5623771" y="5722284"/>
            <a:ext cx="1688840" cy="32388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ru-RU" sz="800" cap="all" dirty="0">
                <a:solidFill>
                  <a:schemeClr val="bg1"/>
                </a:solidFill>
              </a:rPr>
              <a:t>Сведения о земельном участке: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C789F269-C622-4784-96BF-2545E1C0C920}"/>
              </a:ext>
            </a:extLst>
          </p:cNvPr>
          <p:cNvSpPr txBox="1"/>
          <p:nvPr/>
        </p:nvSpPr>
        <p:spPr>
          <a:xfrm>
            <a:off x="516446" y="1540776"/>
            <a:ext cx="4378166" cy="83099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spcAft>
                <a:spcPts val="400"/>
              </a:spcAft>
              <a:buClr>
                <a:schemeClr val="accent1"/>
              </a:buClr>
            </a:pPr>
            <a:r>
              <a:rPr lang="ru-RU" sz="800" b="1" dirty="0"/>
              <a:t>Описание инвестиционного проекта. </a:t>
            </a:r>
            <a:br>
              <a:rPr lang="ru-RU" sz="800" b="1" dirty="0"/>
            </a:br>
            <a:r>
              <a:rPr lang="ru-RU" sz="800" dirty="0" smtClean="0"/>
              <a:t>Строительство высокотехнологичного нефтехимического комплекса по переработке нефтяного сырья и производству полиэтилена, полипропилена, ароматических углеводородов и продуктов их глубокой переработки.</a:t>
            </a:r>
            <a:endParaRPr lang="ru-RU" sz="800" dirty="0"/>
          </a:p>
          <a:p>
            <a:pPr lvl="0">
              <a:spcAft>
                <a:spcPts val="400"/>
              </a:spcAft>
              <a:buClr>
                <a:srgbClr val="C02825"/>
              </a:buClr>
            </a:pPr>
            <a:r>
              <a:rPr lang="ru-RU" sz="800" b="1" dirty="0" smtClean="0"/>
              <a:t>Планируемая </a:t>
            </a:r>
            <a:r>
              <a:rPr lang="ru-RU" sz="800" b="1" dirty="0"/>
              <a:t>к выпуску продукция/ услуга и объем выпуска.</a:t>
            </a:r>
            <a:r>
              <a:rPr lang="ru-RU" sz="800" dirty="0"/>
              <a:t/>
            </a:r>
            <a:br>
              <a:rPr lang="ru-RU" sz="800" dirty="0"/>
            </a:br>
            <a:r>
              <a:rPr lang="ru-RU" sz="800" dirty="0" smtClean="0">
                <a:solidFill>
                  <a:prstClr val="black"/>
                </a:solidFill>
              </a:rPr>
              <a:t>Нефтехимический комплекс </a:t>
            </a:r>
            <a:r>
              <a:rPr lang="ru-RU" sz="800" dirty="0">
                <a:solidFill>
                  <a:prstClr val="black"/>
                </a:solidFill>
              </a:rPr>
              <a:t>по переработке нефтяного сырья и производству полиэтилена, полипропилена, ароматических углеводородов и продуктов их глубокой переработки.</a:t>
            </a:r>
          </a:p>
          <a:p>
            <a:pPr>
              <a:spcAft>
                <a:spcPts val="400"/>
              </a:spcAft>
              <a:buClr>
                <a:schemeClr val="accent1"/>
              </a:buClr>
            </a:pPr>
            <a:endParaRPr lang="ru-RU" sz="1000" kern="0" dirty="0">
              <a:solidFill>
                <a:srgbClr val="0000CC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7474CF97-C6CA-49BC-A2A4-492AD90CFDFB}"/>
              </a:ext>
            </a:extLst>
          </p:cNvPr>
          <p:cNvSpPr txBox="1"/>
          <p:nvPr/>
        </p:nvSpPr>
        <p:spPr>
          <a:xfrm>
            <a:off x="5938584" y="5125122"/>
            <a:ext cx="1012722" cy="323887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ru-RU" sz="800" dirty="0" smtClean="0">
                <a:solidFill>
                  <a:schemeClr val="bg1"/>
                </a:solidFill>
              </a:rPr>
              <a:t>Удмуртская Республика, </a:t>
            </a:r>
          </a:p>
          <a:p>
            <a:r>
              <a:rPr lang="ru-RU" sz="800" dirty="0" err="1" smtClean="0">
                <a:solidFill>
                  <a:schemeClr val="bg1"/>
                </a:solidFill>
              </a:rPr>
              <a:t>г.Камбарка</a:t>
            </a:r>
            <a:endParaRPr lang="ru-RU" sz="800" dirty="0">
              <a:solidFill>
                <a:schemeClr val="bg1"/>
              </a:solidFill>
            </a:endParaRPr>
          </a:p>
        </p:txBody>
      </p:sp>
      <p:pic>
        <p:nvPicPr>
          <p:cNvPr id="25" name="Рисунок 24">
            <a:extLst>
              <a:ext uri="{FF2B5EF4-FFF2-40B4-BE49-F238E27FC236}">
                <a16:creationId xmlns="" xmlns:a16="http://schemas.microsoft.com/office/drawing/2014/main" id="{150DFD47-52CC-4C91-A22E-FEC07902A8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23770" y="5125122"/>
            <a:ext cx="186983" cy="249311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D7DD5015-10F5-4AE3-A4AD-9DDE7C885E6D}"/>
              </a:ext>
            </a:extLst>
          </p:cNvPr>
          <p:cNvSpPr txBox="1"/>
          <p:nvPr/>
        </p:nvSpPr>
        <p:spPr>
          <a:xfrm>
            <a:off x="8075133" y="5722284"/>
            <a:ext cx="1688840" cy="32388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ru-RU" sz="800" cap="all" dirty="0">
                <a:solidFill>
                  <a:schemeClr val="bg1"/>
                </a:solidFill>
              </a:rPr>
              <a:t>Сведения</a:t>
            </a:r>
            <a:br>
              <a:rPr lang="ru-RU" sz="800" cap="all" dirty="0">
                <a:solidFill>
                  <a:schemeClr val="bg1"/>
                </a:solidFill>
              </a:rPr>
            </a:br>
            <a:r>
              <a:rPr lang="ru-RU" sz="800" cap="all" dirty="0">
                <a:solidFill>
                  <a:schemeClr val="bg1"/>
                </a:solidFill>
              </a:rPr>
              <a:t>об инфраструктуре: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621EB679-6A58-47DE-B5C0-E2F129A4F78B}"/>
              </a:ext>
            </a:extLst>
          </p:cNvPr>
          <p:cNvSpPr txBox="1"/>
          <p:nvPr/>
        </p:nvSpPr>
        <p:spPr>
          <a:xfrm>
            <a:off x="5623771" y="6034023"/>
            <a:ext cx="2003654" cy="83099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144000" indent="-144000">
              <a:spcAft>
                <a:spcPts val="400"/>
              </a:spcAft>
              <a:buClr>
                <a:schemeClr val="accent1"/>
              </a:buClr>
              <a:buFont typeface="Wingdings 3" panose="05040102010807070707" pitchFamily="18" charset="2"/>
              <a:buChar char=""/>
            </a:pPr>
            <a:r>
              <a:rPr lang="ru-RU" sz="800" dirty="0" smtClean="0">
                <a:solidFill>
                  <a:schemeClr val="bg1"/>
                </a:solidFill>
              </a:rPr>
              <a:t>Кадастровый номер – 18:10:022178:10 / 18:10:000000:1730. </a:t>
            </a:r>
          </a:p>
          <a:p>
            <a:pPr marL="144000" indent="-144000">
              <a:spcAft>
                <a:spcPts val="400"/>
              </a:spcAft>
              <a:buClr>
                <a:schemeClr val="accent1"/>
              </a:buClr>
              <a:buFont typeface="Wingdings 3" panose="05040102010807070707" pitchFamily="18" charset="2"/>
              <a:buChar char=""/>
            </a:pPr>
            <a:r>
              <a:rPr lang="ru-RU" sz="800" dirty="0" smtClean="0">
                <a:solidFill>
                  <a:schemeClr val="bg1"/>
                </a:solidFill>
              </a:rPr>
              <a:t>Площадь: 422,72 га</a:t>
            </a:r>
            <a:endParaRPr lang="ru-RU" sz="800" dirty="0">
              <a:solidFill>
                <a:schemeClr val="bg1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34497183-A8A8-4183-99C9-DEE7DE0591D6}"/>
              </a:ext>
            </a:extLst>
          </p:cNvPr>
          <p:cNvSpPr txBox="1"/>
          <p:nvPr/>
        </p:nvSpPr>
        <p:spPr>
          <a:xfrm>
            <a:off x="8075133" y="6034023"/>
            <a:ext cx="2133595" cy="83099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144000" indent="-144000">
              <a:spcAft>
                <a:spcPts val="400"/>
              </a:spcAft>
              <a:buClr>
                <a:schemeClr val="accent1"/>
              </a:buClr>
              <a:buFont typeface="Wingdings 3" panose="05040102010807070707" pitchFamily="18" charset="2"/>
              <a:buChar char=""/>
            </a:pPr>
            <a:r>
              <a:rPr lang="ru-RU" sz="800" kern="0" dirty="0">
                <a:solidFill>
                  <a:schemeClr val="bg1"/>
                </a:solidFill>
                <a:latin typeface="Century Gothic" panose="020B0502020202020204" pitchFamily="34" charset="0"/>
                <a:cs typeface="Arial"/>
              </a:rPr>
              <a:t>Электроснабжение – 26,510 Мвт</a:t>
            </a:r>
          </a:p>
          <a:p>
            <a:pPr marL="144000" indent="-144000">
              <a:spcAft>
                <a:spcPts val="400"/>
              </a:spcAft>
              <a:buClr>
                <a:schemeClr val="accent1"/>
              </a:buClr>
              <a:buFont typeface="Wingdings 3" panose="05040102010807070707" pitchFamily="18" charset="2"/>
              <a:buChar char=""/>
            </a:pPr>
            <a:r>
              <a:rPr lang="ru-RU" sz="800" dirty="0" smtClean="0">
                <a:solidFill>
                  <a:schemeClr val="bg1"/>
                </a:solidFill>
              </a:rPr>
              <a:t> </a:t>
            </a:r>
            <a:r>
              <a:rPr lang="ru-RU" sz="800" kern="0" dirty="0">
                <a:solidFill>
                  <a:schemeClr val="bg1"/>
                </a:solidFill>
                <a:latin typeface="Century Gothic" panose="020B0502020202020204" pitchFamily="34" charset="0"/>
                <a:cs typeface="Arial"/>
              </a:rPr>
              <a:t>Газоснабжение – 1500 м до ЗУ (5 </a:t>
            </a:r>
            <a:r>
              <a:rPr lang="ru-RU" sz="800" kern="0" dirty="0" err="1">
                <a:solidFill>
                  <a:schemeClr val="bg1"/>
                </a:solidFill>
                <a:latin typeface="Century Gothic" panose="020B0502020202020204" pitchFamily="34" charset="0"/>
                <a:cs typeface="Arial"/>
              </a:rPr>
              <a:t>кбм</a:t>
            </a:r>
            <a:r>
              <a:rPr lang="ru-RU" sz="800" kern="0" dirty="0">
                <a:solidFill>
                  <a:schemeClr val="bg1"/>
                </a:solidFill>
                <a:latin typeface="Century Gothic" panose="020B0502020202020204" pitchFamily="34" charset="0"/>
                <a:cs typeface="Arial"/>
              </a:rPr>
              <a:t>/час)</a:t>
            </a:r>
          </a:p>
          <a:p>
            <a:pPr marL="144000" indent="-144000">
              <a:spcAft>
                <a:spcPts val="400"/>
              </a:spcAft>
              <a:buClr>
                <a:schemeClr val="accent1"/>
              </a:buClr>
              <a:buFont typeface="Wingdings 3" panose="05040102010807070707" pitchFamily="18" charset="2"/>
              <a:buChar char=""/>
            </a:pPr>
            <a:r>
              <a:rPr lang="ru-RU" sz="800" kern="0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/>
              </a:rPr>
              <a:t>Водоснабжение </a:t>
            </a:r>
            <a:r>
              <a:rPr lang="ru-RU" sz="800" kern="0" dirty="0">
                <a:solidFill>
                  <a:schemeClr val="bg1"/>
                </a:solidFill>
                <a:latin typeface="Century Gothic" panose="020B0502020202020204" pitchFamily="34" charset="0"/>
                <a:cs typeface="Arial"/>
              </a:rPr>
              <a:t>– 300 м до ЗУ (200 </a:t>
            </a:r>
            <a:r>
              <a:rPr lang="ru-RU" sz="800" kern="0" dirty="0" err="1">
                <a:solidFill>
                  <a:schemeClr val="bg1"/>
                </a:solidFill>
                <a:latin typeface="Century Gothic" panose="020B0502020202020204" pitchFamily="34" charset="0"/>
                <a:cs typeface="Arial"/>
              </a:rPr>
              <a:t>кбм</a:t>
            </a:r>
            <a:r>
              <a:rPr lang="ru-RU" sz="800" kern="0" dirty="0">
                <a:solidFill>
                  <a:schemeClr val="bg1"/>
                </a:solidFill>
                <a:latin typeface="Century Gothic" panose="020B0502020202020204" pitchFamily="34" charset="0"/>
                <a:cs typeface="Arial"/>
              </a:rPr>
              <a:t>/час)</a:t>
            </a:r>
          </a:p>
          <a:p>
            <a:pPr marL="144000" indent="-144000">
              <a:spcAft>
                <a:spcPts val="400"/>
              </a:spcAft>
              <a:buClr>
                <a:schemeClr val="accent1"/>
              </a:buClr>
              <a:buFont typeface="Wingdings 3" panose="05040102010807070707" pitchFamily="18" charset="2"/>
              <a:buChar char=""/>
            </a:pPr>
            <a:r>
              <a:rPr lang="ru-RU" sz="800" dirty="0" smtClean="0">
                <a:solidFill>
                  <a:schemeClr val="bg1"/>
                </a:solidFill>
              </a:rPr>
              <a:t> </a:t>
            </a:r>
            <a:r>
              <a:rPr lang="ru-RU" sz="800" kern="0" dirty="0">
                <a:solidFill>
                  <a:schemeClr val="bg1"/>
                </a:solidFill>
                <a:latin typeface="Century Gothic" panose="020B0502020202020204" pitchFamily="34" charset="0"/>
                <a:cs typeface="Arial"/>
              </a:rPr>
              <a:t>Подъездные пути -  грунтовая </a:t>
            </a:r>
            <a:r>
              <a:rPr lang="ru-RU" sz="800" kern="0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/>
              </a:rPr>
              <a:t>дорога</a:t>
            </a:r>
            <a:endParaRPr lang="ru-RU" sz="800" dirty="0" smtClean="0">
              <a:solidFill>
                <a:schemeClr val="bg1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148DB0BF-6AFC-4F60-A85D-835EFE6757B8}"/>
              </a:ext>
            </a:extLst>
          </p:cNvPr>
          <p:cNvSpPr txBox="1"/>
          <p:nvPr/>
        </p:nvSpPr>
        <p:spPr>
          <a:xfrm>
            <a:off x="9204298" y="5125122"/>
            <a:ext cx="1012722" cy="323887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ru-RU" sz="800" b="1" dirty="0">
                <a:solidFill>
                  <a:schemeClr val="bg1"/>
                </a:solidFill>
              </a:rPr>
              <a:t>Текущая стадия</a:t>
            </a:r>
            <a:br>
              <a:rPr lang="ru-RU" sz="800" b="1" dirty="0">
                <a:solidFill>
                  <a:schemeClr val="bg1"/>
                </a:solidFill>
              </a:rPr>
            </a:br>
            <a:r>
              <a:rPr lang="ru-RU" sz="800" b="1" dirty="0">
                <a:solidFill>
                  <a:schemeClr val="bg1"/>
                </a:solidFill>
              </a:rPr>
              <a:t>реализации:</a:t>
            </a:r>
          </a:p>
          <a:p>
            <a:r>
              <a:rPr lang="ru-RU" sz="800" dirty="0" err="1">
                <a:solidFill>
                  <a:schemeClr val="bg1"/>
                </a:solidFill>
              </a:rPr>
              <a:t>прединвестиционная</a:t>
            </a:r>
            <a:endParaRPr lang="ru-RU" sz="800" dirty="0">
              <a:solidFill>
                <a:schemeClr val="bg1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F56D88B1-A98C-458C-8F9F-5354E04EAF86}"/>
              </a:ext>
            </a:extLst>
          </p:cNvPr>
          <p:cNvSpPr txBox="1"/>
          <p:nvPr/>
        </p:nvSpPr>
        <p:spPr>
          <a:xfrm>
            <a:off x="7674078" y="5125122"/>
            <a:ext cx="1012722" cy="323887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ru-RU" sz="800" b="1" dirty="0">
                <a:solidFill>
                  <a:schemeClr val="bg1"/>
                </a:solidFill>
              </a:rPr>
              <a:t>Срок реализации:</a:t>
            </a:r>
          </a:p>
          <a:p>
            <a:r>
              <a:rPr lang="en-US" sz="800" dirty="0" smtClean="0">
                <a:solidFill>
                  <a:schemeClr val="bg1"/>
                </a:solidFill>
              </a:rPr>
              <a:t>I</a:t>
            </a:r>
            <a:r>
              <a:rPr lang="ru-RU" sz="800" dirty="0" smtClean="0">
                <a:solidFill>
                  <a:schemeClr val="bg1"/>
                </a:solidFill>
              </a:rPr>
              <a:t> кв</a:t>
            </a:r>
            <a:r>
              <a:rPr lang="ru-RU" sz="800" dirty="0">
                <a:solidFill>
                  <a:schemeClr val="bg1"/>
                </a:solidFill>
              </a:rPr>
              <a:t>. </a:t>
            </a:r>
            <a:r>
              <a:rPr lang="en-US" sz="800" dirty="0" smtClean="0">
                <a:solidFill>
                  <a:schemeClr val="bg1"/>
                </a:solidFill>
              </a:rPr>
              <a:t>202</a:t>
            </a:r>
            <a:r>
              <a:rPr lang="ru-RU" sz="800" dirty="0" smtClean="0">
                <a:solidFill>
                  <a:schemeClr val="bg1"/>
                </a:solidFill>
              </a:rPr>
              <a:t>6</a:t>
            </a:r>
            <a:r>
              <a:rPr lang="en-US" sz="800" dirty="0" smtClean="0">
                <a:solidFill>
                  <a:schemeClr val="bg1"/>
                </a:solidFill>
              </a:rPr>
              <a:t> </a:t>
            </a:r>
            <a:r>
              <a:rPr lang="en-US" sz="800" dirty="0">
                <a:solidFill>
                  <a:schemeClr val="bg1"/>
                </a:solidFill>
              </a:rPr>
              <a:t>–</a:t>
            </a:r>
            <a:r>
              <a:rPr lang="ru-RU" sz="800" dirty="0">
                <a:solidFill>
                  <a:schemeClr val="bg1"/>
                </a:solidFill>
              </a:rPr>
              <a:t/>
            </a:r>
            <a:br>
              <a:rPr lang="ru-RU" sz="800" dirty="0">
                <a:solidFill>
                  <a:schemeClr val="bg1"/>
                </a:solidFill>
              </a:rPr>
            </a:br>
            <a:r>
              <a:rPr lang="en-US" sz="800" dirty="0">
                <a:solidFill>
                  <a:schemeClr val="bg1"/>
                </a:solidFill>
              </a:rPr>
              <a:t>I </a:t>
            </a:r>
            <a:r>
              <a:rPr lang="en-US" sz="800" dirty="0" smtClean="0">
                <a:solidFill>
                  <a:schemeClr val="bg1"/>
                </a:solidFill>
              </a:rPr>
              <a:t>V </a:t>
            </a:r>
            <a:r>
              <a:rPr lang="ru-RU" sz="800" dirty="0" smtClean="0">
                <a:solidFill>
                  <a:schemeClr val="bg1"/>
                </a:solidFill>
              </a:rPr>
              <a:t>кв</a:t>
            </a:r>
            <a:r>
              <a:rPr lang="ru-RU" sz="800" dirty="0">
                <a:solidFill>
                  <a:schemeClr val="bg1"/>
                </a:solidFill>
              </a:rPr>
              <a:t>. </a:t>
            </a:r>
            <a:r>
              <a:rPr lang="ru-RU" sz="800" dirty="0" smtClean="0">
                <a:solidFill>
                  <a:schemeClr val="bg1"/>
                </a:solidFill>
              </a:rPr>
              <a:t>202</a:t>
            </a:r>
            <a:r>
              <a:rPr lang="en-US" sz="800" dirty="0" smtClean="0">
                <a:solidFill>
                  <a:schemeClr val="bg1"/>
                </a:solidFill>
              </a:rPr>
              <a:t>9</a:t>
            </a:r>
            <a:endParaRPr lang="ru-RU" sz="800" dirty="0">
              <a:solidFill>
                <a:schemeClr val="bg1"/>
              </a:solidFill>
            </a:endParaRPr>
          </a:p>
        </p:txBody>
      </p:sp>
      <p:pic>
        <p:nvPicPr>
          <p:cNvPr id="32" name="Рисунок 31">
            <a:extLst>
              <a:ext uri="{FF2B5EF4-FFF2-40B4-BE49-F238E27FC236}">
                <a16:creationId xmlns="" xmlns:a16="http://schemas.microsoft.com/office/drawing/2014/main" id="{7E83C747-46DE-4435-B6B3-E6B73E7A5B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298264" y="5106888"/>
            <a:ext cx="255004" cy="26754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166772EE-F87E-4DEC-8B41-42B1F9BCFF4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841343" y="5113063"/>
            <a:ext cx="264847" cy="273774"/>
          </a:xfrm>
          <a:prstGeom prst="rect">
            <a:avLst/>
          </a:prstGeom>
        </p:spPr>
      </p:pic>
      <p:graphicFrame>
        <p:nvGraphicFramePr>
          <p:cNvPr id="33" name="Таблица 32">
            <a:extLst>
              <a:ext uri="{FF2B5EF4-FFF2-40B4-BE49-F238E27FC236}">
                <a16:creationId xmlns="" xmlns:a16="http://schemas.microsoft.com/office/drawing/2014/main" id="{252DEBD4-B2C4-4574-9027-3238EE8CFB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8273058"/>
              </p:ext>
            </p:extLst>
          </p:nvPr>
        </p:nvGraphicFramePr>
        <p:xfrm>
          <a:off x="479318" y="6074819"/>
          <a:ext cx="4378166" cy="883920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276773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61043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132812">
                <a:tc>
                  <a:txBody>
                    <a:bodyPr/>
                    <a:lstStyle/>
                    <a:p>
                      <a:pPr marL="0" marR="0" lvl="0" indent="0" algn="l" defTabSz="914310" rtl="0" eaLnBrk="1" fontAlgn="auto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/>
                        </a:rPr>
                        <a:t>Предоставление земельного участка в аренду без торгов </a:t>
                      </a:r>
                      <a:endParaRPr kumimoji="0" lang="ru-RU" sz="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/>
                      </a:endParaRPr>
                    </a:p>
                  </a:txBody>
                  <a:tcPr marL="144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</a:rPr>
                        <a:t>Льготы. </a:t>
                      </a:r>
                      <a:endParaRPr lang="ru-RU" sz="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44000" marR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10106">
                <a:tc>
                  <a:txBody>
                    <a:bodyPr/>
                    <a:lstStyle/>
                    <a:p>
                      <a:pPr marL="0" marR="0" lvl="0" indent="0" algn="l" defTabSz="6858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</a:rPr>
                        <a:t>Субсидия на возмещение</a:t>
                      </a:r>
                      <a:r>
                        <a:rPr lang="ru-RU" sz="800" baseline="0" dirty="0">
                          <a:solidFill>
                            <a:schemeClr val="tx1"/>
                          </a:solidFill>
                        </a:rPr>
                        <a:t> части затрат </a:t>
                      </a:r>
                      <a:br>
                        <a:rPr lang="ru-RU" sz="800" baseline="0" dirty="0">
                          <a:solidFill>
                            <a:schemeClr val="tx1"/>
                          </a:solidFill>
                        </a:rPr>
                      </a:br>
                      <a:r>
                        <a:rPr lang="ru-RU" sz="800" baseline="0" dirty="0">
                          <a:solidFill>
                            <a:schemeClr val="tx1"/>
                          </a:solidFill>
                        </a:rPr>
                        <a:t>на создание объектов инфраструктуры</a:t>
                      </a:r>
                      <a:endParaRPr lang="ru-RU" sz="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44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</a:rPr>
                        <a:t>Льготы. </a:t>
                      </a:r>
                      <a:endParaRPr lang="ru-RU" sz="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44000" marR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3070725556"/>
                  </a:ext>
                </a:extLst>
              </a:tr>
              <a:tr h="202025">
                <a:tc>
                  <a:txBody>
                    <a:bodyPr/>
                    <a:lstStyle/>
                    <a:p>
                      <a:pPr marL="0" marR="0" lvl="0" indent="0" algn="l" defTabSz="6858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</a:rPr>
                        <a:t>Льготное кредитование </a:t>
                      </a:r>
                      <a:endParaRPr lang="ru-RU" sz="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44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</a:rPr>
                        <a:t>Льготы. </a:t>
                      </a:r>
                      <a:endParaRPr lang="ru-RU" sz="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44000" marR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947746496"/>
                  </a:ext>
                </a:extLst>
              </a:tr>
            </a:tbl>
          </a:graphicData>
        </a:graphic>
      </p:graphicFrame>
      <p:sp>
        <p:nvSpPr>
          <p:cNvPr id="35" name="Прямоугольник 34">
            <a:extLst>
              <a:ext uri="{FF2B5EF4-FFF2-40B4-BE49-F238E27FC236}">
                <a16:creationId xmlns="" xmlns:a16="http://schemas.microsoft.com/office/drawing/2014/main" id="{16A998F4-E685-4C1A-A2D1-8AEFF35557B4}"/>
              </a:ext>
            </a:extLst>
          </p:cNvPr>
          <p:cNvSpPr/>
          <p:nvPr/>
        </p:nvSpPr>
        <p:spPr>
          <a:xfrm>
            <a:off x="479318" y="3388996"/>
            <a:ext cx="4583440" cy="54859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E8F1778B-75CD-41B4-8F95-F68BF15F187F}"/>
              </a:ext>
            </a:extLst>
          </p:cNvPr>
          <p:cNvSpPr txBox="1"/>
          <p:nvPr/>
        </p:nvSpPr>
        <p:spPr>
          <a:xfrm>
            <a:off x="684593" y="3555898"/>
            <a:ext cx="1498772" cy="323887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ru-RU" sz="800" b="1" dirty="0">
                <a:solidFill>
                  <a:schemeClr val="bg1"/>
                </a:solidFill>
              </a:rPr>
              <a:t>Прогнозные </a:t>
            </a:r>
          </a:p>
          <a:p>
            <a:r>
              <a:rPr lang="ru-RU" sz="800" b="1" dirty="0">
                <a:solidFill>
                  <a:schemeClr val="bg1"/>
                </a:solidFill>
              </a:rPr>
              <a:t>финансовые показатели: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9B676A04-94B8-4EDD-A81C-8819775BDDE5}"/>
              </a:ext>
            </a:extLst>
          </p:cNvPr>
          <p:cNvSpPr txBox="1"/>
          <p:nvPr/>
        </p:nvSpPr>
        <p:spPr>
          <a:xfrm>
            <a:off x="3639255" y="3638052"/>
            <a:ext cx="1001986" cy="323887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</a:rPr>
              <a:t>52</a:t>
            </a:r>
            <a:r>
              <a:rPr lang="en-US" sz="1200" b="1" dirty="0" smtClean="0">
                <a:solidFill>
                  <a:schemeClr val="bg1"/>
                </a:solidFill>
              </a:rPr>
              <a:t> </a:t>
            </a:r>
            <a:r>
              <a:rPr lang="en-US" sz="800" b="1" dirty="0">
                <a:solidFill>
                  <a:schemeClr val="bg1"/>
                </a:solidFill>
              </a:rPr>
              <a:t>%</a:t>
            </a:r>
            <a:endParaRPr lang="ru-RU" sz="800" b="1" dirty="0">
              <a:solidFill>
                <a:schemeClr val="bg1"/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6FB809CC-9D0A-45C8-AD16-2C79B8E9B17C}"/>
              </a:ext>
            </a:extLst>
          </p:cNvPr>
          <p:cNvSpPr txBox="1"/>
          <p:nvPr/>
        </p:nvSpPr>
        <p:spPr>
          <a:xfrm>
            <a:off x="3639255" y="3471553"/>
            <a:ext cx="1498772" cy="166499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IRR</a:t>
            </a:r>
            <a:endParaRPr lang="ru-RU" sz="800" dirty="0">
              <a:solidFill>
                <a:schemeClr val="bg1"/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1F157480-6D83-4C15-9E2F-3438E1B64905}"/>
              </a:ext>
            </a:extLst>
          </p:cNvPr>
          <p:cNvSpPr txBox="1"/>
          <p:nvPr/>
        </p:nvSpPr>
        <p:spPr>
          <a:xfrm>
            <a:off x="2275923" y="3638052"/>
            <a:ext cx="1001986" cy="323887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</a:rPr>
              <a:t>45,80</a:t>
            </a:r>
            <a:r>
              <a:rPr lang="en-US" sz="1200" b="1" dirty="0" smtClean="0">
                <a:solidFill>
                  <a:schemeClr val="bg1"/>
                </a:solidFill>
              </a:rPr>
              <a:t> </a:t>
            </a:r>
            <a:r>
              <a:rPr lang="ru-RU" sz="800" b="1" dirty="0">
                <a:solidFill>
                  <a:schemeClr val="bg1"/>
                </a:solidFill>
              </a:rPr>
              <a:t>млрд руб.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2B64658C-6934-4508-8F9D-2B89463AFB76}"/>
              </a:ext>
            </a:extLst>
          </p:cNvPr>
          <p:cNvSpPr txBox="1"/>
          <p:nvPr/>
        </p:nvSpPr>
        <p:spPr>
          <a:xfrm>
            <a:off x="2275923" y="3471553"/>
            <a:ext cx="890018" cy="166499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NPV</a:t>
            </a:r>
            <a:endParaRPr lang="ru-RU" sz="800" dirty="0">
              <a:solidFill>
                <a:schemeClr val="bg1"/>
              </a:solidFill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="" xmlns:a16="http://schemas.microsoft.com/office/drawing/2014/main" id="{7D1EF0F5-AD77-4FC8-BCC8-4AED2F51D8DC}"/>
              </a:ext>
            </a:extLst>
          </p:cNvPr>
          <p:cNvSpPr txBox="1"/>
          <p:nvPr/>
        </p:nvSpPr>
        <p:spPr>
          <a:xfrm>
            <a:off x="3639255" y="4202042"/>
            <a:ext cx="1001986" cy="323887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ru-RU" sz="1600" b="1" dirty="0" smtClean="0"/>
              <a:t>40</a:t>
            </a:r>
            <a:r>
              <a:rPr lang="en-US" sz="1600" b="1" dirty="0" smtClean="0"/>
              <a:t>,00</a:t>
            </a:r>
            <a:r>
              <a:rPr lang="en-US" sz="1200" b="1" dirty="0" smtClean="0"/>
              <a:t> </a:t>
            </a:r>
            <a:r>
              <a:rPr lang="ru-RU" sz="800" b="1" dirty="0"/>
              <a:t>%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="" xmlns:a16="http://schemas.microsoft.com/office/drawing/2014/main" id="{4C9D74A3-703F-4CB7-A7D4-0C06A216FB52}"/>
              </a:ext>
            </a:extLst>
          </p:cNvPr>
          <p:cNvSpPr txBox="1"/>
          <p:nvPr/>
        </p:nvSpPr>
        <p:spPr>
          <a:xfrm>
            <a:off x="3639255" y="4035543"/>
            <a:ext cx="1318575" cy="224113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ru-RU" sz="800" dirty="0"/>
              <a:t>Ставка дисконтирования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="" xmlns:a16="http://schemas.microsoft.com/office/drawing/2014/main" id="{3B9D6CB5-5C22-48C8-934F-A7E69696CC77}"/>
              </a:ext>
            </a:extLst>
          </p:cNvPr>
          <p:cNvSpPr txBox="1"/>
          <p:nvPr/>
        </p:nvSpPr>
        <p:spPr>
          <a:xfrm>
            <a:off x="722265" y="4789871"/>
            <a:ext cx="1001986" cy="323887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ru-RU" sz="1600" b="1" dirty="0" smtClean="0"/>
              <a:t>205</a:t>
            </a:r>
            <a:r>
              <a:rPr lang="en-US" sz="1200" b="1" dirty="0" smtClean="0"/>
              <a:t> </a:t>
            </a:r>
            <a:r>
              <a:rPr lang="ru-RU" sz="800" b="1" dirty="0"/>
              <a:t>млрд руб.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="" xmlns:a16="http://schemas.microsoft.com/office/drawing/2014/main" id="{AB0EFC19-4F5C-491F-B4BF-D06774F0B8DC}"/>
              </a:ext>
            </a:extLst>
          </p:cNvPr>
          <p:cNvSpPr txBox="1"/>
          <p:nvPr/>
        </p:nvSpPr>
        <p:spPr>
          <a:xfrm>
            <a:off x="722265" y="4623372"/>
            <a:ext cx="890018" cy="166499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en-US" sz="800" dirty="0"/>
              <a:t>EBITDA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="" xmlns:a16="http://schemas.microsoft.com/office/drawing/2014/main" id="{CE695361-2D78-4F3C-B397-4C888F4D3E84}"/>
              </a:ext>
            </a:extLst>
          </p:cNvPr>
          <p:cNvSpPr txBox="1"/>
          <p:nvPr/>
        </p:nvSpPr>
        <p:spPr>
          <a:xfrm>
            <a:off x="2275923" y="4789871"/>
            <a:ext cx="1001986" cy="323887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ru-RU" sz="1600" b="1" dirty="0" smtClean="0"/>
              <a:t>71</a:t>
            </a:r>
            <a:r>
              <a:rPr lang="ru-RU" sz="800" b="1" dirty="0" smtClean="0"/>
              <a:t>%</a:t>
            </a:r>
            <a:endParaRPr lang="ru-RU" sz="800" b="1" dirty="0"/>
          </a:p>
        </p:txBody>
      </p:sp>
      <p:sp>
        <p:nvSpPr>
          <p:cNvPr id="57" name="TextBox 56">
            <a:extLst>
              <a:ext uri="{FF2B5EF4-FFF2-40B4-BE49-F238E27FC236}">
                <a16:creationId xmlns="" xmlns:a16="http://schemas.microsoft.com/office/drawing/2014/main" id="{A5D64AEA-2487-496F-821B-EEFD150AFFAD}"/>
              </a:ext>
            </a:extLst>
          </p:cNvPr>
          <p:cNvSpPr txBox="1"/>
          <p:nvPr/>
        </p:nvSpPr>
        <p:spPr>
          <a:xfrm>
            <a:off x="2275923" y="4623372"/>
            <a:ext cx="2364707" cy="231159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ru-RU" sz="800" dirty="0"/>
              <a:t>Рентабельность по </a:t>
            </a:r>
            <a:r>
              <a:rPr lang="en-US" sz="800" dirty="0"/>
              <a:t>EBITDA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30C0D7A7-B478-4332-B31C-09A9BC779D1B}"/>
              </a:ext>
            </a:extLst>
          </p:cNvPr>
          <p:cNvSpPr txBox="1"/>
          <p:nvPr/>
        </p:nvSpPr>
        <p:spPr>
          <a:xfrm>
            <a:off x="722265" y="4202042"/>
            <a:ext cx="1001986" cy="323887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ru-RU" sz="1600" b="1" dirty="0" smtClean="0"/>
              <a:t>4/48</a:t>
            </a:r>
            <a:r>
              <a:rPr lang="en-US" sz="1200" b="1" dirty="0" smtClean="0"/>
              <a:t> </a:t>
            </a:r>
            <a:r>
              <a:rPr lang="ru-RU" sz="800" b="1" dirty="0"/>
              <a:t>лет/мес.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="" xmlns:a16="http://schemas.microsoft.com/office/drawing/2014/main" id="{5A4FF6D1-21EE-44C2-BDD1-753A20712800}"/>
              </a:ext>
            </a:extLst>
          </p:cNvPr>
          <p:cNvSpPr txBox="1"/>
          <p:nvPr/>
        </p:nvSpPr>
        <p:spPr>
          <a:xfrm>
            <a:off x="722265" y="4035543"/>
            <a:ext cx="890018" cy="166499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ru-RU" sz="800" dirty="0"/>
              <a:t>Срок окупаемости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="" xmlns:a16="http://schemas.microsoft.com/office/drawing/2014/main" id="{D3B00B81-2312-4A5D-94AB-F4776689436A}"/>
              </a:ext>
            </a:extLst>
          </p:cNvPr>
          <p:cNvSpPr txBox="1"/>
          <p:nvPr/>
        </p:nvSpPr>
        <p:spPr>
          <a:xfrm>
            <a:off x="2275923" y="4202042"/>
            <a:ext cx="1001986" cy="323887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ru-RU" sz="1600" b="1" dirty="0" smtClean="0"/>
              <a:t>2/24</a:t>
            </a:r>
            <a:r>
              <a:rPr lang="en-US" sz="1200" b="1" dirty="0" smtClean="0"/>
              <a:t> </a:t>
            </a:r>
            <a:r>
              <a:rPr lang="ru-RU" sz="800" b="1" dirty="0"/>
              <a:t>лет/мес.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="" xmlns:a16="http://schemas.microsoft.com/office/drawing/2014/main" id="{463C595C-FA2A-4088-8C8E-E805391E698F}"/>
              </a:ext>
            </a:extLst>
          </p:cNvPr>
          <p:cNvSpPr txBox="1"/>
          <p:nvPr/>
        </p:nvSpPr>
        <p:spPr>
          <a:xfrm>
            <a:off x="2275923" y="4035543"/>
            <a:ext cx="890018" cy="166499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ru-RU" sz="800" dirty="0"/>
              <a:t>Строительная фаза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="" xmlns:a16="http://schemas.microsoft.com/office/drawing/2014/main" id="{8B9C09A0-AB88-48BB-935F-7CE90763DDD2}"/>
              </a:ext>
            </a:extLst>
          </p:cNvPr>
          <p:cNvSpPr txBox="1"/>
          <p:nvPr/>
        </p:nvSpPr>
        <p:spPr>
          <a:xfrm>
            <a:off x="2270045" y="2802842"/>
            <a:ext cx="1001986" cy="323887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31,70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ru-RU" sz="1200" b="1" dirty="0">
                <a:solidFill>
                  <a:schemeClr val="bg1"/>
                </a:solidFill>
              </a:rPr>
              <a:t>млрд руб.</a:t>
            </a:r>
          </a:p>
        </p:txBody>
      </p:sp>
      <p:sp>
        <p:nvSpPr>
          <p:cNvPr id="64" name="Прямоугольник 63">
            <a:extLst>
              <a:ext uri="{FF2B5EF4-FFF2-40B4-BE49-F238E27FC236}">
                <a16:creationId xmlns="" xmlns:a16="http://schemas.microsoft.com/office/drawing/2014/main" id="{2370F8CA-818C-445F-8BFF-54648F6144C5}"/>
              </a:ext>
            </a:extLst>
          </p:cNvPr>
          <p:cNvSpPr/>
          <p:nvPr/>
        </p:nvSpPr>
        <p:spPr>
          <a:xfrm>
            <a:off x="479318" y="5282020"/>
            <a:ext cx="4583440" cy="33066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TextBox 64">
            <a:extLst>
              <a:ext uri="{FF2B5EF4-FFF2-40B4-BE49-F238E27FC236}">
                <a16:creationId xmlns="" xmlns:a16="http://schemas.microsoft.com/office/drawing/2014/main" id="{8B0A0C18-67C6-471A-A3B9-50D5F03AF8B4}"/>
              </a:ext>
            </a:extLst>
          </p:cNvPr>
          <p:cNvSpPr txBox="1"/>
          <p:nvPr/>
        </p:nvSpPr>
        <p:spPr>
          <a:xfrm>
            <a:off x="684592" y="5400093"/>
            <a:ext cx="927691" cy="149374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ru-RU" sz="800" b="1" dirty="0">
                <a:solidFill>
                  <a:schemeClr val="bg1"/>
                </a:solidFill>
              </a:rPr>
              <a:t>Рабочие места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="" xmlns:a16="http://schemas.microsoft.com/office/drawing/2014/main" id="{483B22D5-3DAC-455A-A3C2-74188F3EDB74}"/>
              </a:ext>
            </a:extLst>
          </p:cNvPr>
          <p:cNvSpPr txBox="1"/>
          <p:nvPr/>
        </p:nvSpPr>
        <p:spPr>
          <a:xfrm>
            <a:off x="3442852" y="5393380"/>
            <a:ext cx="392806" cy="156085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ru-RU" sz="800" dirty="0">
                <a:solidFill>
                  <a:schemeClr val="bg1"/>
                </a:solidFill>
              </a:rPr>
              <a:t>Факт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="" xmlns:a16="http://schemas.microsoft.com/office/drawing/2014/main" id="{20E5B9F0-4721-4254-A97E-5D2C3D953C20}"/>
              </a:ext>
            </a:extLst>
          </p:cNvPr>
          <p:cNvSpPr txBox="1"/>
          <p:nvPr/>
        </p:nvSpPr>
        <p:spPr>
          <a:xfrm>
            <a:off x="3853610" y="5326575"/>
            <a:ext cx="329006" cy="323887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ru-RU" sz="800" b="1" dirty="0">
              <a:solidFill>
                <a:schemeClr val="bg1"/>
              </a:solidFill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="" xmlns:a16="http://schemas.microsoft.com/office/drawing/2014/main" id="{9E452253-8767-4E33-8A3B-19178D6E947B}"/>
              </a:ext>
            </a:extLst>
          </p:cNvPr>
          <p:cNvSpPr txBox="1"/>
          <p:nvPr/>
        </p:nvSpPr>
        <p:spPr>
          <a:xfrm>
            <a:off x="1877240" y="5393380"/>
            <a:ext cx="392806" cy="156085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ru-RU" sz="800" dirty="0">
                <a:solidFill>
                  <a:schemeClr val="bg1"/>
                </a:solidFill>
              </a:rPr>
              <a:t>План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="" xmlns:a16="http://schemas.microsoft.com/office/drawing/2014/main" id="{C279FBF5-9462-40E1-AC4E-54C0497588C0}"/>
              </a:ext>
            </a:extLst>
          </p:cNvPr>
          <p:cNvSpPr txBox="1"/>
          <p:nvPr/>
        </p:nvSpPr>
        <p:spPr>
          <a:xfrm>
            <a:off x="2287998" y="5326575"/>
            <a:ext cx="329006" cy="323887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</a:rPr>
              <a:t>863</a:t>
            </a:r>
            <a:endParaRPr lang="ru-RU" sz="800" b="1" dirty="0">
              <a:solidFill>
                <a:schemeClr val="bg1"/>
              </a:solidFill>
            </a:endParaRPr>
          </a:p>
        </p:txBody>
      </p:sp>
      <p:pic>
        <p:nvPicPr>
          <p:cNvPr id="44" name="Picture 2" descr="C:\Users\User\Desktop\2 (1).jpg"/>
          <p:cNvPicPr>
            <a:picLocks noGrp="1" noChangeAspect="1" noChangeArrowheads="1"/>
          </p:cNvPicPr>
          <p:nvPr>
            <p:ph type="pic" sz="quarter" idx="1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41" b="13641"/>
          <a:stretch>
            <a:fillRect/>
          </a:stretch>
        </p:blipFill>
        <p:spPr bwMode="auto">
          <a:xfrm>
            <a:off x="5346699" y="1344028"/>
            <a:ext cx="5345113" cy="3535881"/>
          </a:xfrm>
          <a:prstGeom prst="rect">
            <a:avLst/>
          </a:prstGeom>
          <a:noFill/>
          <a:ln>
            <a:solidFill>
              <a:sysClr val="windowText" lastClr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4" descr="http://qrcoder.ru/code/?https%3A%2F%2Fkambarskij-r18.gosweb.gosuslugi.ru%2Fdeyatelnost%2Fnapravleniya-deyatelnosti%2Finvestitsionnaya-politika%2Fotchet%2F&amp;4&amp;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2035" y="1356384"/>
            <a:ext cx="1199778" cy="1199779"/>
          </a:xfrm>
          <a:prstGeom prst="rect">
            <a:avLst/>
          </a:prstGeom>
          <a:noFill/>
          <a:ln>
            <a:solidFill>
              <a:sysClr val="windowText" lastClr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1924" y="367058"/>
            <a:ext cx="580650" cy="750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04735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Прямоугольник 65">
            <a:extLst>
              <a:ext uri="{FF2B5EF4-FFF2-40B4-BE49-F238E27FC236}">
                <a16:creationId xmlns="" xmlns:a16="http://schemas.microsoft.com/office/drawing/2014/main" id="{E8912635-D43A-42C3-A69F-ABDBF34C2DEB}"/>
              </a:ext>
            </a:extLst>
          </p:cNvPr>
          <p:cNvSpPr/>
          <p:nvPr/>
        </p:nvSpPr>
        <p:spPr>
          <a:xfrm>
            <a:off x="479318" y="2775277"/>
            <a:ext cx="4583440" cy="5464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TextBox 66">
            <a:extLst>
              <a:ext uri="{FF2B5EF4-FFF2-40B4-BE49-F238E27FC236}">
                <a16:creationId xmlns="" xmlns:a16="http://schemas.microsoft.com/office/drawing/2014/main" id="{1A6D54D1-2A16-46D1-93E5-84A1A405E5A9}"/>
              </a:ext>
            </a:extLst>
          </p:cNvPr>
          <p:cNvSpPr txBox="1"/>
          <p:nvPr/>
        </p:nvSpPr>
        <p:spPr>
          <a:xfrm>
            <a:off x="684592" y="2930672"/>
            <a:ext cx="3014227" cy="323887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ru-RU" sz="800" b="1" dirty="0">
                <a:solidFill>
                  <a:schemeClr val="bg1"/>
                </a:solidFill>
              </a:rPr>
              <a:t>Потребность </a:t>
            </a:r>
            <a:br>
              <a:rPr lang="ru-RU" sz="800" b="1" dirty="0">
                <a:solidFill>
                  <a:schemeClr val="bg1"/>
                </a:solidFill>
              </a:rPr>
            </a:br>
            <a:r>
              <a:rPr lang="ru-RU" sz="800" b="1" dirty="0">
                <a:solidFill>
                  <a:schemeClr val="bg1"/>
                </a:solidFill>
              </a:rPr>
              <a:t>в финансировании:</a:t>
            </a:r>
          </a:p>
        </p:txBody>
      </p:sp>
      <p:sp>
        <p:nvSpPr>
          <p:cNvPr id="37" name="Прямоугольник 36">
            <a:extLst>
              <a:ext uri="{FF2B5EF4-FFF2-40B4-BE49-F238E27FC236}">
                <a16:creationId xmlns="" xmlns:a16="http://schemas.microsoft.com/office/drawing/2014/main" id="{C95CB35B-C571-43C4-893E-E213ADFA3B14}"/>
              </a:ext>
            </a:extLst>
          </p:cNvPr>
          <p:cNvSpPr/>
          <p:nvPr/>
        </p:nvSpPr>
        <p:spPr>
          <a:xfrm>
            <a:off x="479318" y="3935769"/>
            <a:ext cx="4583440" cy="128988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оловок 2">
            <a:extLst>
              <a:ext uri="{FF2B5EF4-FFF2-40B4-BE49-F238E27FC236}">
                <a16:creationId xmlns="" xmlns:a16="http://schemas.microsoft.com/office/drawing/2014/main" id="{AE418C2B-57AE-490D-B2E9-AF6004759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Банный  комплекс</a:t>
            </a:r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38B49096-BF74-47F3-AAB7-FA85C969CAC4}"/>
              </a:ext>
            </a:extLst>
          </p:cNvPr>
          <p:cNvSpPr txBox="1"/>
          <p:nvPr/>
        </p:nvSpPr>
        <p:spPr>
          <a:xfrm>
            <a:off x="483083" y="5877587"/>
            <a:ext cx="3014227" cy="323887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ru-RU" sz="800" b="1" cap="all" dirty="0">
                <a:solidFill>
                  <a:schemeClr val="accent2"/>
                </a:solidFill>
              </a:rPr>
              <a:t>Возможная государственная поддержка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C26D33B6-E444-4AFF-89E2-9147A8380526}"/>
              </a:ext>
            </a:extLst>
          </p:cNvPr>
          <p:cNvSpPr txBox="1"/>
          <p:nvPr/>
        </p:nvSpPr>
        <p:spPr>
          <a:xfrm>
            <a:off x="5623771" y="5722284"/>
            <a:ext cx="1688840" cy="32388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ru-RU" sz="800" cap="all" dirty="0">
                <a:solidFill>
                  <a:schemeClr val="bg1"/>
                </a:solidFill>
              </a:rPr>
              <a:t>Сведения о земельном участке: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C789F269-C622-4784-96BF-2545E1C0C920}"/>
              </a:ext>
            </a:extLst>
          </p:cNvPr>
          <p:cNvSpPr txBox="1"/>
          <p:nvPr/>
        </p:nvSpPr>
        <p:spPr>
          <a:xfrm>
            <a:off x="516446" y="1540776"/>
            <a:ext cx="4378166" cy="83099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spcAft>
                <a:spcPts val="400"/>
              </a:spcAft>
              <a:buClr>
                <a:schemeClr val="accent1"/>
              </a:buClr>
            </a:pPr>
            <a:r>
              <a:rPr lang="ru-RU" sz="800" b="1" dirty="0"/>
              <a:t>Описание инвестиционного проекта. </a:t>
            </a:r>
            <a:br>
              <a:rPr lang="ru-RU" sz="800" b="1" dirty="0"/>
            </a:br>
            <a:r>
              <a:rPr lang="ru-RU" sz="800" dirty="0" smtClean="0"/>
              <a:t>Услуги бани</a:t>
            </a:r>
            <a:endParaRPr lang="ru-RU" sz="800" dirty="0"/>
          </a:p>
          <a:p>
            <a:pPr lvl="0">
              <a:spcAft>
                <a:spcPts val="400"/>
              </a:spcAft>
              <a:buClr>
                <a:srgbClr val="C02825"/>
              </a:buClr>
            </a:pPr>
            <a:r>
              <a:rPr lang="ru-RU" sz="800" b="1" dirty="0" smtClean="0"/>
              <a:t>Планируемая </a:t>
            </a:r>
            <a:r>
              <a:rPr lang="ru-RU" sz="800" b="1" dirty="0"/>
              <a:t>к выпуску продукция/ услуга и объем выпуска.</a:t>
            </a:r>
            <a:r>
              <a:rPr lang="ru-RU" sz="800" dirty="0"/>
              <a:t/>
            </a:r>
            <a:br>
              <a:rPr lang="ru-RU" sz="800" dirty="0"/>
            </a:br>
            <a:r>
              <a:rPr lang="ru-RU" sz="800" dirty="0" smtClean="0">
                <a:solidFill>
                  <a:prstClr val="black"/>
                </a:solidFill>
              </a:rPr>
              <a:t>Услуги бани</a:t>
            </a:r>
            <a:endParaRPr lang="ru-RU" sz="800" dirty="0">
              <a:solidFill>
                <a:prstClr val="black"/>
              </a:solidFill>
            </a:endParaRPr>
          </a:p>
          <a:p>
            <a:pPr>
              <a:spcAft>
                <a:spcPts val="400"/>
              </a:spcAft>
              <a:buClr>
                <a:schemeClr val="accent1"/>
              </a:buClr>
            </a:pPr>
            <a:endParaRPr lang="ru-RU" sz="1000" kern="0" dirty="0">
              <a:solidFill>
                <a:srgbClr val="0000CC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7474CF97-C6CA-49BC-A2A4-492AD90CFDFB}"/>
              </a:ext>
            </a:extLst>
          </p:cNvPr>
          <p:cNvSpPr txBox="1"/>
          <p:nvPr/>
        </p:nvSpPr>
        <p:spPr>
          <a:xfrm>
            <a:off x="5938584" y="5125122"/>
            <a:ext cx="1012722" cy="323887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ru-RU" sz="800" dirty="0" smtClean="0">
                <a:solidFill>
                  <a:schemeClr val="bg1"/>
                </a:solidFill>
              </a:rPr>
              <a:t>Удмуртская Республика, </a:t>
            </a:r>
          </a:p>
          <a:p>
            <a:r>
              <a:rPr lang="ru-RU" sz="800" dirty="0" err="1" smtClean="0">
                <a:solidFill>
                  <a:schemeClr val="bg1"/>
                </a:solidFill>
              </a:rPr>
              <a:t>Г.Камбарка</a:t>
            </a:r>
            <a:endParaRPr lang="ru-RU" sz="800" dirty="0">
              <a:solidFill>
                <a:schemeClr val="bg1"/>
              </a:solidFill>
            </a:endParaRPr>
          </a:p>
        </p:txBody>
      </p:sp>
      <p:pic>
        <p:nvPicPr>
          <p:cNvPr id="25" name="Рисунок 24">
            <a:extLst>
              <a:ext uri="{FF2B5EF4-FFF2-40B4-BE49-F238E27FC236}">
                <a16:creationId xmlns="" xmlns:a16="http://schemas.microsoft.com/office/drawing/2014/main" id="{150DFD47-52CC-4C91-A22E-FEC07902A8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23770" y="5125122"/>
            <a:ext cx="186983" cy="249311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D7DD5015-10F5-4AE3-A4AD-9DDE7C885E6D}"/>
              </a:ext>
            </a:extLst>
          </p:cNvPr>
          <p:cNvSpPr txBox="1"/>
          <p:nvPr/>
        </p:nvSpPr>
        <p:spPr>
          <a:xfrm>
            <a:off x="8075133" y="5722284"/>
            <a:ext cx="1688840" cy="32388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ru-RU" sz="800" cap="all" dirty="0">
                <a:solidFill>
                  <a:schemeClr val="bg1"/>
                </a:solidFill>
              </a:rPr>
              <a:t>Сведения</a:t>
            </a:r>
            <a:br>
              <a:rPr lang="ru-RU" sz="800" cap="all" dirty="0">
                <a:solidFill>
                  <a:schemeClr val="bg1"/>
                </a:solidFill>
              </a:rPr>
            </a:br>
            <a:r>
              <a:rPr lang="ru-RU" sz="800" cap="all" dirty="0">
                <a:solidFill>
                  <a:schemeClr val="bg1"/>
                </a:solidFill>
              </a:rPr>
              <a:t>об инфраструктуре: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621EB679-6A58-47DE-B5C0-E2F129A4F78B}"/>
              </a:ext>
            </a:extLst>
          </p:cNvPr>
          <p:cNvSpPr txBox="1"/>
          <p:nvPr/>
        </p:nvSpPr>
        <p:spPr>
          <a:xfrm>
            <a:off x="5623771" y="6034023"/>
            <a:ext cx="2003654" cy="83099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144000" indent="-144000">
              <a:spcAft>
                <a:spcPts val="400"/>
              </a:spcAft>
              <a:buClr>
                <a:schemeClr val="accent1"/>
              </a:buClr>
              <a:buFont typeface="Wingdings 3" panose="05040102010807070707" pitchFamily="18" charset="2"/>
              <a:buChar char=""/>
            </a:pPr>
            <a:r>
              <a:rPr lang="ru-RU" sz="800" dirty="0" smtClean="0">
                <a:solidFill>
                  <a:schemeClr val="bg1"/>
                </a:solidFill>
              </a:rPr>
              <a:t>Кадастровый номер – 18:10:022023:10</a:t>
            </a:r>
          </a:p>
          <a:p>
            <a:pPr marL="144000" indent="-144000">
              <a:spcAft>
                <a:spcPts val="400"/>
              </a:spcAft>
              <a:buClr>
                <a:schemeClr val="accent1"/>
              </a:buClr>
              <a:buFont typeface="Wingdings 3" panose="05040102010807070707" pitchFamily="18" charset="2"/>
              <a:buChar char=""/>
            </a:pPr>
            <a:r>
              <a:rPr lang="ru-RU" sz="800" dirty="0" smtClean="0">
                <a:solidFill>
                  <a:schemeClr val="bg1"/>
                </a:solidFill>
              </a:rPr>
              <a:t>Площадь помещения : 803,6 </a:t>
            </a:r>
            <a:r>
              <a:rPr lang="ru-RU" sz="800" dirty="0" err="1" smtClean="0">
                <a:solidFill>
                  <a:schemeClr val="bg1"/>
                </a:solidFill>
              </a:rPr>
              <a:t>кв.м</a:t>
            </a:r>
            <a:endParaRPr lang="ru-RU" sz="800" dirty="0" smtClean="0">
              <a:solidFill>
                <a:schemeClr val="bg1"/>
              </a:solidFill>
            </a:endParaRPr>
          </a:p>
          <a:p>
            <a:pPr marL="144000" indent="-144000">
              <a:spcAft>
                <a:spcPts val="400"/>
              </a:spcAft>
              <a:buClr>
                <a:schemeClr val="accent1"/>
              </a:buClr>
              <a:buFont typeface="Wingdings 3" panose="05040102010807070707" pitchFamily="18" charset="2"/>
              <a:buChar char=""/>
            </a:pPr>
            <a:r>
              <a:rPr lang="ru-RU" sz="800" dirty="0" smtClean="0">
                <a:solidFill>
                  <a:schemeClr val="bg1"/>
                </a:solidFill>
              </a:rPr>
              <a:t>Площадь земельного участка: 2523 </a:t>
            </a:r>
            <a:r>
              <a:rPr lang="ru-RU" sz="800" dirty="0" err="1" smtClean="0">
                <a:solidFill>
                  <a:schemeClr val="bg1"/>
                </a:solidFill>
              </a:rPr>
              <a:t>кв.м</a:t>
            </a:r>
            <a:endParaRPr lang="ru-RU" sz="800" dirty="0">
              <a:solidFill>
                <a:schemeClr val="bg1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34497183-A8A8-4183-99C9-DEE7DE0591D6}"/>
              </a:ext>
            </a:extLst>
          </p:cNvPr>
          <p:cNvSpPr txBox="1"/>
          <p:nvPr/>
        </p:nvSpPr>
        <p:spPr>
          <a:xfrm>
            <a:off x="8075133" y="6034023"/>
            <a:ext cx="2133595" cy="83099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144000" indent="-144000">
              <a:spcAft>
                <a:spcPts val="400"/>
              </a:spcAft>
              <a:buClr>
                <a:schemeClr val="accent1"/>
              </a:buClr>
              <a:buFont typeface="Wingdings 3" panose="05040102010807070707" pitchFamily="18" charset="2"/>
              <a:buChar char=""/>
            </a:pPr>
            <a:r>
              <a:rPr lang="ru-RU" sz="800" kern="0" dirty="0">
                <a:solidFill>
                  <a:schemeClr val="bg1"/>
                </a:solidFill>
                <a:latin typeface="Century Gothic" panose="020B0502020202020204" pitchFamily="34" charset="0"/>
                <a:cs typeface="Arial"/>
              </a:rPr>
              <a:t>Электроснабжение – </a:t>
            </a:r>
            <a:r>
              <a:rPr lang="ru-RU" sz="800" kern="0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/>
              </a:rPr>
              <a:t>100 Квт/час</a:t>
            </a:r>
            <a:endParaRPr lang="ru-RU" sz="800" kern="0" dirty="0">
              <a:solidFill>
                <a:schemeClr val="bg1"/>
              </a:solidFill>
              <a:latin typeface="Century Gothic" panose="020B0502020202020204" pitchFamily="34" charset="0"/>
              <a:cs typeface="Arial"/>
            </a:endParaRPr>
          </a:p>
          <a:p>
            <a:pPr marL="144000" indent="-144000">
              <a:spcAft>
                <a:spcPts val="400"/>
              </a:spcAft>
              <a:buClr>
                <a:schemeClr val="accent1"/>
              </a:buClr>
              <a:buFont typeface="Wingdings 3" panose="05040102010807070707" pitchFamily="18" charset="2"/>
              <a:buChar char=""/>
            </a:pPr>
            <a:r>
              <a:rPr lang="ru-RU" sz="800" dirty="0" smtClean="0">
                <a:solidFill>
                  <a:schemeClr val="bg1"/>
                </a:solidFill>
              </a:rPr>
              <a:t> </a:t>
            </a:r>
            <a:r>
              <a:rPr lang="ru-RU" sz="800" kern="0" dirty="0">
                <a:solidFill>
                  <a:schemeClr val="bg1"/>
                </a:solidFill>
                <a:latin typeface="Century Gothic" panose="020B0502020202020204" pitchFamily="34" charset="0"/>
                <a:cs typeface="Arial"/>
              </a:rPr>
              <a:t>Газоснабжение – </a:t>
            </a:r>
            <a:r>
              <a:rPr lang="ru-RU" sz="800" kern="0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/>
              </a:rPr>
              <a:t> 5 </a:t>
            </a:r>
            <a:r>
              <a:rPr lang="ru-RU" sz="800" kern="0" dirty="0" err="1" smtClean="0">
                <a:solidFill>
                  <a:schemeClr val="bg1"/>
                </a:solidFill>
                <a:latin typeface="Century Gothic" panose="020B0502020202020204" pitchFamily="34" charset="0"/>
                <a:cs typeface="Arial"/>
              </a:rPr>
              <a:t>кбм</a:t>
            </a:r>
            <a:r>
              <a:rPr lang="ru-RU" sz="800" kern="0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/>
              </a:rPr>
              <a:t>/час</a:t>
            </a:r>
            <a:endParaRPr lang="ru-RU" sz="800" kern="0" dirty="0">
              <a:solidFill>
                <a:schemeClr val="bg1"/>
              </a:solidFill>
              <a:latin typeface="Century Gothic" panose="020B0502020202020204" pitchFamily="34" charset="0"/>
              <a:cs typeface="Arial"/>
            </a:endParaRPr>
          </a:p>
          <a:p>
            <a:pPr marL="144000" indent="-144000">
              <a:spcAft>
                <a:spcPts val="400"/>
              </a:spcAft>
              <a:buClr>
                <a:schemeClr val="accent1"/>
              </a:buClr>
              <a:buFont typeface="Wingdings 3" panose="05040102010807070707" pitchFamily="18" charset="2"/>
              <a:buChar char=""/>
            </a:pPr>
            <a:r>
              <a:rPr lang="ru-RU" sz="800" kern="0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/>
              </a:rPr>
              <a:t>Водоснабжение/водоотведение </a:t>
            </a:r>
            <a:r>
              <a:rPr lang="ru-RU" sz="800" kern="0" dirty="0">
                <a:solidFill>
                  <a:schemeClr val="bg1"/>
                </a:solidFill>
                <a:latin typeface="Century Gothic" panose="020B0502020202020204" pitchFamily="34" charset="0"/>
                <a:cs typeface="Arial"/>
              </a:rPr>
              <a:t>– </a:t>
            </a:r>
            <a:r>
              <a:rPr lang="ru-RU" sz="800" kern="0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/>
              </a:rPr>
              <a:t> 200 </a:t>
            </a:r>
            <a:r>
              <a:rPr lang="ru-RU" sz="800" kern="0" dirty="0" err="1" smtClean="0">
                <a:solidFill>
                  <a:schemeClr val="bg1"/>
                </a:solidFill>
                <a:latin typeface="Century Gothic" panose="020B0502020202020204" pitchFamily="34" charset="0"/>
                <a:cs typeface="Arial"/>
              </a:rPr>
              <a:t>кбм</a:t>
            </a:r>
            <a:r>
              <a:rPr lang="ru-RU" sz="800" kern="0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/>
              </a:rPr>
              <a:t>/час</a:t>
            </a:r>
            <a:endParaRPr lang="ru-RU" sz="800" kern="0" dirty="0">
              <a:solidFill>
                <a:schemeClr val="bg1"/>
              </a:solidFill>
              <a:latin typeface="Century Gothic" panose="020B0502020202020204" pitchFamily="34" charset="0"/>
              <a:cs typeface="Arial"/>
            </a:endParaRPr>
          </a:p>
          <a:p>
            <a:pPr>
              <a:spcAft>
                <a:spcPts val="400"/>
              </a:spcAft>
              <a:buClr>
                <a:schemeClr val="accent1"/>
              </a:buClr>
            </a:pPr>
            <a:endParaRPr lang="ru-RU" sz="800" dirty="0" smtClean="0">
              <a:solidFill>
                <a:schemeClr val="bg1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148DB0BF-6AFC-4F60-A85D-835EFE6757B8}"/>
              </a:ext>
            </a:extLst>
          </p:cNvPr>
          <p:cNvSpPr txBox="1"/>
          <p:nvPr/>
        </p:nvSpPr>
        <p:spPr>
          <a:xfrm>
            <a:off x="9204298" y="5125122"/>
            <a:ext cx="1012722" cy="323887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ru-RU" sz="800" b="1" dirty="0">
                <a:solidFill>
                  <a:schemeClr val="bg1"/>
                </a:solidFill>
              </a:rPr>
              <a:t>Текущая стадия</a:t>
            </a:r>
            <a:br>
              <a:rPr lang="ru-RU" sz="800" b="1" dirty="0">
                <a:solidFill>
                  <a:schemeClr val="bg1"/>
                </a:solidFill>
              </a:rPr>
            </a:br>
            <a:r>
              <a:rPr lang="ru-RU" sz="800" b="1" dirty="0">
                <a:solidFill>
                  <a:schemeClr val="bg1"/>
                </a:solidFill>
              </a:rPr>
              <a:t>реализации:</a:t>
            </a:r>
          </a:p>
          <a:p>
            <a:r>
              <a:rPr lang="ru-RU" sz="800" dirty="0" err="1">
                <a:solidFill>
                  <a:schemeClr val="bg1"/>
                </a:solidFill>
              </a:rPr>
              <a:t>прединвестиционная</a:t>
            </a:r>
            <a:endParaRPr lang="ru-RU" sz="800" dirty="0">
              <a:solidFill>
                <a:schemeClr val="bg1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F56D88B1-A98C-458C-8F9F-5354E04EAF86}"/>
              </a:ext>
            </a:extLst>
          </p:cNvPr>
          <p:cNvSpPr txBox="1"/>
          <p:nvPr/>
        </p:nvSpPr>
        <p:spPr>
          <a:xfrm>
            <a:off x="7674078" y="5125122"/>
            <a:ext cx="1012722" cy="323887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ru-RU" sz="800" b="1" dirty="0">
                <a:solidFill>
                  <a:schemeClr val="bg1"/>
                </a:solidFill>
              </a:rPr>
              <a:t>Срок реализации:</a:t>
            </a:r>
          </a:p>
          <a:p>
            <a:r>
              <a:rPr lang="en-US" sz="800" dirty="0" smtClean="0">
                <a:solidFill>
                  <a:schemeClr val="bg1"/>
                </a:solidFill>
              </a:rPr>
              <a:t>I</a:t>
            </a:r>
            <a:r>
              <a:rPr lang="ru-RU" sz="800" dirty="0" smtClean="0">
                <a:solidFill>
                  <a:schemeClr val="bg1"/>
                </a:solidFill>
              </a:rPr>
              <a:t> кв</a:t>
            </a:r>
            <a:r>
              <a:rPr lang="ru-RU" sz="800" dirty="0">
                <a:solidFill>
                  <a:schemeClr val="bg1"/>
                </a:solidFill>
              </a:rPr>
              <a:t>. </a:t>
            </a:r>
            <a:r>
              <a:rPr lang="en-US" sz="800" dirty="0" smtClean="0">
                <a:solidFill>
                  <a:schemeClr val="bg1"/>
                </a:solidFill>
              </a:rPr>
              <a:t>202</a:t>
            </a:r>
            <a:r>
              <a:rPr lang="ru-RU" sz="800" dirty="0" smtClean="0">
                <a:solidFill>
                  <a:schemeClr val="bg1"/>
                </a:solidFill>
              </a:rPr>
              <a:t>6</a:t>
            </a:r>
            <a:r>
              <a:rPr lang="en-US" sz="800" dirty="0" smtClean="0">
                <a:solidFill>
                  <a:schemeClr val="bg1"/>
                </a:solidFill>
              </a:rPr>
              <a:t> </a:t>
            </a:r>
            <a:r>
              <a:rPr lang="en-US" sz="800" dirty="0">
                <a:solidFill>
                  <a:schemeClr val="bg1"/>
                </a:solidFill>
              </a:rPr>
              <a:t>–</a:t>
            </a:r>
            <a:r>
              <a:rPr lang="ru-RU" sz="800" dirty="0">
                <a:solidFill>
                  <a:schemeClr val="bg1"/>
                </a:solidFill>
              </a:rPr>
              <a:t/>
            </a:r>
            <a:br>
              <a:rPr lang="ru-RU" sz="800" dirty="0">
                <a:solidFill>
                  <a:schemeClr val="bg1"/>
                </a:solidFill>
              </a:rPr>
            </a:br>
            <a:r>
              <a:rPr lang="en-US" sz="800" dirty="0">
                <a:solidFill>
                  <a:schemeClr val="bg1"/>
                </a:solidFill>
              </a:rPr>
              <a:t>I </a:t>
            </a:r>
            <a:r>
              <a:rPr lang="en-US" sz="800" dirty="0" smtClean="0">
                <a:solidFill>
                  <a:schemeClr val="bg1"/>
                </a:solidFill>
              </a:rPr>
              <a:t>V </a:t>
            </a:r>
            <a:r>
              <a:rPr lang="ru-RU" sz="800" dirty="0" smtClean="0">
                <a:solidFill>
                  <a:schemeClr val="bg1"/>
                </a:solidFill>
              </a:rPr>
              <a:t>кв</a:t>
            </a:r>
            <a:r>
              <a:rPr lang="ru-RU" sz="800" dirty="0">
                <a:solidFill>
                  <a:schemeClr val="bg1"/>
                </a:solidFill>
              </a:rPr>
              <a:t>. </a:t>
            </a:r>
            <a:r>
              <a:rPr lang="ru-RU" sz="800" dirty="0" smtClean="0">
                <a:solidFill>
                  <a:schemeClr val="bg1"/>
                </a:solidFill>
              </a:rPr>
              <a:t>2027</a:t>
            </a:r>
            <a:endParaRPr lang="ru-RU" sz="800" dirty="0">
              <a:solidFill>
                <a:schemeClr val="bg1"/>
              </a:solidFill>
            </a:endParaRPr>
          </a:p>
        </p:txBody>
      </p:sp>
      <p:pic>
        <p:nvPicPr>
          <p:cNvPr id="32" name="Рисунок 31">
            <a:extLst>
              <a:ext uri="{FF2B5EF4-FFF2-40B4-BE49-F238E27FC236}">
                <a16:creationId xmlns="" xmlns:a16="http://schemas.microsoft.com/office/drawing/2014/main" id="{7E83C747-46DE-4435-B6B3-E6B73E7A5B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298264" y="5106888"/>
            <a:ext cx="255004" cy="26754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166772EE-F87E-4DEC-8B41-42B1F9BCFF4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841343" y="5113063"/>
            <a:ext cx="264847" cy="273774"/>
          </a:xfrm>
          <a:prstGeom prst="rect">
            <a:avLst/>
          </a:prstGeom>
        </p:spPr>
      </p:pic>
      <p:graphicFrame>
        <p:nvGraphicFramePr>
          <p:cNvPr id="33" name="Таблица 32">
            <a:extLst>
              <a:ext uri="{FF2B5EF4-FFF2-40B4-BE49-F238E27FC236}">
                <a16:creationId xmlns="" xmlns:a16="http://schemas.microsoft.com/office/drawing/2014/main" id="{252DEBD4-B2C4-4574-9027-3238EE8CFB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273190"/>
              </p:ext>
            </p:extLst>
          </p:nvPr>
        </p:nvGraphicFramePr>
        <p:xfrm>
          <a:off x="479318" y="6074819"/>
          <a:ext cx="4378166" cy="762000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276773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61043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132812">
                <a:tc>
                  <a:txBody>
                    <a:bodyPr/>
                    <a:lstStyle/>
                    <a:p>
                      <a:pPr marL="0" marR="0" lvl="0" indent="0" algn="l" defTabSz="914310" rtl="0" eaLnBrk="1" fontAlgn="auto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/>
                        </a:rPr>
                        <a:t>Предоставление помещения для оказания услуг бани и бытовых услуг на безвозмездной основе</a:t>
                      </a:r>
                      <a:endParaRPr kumimoji="0" lang="ru-RU" sz="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/>
                      </a:endParaRPr>
                    </a:p>
                  </a:txBody>
                  <a:tcPr marL="144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</a:rPr>
                        <a:t>Льготы. </a:t>
                      </a:r>
                      <a:endParaRPr lang="ru-RU" sz="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44000" marR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10106">
                <a:tc>
                  <a:txBody>
                    <a:bodyPr/>
                    <a:lstStyle/>
                    <a:p>
                      <a:pPr marL="0" marR="0" lvl="0" indent="0" algn="l" defTabSz="6858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Сопровождение по принципу «одного окна»</a:t>
                      </a:r>
                      <a:endParaRPr lang="ru-RU" sz="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44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</a:rPr>
                        <a:t>Льготы. </a:t>
                      </a:r>
                      <a:endParaRPr lang="ru-RU" sz="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44000" marR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3070725556"/>
                  </a:ext>
                </a:extLst>
              </a:tr>
              <a:tr h="202025">
                <a:tc>
                  <a:txBody>
                    <a:bodyPr/>
                    <a:lstStyle/>
                    <a:p>
                      <a:pPr marL="0" marR="0" lvl="0" indent="0" algn="l" defTabSz="6858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</a:rPr>
                        <a:t>Льготное кредитование </a:t>
                      </a:r>
                      <a:endParaRPr lang="ru-RU" sz="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44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</a:rPr>
                        <a:t>Льготы. </a:t>
                      </a:r>
                      <a:endParaRPr lang="ru-RU" sz="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44000" marR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947746496"/>
                  </a:ext>
                </a:extLst>
              </a:tr>
            </a:tbl>
          </a:graphicData>
        </a:graphic>
      </p:graphicFrame>
      <p:sp>
        <p:nvSpPr>
          <p:cNvPr id="35" name="Прямоугольник 34">
            <a:extLst>
              <a:ext uri="{FF2B5EF4-FFF2-40B4-BE49-F238E27FC236}">
                <a16:creationId xmlns="" xmlns:a16="http://schemas.microsoft.com/office/drawing/2014/main" id="{16A998F4-E685-4C1A-A2D1-8AEFF35557B4}"/>
              </a:ext>
            </a:extLst>
          </p:cNvPr>
          <p:cNvSpPr/>
          <p:nvPr/>
        </p:nvSpPr>
        <p:spPr>
          <a:xfrm>
            <a:off x="479318" y="3388996"/>
            <a:ext cx="4583440" cy="54859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E8F1778B-75CD-41B4-8F95-F68BF15F187F}"/>
              </a:ext>
            </a:extLst>
          </p:cNvPr>
          <p:cNvSpPr txBox="1"/>
          <p:nvPr/>
        </p:nvSpPr>
        <p:spPr>
          <a:xfrm>
            <a:off x="684593" y="3555898"/>
            <a:ext cx="1498772" cy="323887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ru-RU" sz="800" b="1" dirty="0">
                <a:solidFill>
                  <a:schemeClr val="bg1"/>
                </a:solidFill>
              </a:rPr>
              <a:t>Прогнозные </a:t>
            </a:r>
          </a:p>
          <a:p>
            <a:r>
              <a:rPr lang="ru-RU" sz="800" b="1" dirty="0">
                <a:solidFill>
                  <a:schemeClr val="bg1"/>
                </a:solidFill>
              </a:rPr>
              <a:t>финансовые показатели: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9B676A04-94B8-4EDD-A81C-8819775BDDE5}"/>
              </a:ext>
            </a:extLst>
          </p:cNvPr>
          <p:cNvSpPr txBox="1"/>
          <p:nvPr/>
        </p:nvSpPr>
        <p:spPr>
          <a:xfrm>
            <a:off x="3639255" y="3638052"/>
            <a:ext cx="1001986" cy="323887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</a:rPr>
              <a:t>41</a:t>
            </a:r>
            <a:r>
              <a:rPr lang="en-US" sz="1200" b="1" dirty="0" smtClean="0">
                <a:solidFill>
                  <a:schemeClr val="bg1"/>
                </a:solidFill>
              </a:rPr>
              <a:t> </a:t>
            </a:r>
            <a:r>
              <a:rPr lang="en-US" sz="800" b="1" dirty="0">
                <a:solidFill>
                  <a:schemeClr val="bg1"/>
                </a:solidFill>
              </a:rPr>
              <a:t>%</a:t>
            </a:r>
            <a:endParaRPr lang="ru-RU" sz="800" b="1" dirty="0">
              <a:solidFill>
                <a:schemeClr val="bg1"/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6FB809CC-9D0A-45C8-AD16-2C79B8E9B17C}"/>
              </a:ext>
            </a:extLst>
          </p:cNvPr>
          <p:cNvSpPr txBox="1"/>
          <p:nvPr/>
        </p:nvSpPr>
        <p:spPr>
          <a:xfrm>
            <a:off x="3639255" y="3471553"/>
            <a:ext cx="1498772" cy="166499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IRR</a:t>
            </a:r>
            <a:endParaRPr lang="ru-RU" sz="800" dirty="0">
              <a:solidFill>
                <a:schemeClr val="bg1"/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1F157480-6D83-4C15-9E2F-3438E1B64905}"/>
              </a:ext>
            </a:extLst>
          </p:cNvPr>
          <p:cNvSpPr txBox="1"/>
          <p:nvPr/>
        </p:nvSpPr>
        <p:spPr>
          <a:xfrm>
            <a:off x="2275923" y="3638052"/>
            <a:ext cx="1001986" cy="323887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</a:rPr>
              <a:t>97,7</a:t>
            </a:r>
            <a:r>
              <a:rPr lang="en-US" sz="1200" b="1" dirty="0" smtClean="0">
                <a:solidFill>
                  <a:schemeClr val="bg1"/>
                </a:solidFill>
              </a:rPr>
              <a:t> </a:t>
            </a:r>
            <a:r>
              <a:rPr lang="ru-RU" sz="800" b="1" dirty="0" smtClean="0">
                <a:solidFill>
                  <a:schemeClr val="bg1"/>
                </a:solidFill>
              </a:rPr>
              <a:t>млн </a:t>
            </a:r>
            <a:r>
              <a:rPr lang="ru-RU" sz="800" b="1" dirty="0">
                <a:solidFill>
                  <a:schemeClr val="bg1"/>
                </a:solidFill>
              </a:rPr>
              <a:t>руб.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2B64658C-6934-4508-8F9D-2B89463AFB76}"/>
              </a:ext>
            </a:extLst>
          </p:cNvPr>
          <p:cNvSpPr txBox="1"/>
          <p:nvPr/>
        </p:nvSpPr>
        <p:spPr>
          <a:xfrm>
            <a:off x="2275923" y="3471553"/>
            <a:ext cx="890018" cy="166499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NPV</a:t>
            </a:r>
            <a:endParaRPr lang="ru-RU" sz="800" dirty="0">
              <a:solidFill>
                <a:schemeClr val="bg1"/>
              </a:solidFill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="" xmlns:a16="http://schemas.microsoft.com/office/drawing/2014/main" id="{7D1EF0F5-AD77-4FC8-BCC8-4AED2F51D8DC}"/>
              </a:ext>
            </a:extLst>
          </p:cNvPr>
          <p:cNvSpPr txBox="1"/>
          <p:nvPr/>
        </p:nvSpPr>
        <p:spPr>
          <a:xfrm>
            <a:off x="3639255" y="4202042"/>
            <a:ext cx="1001986" cy="323887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ru-RU" sz="1600" b="1" dirty="0" smtClean="0"/>
              <a:t>40</a:t>
            </a:r>
            <a:r>
              <a:rPr lang="en-US" sz="1600" b="1" dirty="0" smtClean="0"/>
              <a:t>,00</a:t>
            </a:r>
            <a:r>
              <a:rPr lang="en-US" sz="1200" b="1" dirty="0" smtClean="0"/>
              <a:t> </a:t>
            </a:r>
            <a:r>
              <a:rPr lang="ru-RU" sz="800" b="1" dirty="0"/>
              <a:t>%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="" xmlns:a16="http://schemas.microsoft.com/office/drawing/2014/main" id="{4C9D74A3-703F-4CB7-A7D4-0C06A216FB52}"/>
              </a:ext>
            </a:extLst>
          </p:cNvPr>
          <p:cNvSpPr txBox="1"/>
          <p:nvPr/>
        </p:nvSpPr>
        <p:spPr>
          <a:xfrm>
            <a:off x="3639255" y="4035543"/>
            <a:ext cx="1318575" cy="224113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ru-RU" sz="800" dirty="0"/>
              <a:t>Ставка дисконтирования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="" xmlns:a16="http://schemas.microsoft.com/office/drawing/2014/main" id="{3B9D6CB5-5C22-48C8-934F-A7E69696CC77}"/>
              </a:ext>
            </a:extLst>
          </p:cNvPr>
          <p:cNvSpPr txBox="1"/>
          <p:nvPr/>
        </p:nvSpPr>
        <p:spPr>
          <a:xfrm>
            <a:off x="722265" y="4789871"/>
            <a:ext cx="1001986" cy="323887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ru-RU" sz="1600" b="1" dirty="0" smtClean="0"/>
              <a:t>8</a:t>
            </a:r>
            <a:r>
              <a:rPr lang="en-US" sz="1200" b="1" dirty="0" smtClean="0"/>
              <a:t> </a:t>
            </a:r>
            <a:r>
              <a:rPr lang="ru-RU" sz="800" b="1" dirty="0" smtClean="0"/>
              <a:t>млн </a:t>
            </a:r>
            <a:r>
              <a:rPr lang="ru-RU" sz="800" b="1" dirty="0"/>
              <a:t>руб.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="" xmlns:a16="http://schemas.microsoft.com/office/drawing/2014/main" id="{AB0EFC19-4F5C-491F-B4BF-D06774F0B8DC}"/>
              </a:ext>
            </a:extLst>
          </p:cNvPr>
          <p:cNvSpPr txBox="1"/>
          <p:nvPr/>
        </p:nvSpPr>
        <p:spPr>
          <a:xfrm>
            <a:off x="722265" y="4623372"/>
            <a:ext cx="890018" cy="166499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en-US" sz="800" dirty="0"/>
              <a:t>EBITDA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="" xmlns:a16="http://schemas.microsoft.com/office/drawing/2014/main" id="{CE695361-2D78-4F3C-B397-4C888F4D3E84}"/>
              </a:ext>
            </a:extLst>
          </p:cNvPr>
          <p:cNvSpPr txBox="1"/>
          <p:nvPr/>
        </p:nvSpPr>
        <p:spPr>
          <a:xfrm>
            <a:off x="2275923" y="4789871"/>
            <a:ext cx="1001986" cy="323887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ru-RU" sz="1600" b="1" dirty="0" smtClean="0"/>
              <a:t>50</a:t>
            </a:r>
            <a:r>
              <a:rPr lang="ru-RU" sz="800" b="1" dirty="0" smtClean="0"/>
              <a:t>%</a:t>
            </a:r>
            <a:endParaRPr lang="ru-RU" sz="800" b="1" dirty="0"/>
          </a:p>
        </p:txBody>
      </p:sp>
      <p:sp>
        <p:nvSpPr>
          <p:cNvPr id="57" name="TextBox 56">
            <a:extLst>
              <a:ext uri="{FF2B5EF4-FFF2-40B4-BE49-F238E27FC236}">
                <a16:creationId xmlns="" xmlns:a16="http://schemas.microsoft.com/office/drawing/2014/main" id="{A5D64AEA-2487-496F-821B-EEFD150AFFAD}"/>
              </a:ext>
            </a:extLst>
          </p:cNvPr>
          <p:cNvSpPr txBox="1"/>
          <p:nvPr/>
        </p:nvSpPr>
        <p:spPr>
          <a:xfrm>
            <a:off x="2275923" y="4623372"/>
            <a:ext cx="2364707" cy="231159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ru-RU" sz="800" dirty="0"/>
              <a:t>Рентабельность по </a:t>
            </a:r>
            <a:r>
              <a:rPr lang="en-US" sz="800" dirty="0"/>
              <a:t>EBITDA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30C0D7A7-B478-4332-B31C-09A9BC779D1B}"/>
              </a:ext>
            </a:extLst>
          </p:cNvPr>
          <p:cNvSpPr txBox="1"/>
          <p:nvPr/>
        </p:nvSpPr>
        <p:spPr>
          <a:xfrm>
            <a:off x="722265" y="4202042"/>
            <a:ext cx="1001986" cy="323887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ru-RU" sz="1600" b="1" dirty="0" smtClean="0"/>
              <a:t>3/36</a:t>
            </a:r>
            <a:r>
              <a:rPr lang="en-US" sz="1200" b="1" dirty="0" smtClean="0"/>
              <a:t> </a:t>
            </a:r>
            <a:r>
              <a:rPr lang="ru-RU" sz="800" b="1" dirty="0"/>
              <a:t>лет/мес.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="" xmlns:a16="http://schemas.microsoft.com/office/drawing/2014/main" id="{5A4FF6D1-21EE-44C2-BDD1-753A20712800}"/>
              </a:ext>
            </a:extLst>
          </p:cNvPr>
          <p:cNvSpPr txBox="1"/>
          <p:nvPr/>
        </p:nvSpPr>
        <p:spPr>
          <a:xfrm>
            <a:off x="722265" y="4035543"/>
            <a:ext cx="890018" cy="166499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ru-RU" sz="800" dirty="0"/>
              <a:t>Срок окупаемости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="" xmlns:a16="http://schemas.microsoft.com/office/drawing/2014/main" id="{D3B00B81-2312-4A5D-94AB-F4776689436A}"/>
              </a:ext>
            </a:extLst>
          </p:cNvPr>
          <p:cNvSpPr txBox="1"/>
          <p:nvPr/>
        </p:nvSpPr>
        <p:spPr>
          <a:xfrm>
            <a:off x="2275923" y="4202042"/>
            <a:ext cx="1001986" cy="323887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ru-RU" sz="1600" b="1" dirty="0" smtClean="0"/>
              <a:t>1/12</a:t>
            </a:r>
            <a:r>
              <a:rPr lang="en-US" sz="1200" b="1" dirty="0" smtClean="0"/>
              <a:t> </a:t>
            </a:r>
            <a:r>
              <a:rPr lang="ru-RU" sz="800" b="1" dirty="0"/>
              <a:t>лет/мес.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="" xmlns:a16="http://schemas.microsoft.com/office/drawing/2014/main" id="{463C595C-FA2A-4088-8C8E-E805391E698F}"/>
              </a:ext>
            </a:extLst>
          </p:cNvPr>
          <p:cNvSpPr txBox="1"/>
          <p:nvPr/>
        </p:nvSpPr>
        <p:spPr>
          <a:xfrm>
            <a:off x="2275923" y="4035543"/>
            <a:ext cx="890018" cy="166499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ru-RU" sz="800" dirty="0"/>
              <a:t>Строительная фаза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="" xmlns:a16="http://schemas.microsoft.com/office/drawing/2014/main" id="{8B9C09A0-AB88-48BB-935F-7CE90763DDD2}"/>
              </a:ext>
            </a:extLst>
          </p:cNvPr>
          <p:cNvSpPr txBox="1"/>
          <p:nvPr/>
        </p:nvSpPr>
        <p:spPr>
          <a:xfrm>
            <a:off x="2270045" y="2802842"/>
            <a:ext cx="1001986" cy="323887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3,0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ru-RU" sz="1200" b="1" dirty="0" smtClean="0">
                <a:solidFill>
                  <a:schemeClr val="bg1"/>
                </a:solidFill>
              </a:rPr>
              <a:t>млн </a:t>
            </a:r>
            <a:r>
              <a:rPr lang="ru-RU" sz="1200" b="1" dirty="0">
                <a:solidFill>
                  <a:schemeClr val="bg1"/>
                </a:solidFill>
              </a:rPr>
              <a:t>руб.</a:t>
            </a:r>
          </a:p>
        </p:txBody>
      </p:sp>
      <p:sp>
        <p:nvSpPr>
          <p:cNvPr id="64" name="Прямоугольник 63">
            <a:extLst>
              <a:ext uri="{FF2B5EF4-FFF2-40B4-BE49-F238E27FC236}">
                <a16:creationId xmlns="" xmlns:a16="http://schemas.microsoft.com/office/drawing/2014/main" id="{2370F8CA-818C-445F-8BFF-54648F6144C5}"/>
              </a:ext>
            </a:extLst>
          </p:cNvPr>
          <p:cNvSpPr/>
          <p:nvPr/>
        </p:nvSpPr>
        <p:spPr>
          <a:xfrm>
            <a:off x="479318" y="5282020"/>
            <a:ext cx="4583440" cy="33066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TextBox 64">
            <a:extLst>
              <a:ext uri="{FF2B5EF4-FFF2-40B4-BE49-F238E27FC236}">
                <a16:creationId xmlns="" xmlns:a16="http://schemas.microsoft.com/office/drawing/2014/main" id="{8B0A0C18-67C6-471A-A3B9-50D5F03AF8B4}"/>
              </a:ext>
            </a:extLst>
          </p:cNvPr>
          <p:cNvSpPr txBox="1"/>
          <p:nvPr/>
        </p:nvSpPr>
        <p:spPr>
          <a:xfrm>
            <a:off x="684592" y="5400093"/>
            <a:ext cx="927691" cy="149374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ru-RU" sz="800" b="1" dirty="0">
                <a:solidFill>
                  <a:schemeClr val="bg1"/>
                </a:solidFill>
              </a:rPr>
              <a:t>Рабочие места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="" xmlns:a16="http://schemas.microsoft.com/office/drawing/2014/main" id="{483B22D5-3DAC-455A-A3C2-74188F3EDB74}"/>
              </a:ext>
            </a:extLst>
          </p:cNvPr>
          <p:cNvSpPr txBox="1"/>
          <p:nvPr/>
        </p:nvSpPr>
        <p:spPr>
          <a:xfrm>
            <a:off x="3442852" y="5393380"/>
            <a:ext cx="392806" cy="156085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ru-RU" sz="800" dirty="0">
                <a:solidFill>
                  <a:schemeClr val="bg1"/>
                </a:solidFill>
              </a:rPr>
              <a:t>Факт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="" xmlns:a16="http://schemas.microsoft.com/office/drawing/2014/main" id="{20E5B9F0-4721-4254-A97E-5D2C3D953C20}"/>
              </a:ext>
            </a:extLst>
          </p:cNvPr>
          <p:cNvSpPr txBox="1"/>
          <p:nvPr/>
        </p:nvSpPr>
        <p:spPr>
          <a:xfrm>
            <a:off x="3853610" y="5326575"/>
            <a:ext cx="329006" cy="323887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ru-RU" sz="800" b="1" dirty="0">
              <a:solidFill>
                <a:schemeClr val="bg1"/>
              </a:solidFill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="" xmlns:a16="http://schemas.microsoft.com/office/drawing/2014/main" id="{9E452253-8767-4E33-8A3B-19178D6E947B}"/>
              </a:ext>
            </a:extLst>
          </p:cNvPr>
          <p:cNvSpPr txBox="1"/>
          <p:nvPr/>
        </p:nvSpPr>
        <p:spPr>
          <a:xfrm>
            <a:off x="1877240" y="5393380"/>
            <a:ext cx="392806" cy="156085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ru-RU" sz="800" dirty="0">
                <a:solidFill>
                  <a:schemeClr val="bg1"/>
                </a:solidFill>
              </a:rPr>
              <a:t>План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="" xmlns:a16="http://schemas.microsoft.com/office/drawing/2014/main" id="{C279FBF5-9462-40E1-AC4E-54C0497588C0}"/>
              </a:ext>
            </a:extLst>
          </p:cNvPr>
          <p:cNvSpPr txBox="1"/>
          <p:nvPr/>
        </p:nvSpPr>
        <p:spPr>
          <a:xfrm>
            <a:off x="2287998" y="5326575"/>
            <a:ext cx="329006" cy="323887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</a:rPr>
              <a:t>15</a:t>
            </a:r>
            <a:endParaRPr lang="ru-RU" sz="800" b="1" dirty="0">
              <a:solidFill>
                <a:schemeClr val="bg1"/>
              </a:solidFill>
            </a:endParaRPr>
          </a:p>
        </p:txBody>
      </p:sp>
      <p:pic>
        <p:nvPicPr>
          <p:cNvPr id="45" name="Picture 4" descr="http://qrcoder.ru/code/?https%3A%2F%2Fkambarskij-r18.gosweb.gosuslugi.ru%2Fdeyatelnost%2Fnapravleniya-deyatelnosti%2Finvestitsionnaya-politika%2Fotchet%2F&amp;4&amp;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2035" y="1356384"/>
            <a:ext cx="1199778" cy="1199779"/>
          </a:xfrm>
          <a:prstGeom prst="rect">
            <a:avLst/>
          </a:prstGeom>
          <a:noFill/>
          <a:ln>
            <a:solidFill>
              <a:sysClr val="windowText" lastClr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Рисунок 1"/>
          <p:cNvSpPr>
            <a:spLocks noGrp="1"/>
          </p:cNvSpPr>
          <p:nvPr>
            <p:ph type="pic" sz="quarter" idx="11"/>
          </p:nvPr>
        </p:nvSpPr>
        <p:spPr/>
      </p:sp>
      <p:pic>
        <p:nvPicPr>
          <p:cNvPr id="46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400111"/>
            <a:ext cx="5357811" cy="352059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/>
        </p:spPr>
      </p:pic>
      <p:pic>
        <p:nvPicPr>
          <p:cNvPr id="47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1924" y="367058"/>
            <a:ext cx="580650" cy="750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6297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Прямоугольник 65">
            <a:extLst>
              <a:ext uri="{FF2B5EF4-FFF2-40B4-BE49-F238E27FC236}">
                <a16:creationId xmlns="" xmlns:a16="http://schemas.microsoft.com/office/drawing/2014/main" id="{E8912635-D43A-42C3-A69F-ABDBF34C2DEB}"/>
              </a:ext>
            </a:extLst>
          </p:cNvPr>
          <p:cNvSpPr/>
          <p:nvPr/>
        </p:nvSpPr>
        <p:spPr>
          <a:xfrm>
            <a:off x="479318" y="2775277"/>
            <a:ext cx="4583440" cy="5464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TextBox 66">
            <a:extLst>
              <a:ext uri="{FF2B5EF4-FFF2-40B4-BE49-F238E27FC236}">
                <a16:creationId xmlns="" xmlns:a16="http://schemas.microsoft.com/office/drawing/2014/main" id="{1A6D54D1-2A16-46D1-93E5-84A1A405E5A9}"/>
              </a:ext>
            </a:extLst>
          </p:cNvPr>
          <p:cNvSpPr txBox="1"/>
          <p:nvPr/>
        </p:nvSpPr>
        <p:spPr>
          <a:xfrm>
            <a:off x="684592" y="2930672"/>
            <a:ext cx="3014227" cy="323887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ru-RU" sz="800" b="1" dirty="0">
                <a:solidFill>
                  <a:schemeClr val="bg1"/>
                </a:solidFill>
              </a:rPr>
              <a:t>Потребность </a:t>
            </a:r>
            <a:br>
              <a:rPr lang="ru-RU" sz="800" b="1" dirty="0">
                <a:solidFill>
                  <a:schemeClr val="bg1"/>
                </a:solidFill>
              </a:rPr>
            </a:br>
            <a:r>
              <a:rPr lang="ru-RU" sz="800" b="1" dirty="0">
                <a:solidFill>
                  <a:schemeClr val="bg1"/>
                </a:solidFill>
              </a:rPr>
              <a:t>в финансировании:</a:t>
            </a:r>
          </a:p>
        </p:txBody>
      </p:sp>
      <p:sp>
        <p:nvSpPr>
          <p:cNvPr id="37" name="Прямоугольник 36">
            <a:extLst>
              <a:ext uri="{FF2B5EF4-FFF2-40B4-BE49-F238E27FC236}">
                <a16:creationId xmlns="" xmlns:a16="http://schemas.microsoft.com/office/drawing/2014/main" id="{C95CB35B-C571-43C4-893E-E213ADFA3B14}"/>
              </a:ext>
            </a:extLst>
          </p:cNvPr>
          <p:cNvSpPr/>
          <p:nvPr/>
        </p:nvSpPr>
        <p:spPr>
          <a:xfrm>
            <a:off x="479318" y="3935769"/>
            <a:ext cx="4583440" cy="128988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оловок 2">
            <a:extLst>
              <a:ext uri="{FF2B5EF4-FFF2-40B4-BE49-F238E27FC236}">
                <a16:creationId xmlns="" xmlns:a16="http://schemas.microsoft.com/office/drawing/2014/main" id="{AE418C2B-57AE-490D-B2E9-AF6004759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ЖИВОТНОВОДЧЕСКАЯ ФЕРМА</a:t>
            </a:r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38B49096-BF74-47F3-AAB7-FA85C969CAC4}"/>
              </a:ext>
            </a:extLst>
          </p:cNvPr>
          <p:cNvSpPr txBox="1"/>
          <p:nvPr/>
        </p:nvSpPr>
        <p:spPr>
          <a:xfrm>
            <a:off x="483083" y="5877587"/>
            <a:ext cx="3014227" cy="323887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ru-RU" sz="800" b="1" cap="all" dirty="0">
                <a:solidFill>
                  <a:schemeClr val="accent2"/>
                </a:solidFill>
              </a:rPr>
              <a:t>Возможная государственная поддержка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C26D33B6-E444-4AFF-89E2-9147A8380526}"/>
              </a:ext>
            </a:extLst>
          </p:cNvPr>
          <p:cNvSpPr txBox="1"/>
          <p:nvPr/>
        </p:nvSpPr>
        <p:spPr>
          <a:xfrm>
            <a:off x="5623771" y="5722284"/>
            <a:ext cx="1688840" cy="32388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ru-RU" sz="800" cap="all" dirty="0">
                <a:solidFill>
                  <a:schemeClr val="bg1"/>
                </a:solidFill>
              </a:rPr>
              <a:t>Сведения о земельном участке: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C789F269-C622-4784-96BF-2545E1C0C920}"/>
              </a:ext>
            </a:extLst>
          </p:cNvPr>
          <p:cNvSpPr txBox="1"/>
          <p:nvPr/>
        </p:nvSpPr>
        <p:spPr>
          <a:xfrm>
            <a:off x="516446" y="1540776"/>
            <a:ext cx="4378166" cy="83099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spcAft>
                <a:spcPts val="400"/>
              </a:spcAft>
              <a:buClr>
                <a:schemeClr val="accent1"/>
              </a:buClr>
            </a:pPr>
            <a:r>
              <a:rPr lang="ru-RU" sz="800" b="1" dirty="0"/>
              <a:t>Описание инвестиционного проекта. </a:t>
            </a:r>
            <a:br>
              <a:rPr lang="ru-RU" sz="800" b="1" dirty="0"/>
            </a:br>
            <a:r>
              <a:rPr lang="ru-RU" sz="800" dirty="0" smtClean="0"/>
              <a:t>Создание и развитие животноводческой фермы</a:t>
            </a:r>
            <a:endParaRPr lang="ru-RU" sz="800" dirty="0"/>
          </a:p>
          <a:p>
            <a:pPr lvl="0">
              <a:spcAft>
                <a:spcPts val="400"/>
              </a:spcAft>
              <a:buClr>
                <a:srgbClr val="C02825"/>
              </a:buClr>
            </a:pPr>
            <a:r>
              <a:rPr lang="ru-RU" sz="800" b="1" dirty="0" smtClean="0"/>
              <a:t>Планируемая </a:t>
            </a:r>
            <a:r>
              <a:rPr lang="ru-RU" sz="800" b="1" dirty="0"/>
              <a:t>к выпуску продукция/ услуга и объем выпуска.</a:t>
            </a:r>
            <a:r>
              <a:rPr lang="ru-RU" sz="800" dirty="0"/>
              <a:t/>
            </a:r>
            <a:br>
              <a:rPr lang="ru-RU" sz="800" dirty="0"/>
            </a:br>
            <a:r>
              <a:rPr lang="ru-RU" sz="800" dirty="0" smtClean="0">
                <a:solidFill>
                  <a:prstClr val="black"/>
                </a:solidFill>
              </a:rPr>
              <a:t>Животноводческая ферма мясного направления на 200 голов</a:t>
            </a:r>
            <a:endParaRPr lang="ru-RU" sz="800" dirty="0">
              <a:solidFill>
                <a:prstClr val="black"/>
              </a:solidFill>
            </a:endParaRPr>
          </a:p>
          <a:p>
            <a:pPr>
              <a:spcAft>
                <a:spcPts val="400"/>
              </a:spcAft>
              <a:buClr>
                <a:schemeClr val="accent1"/>
              </a:buClr>
            </a:pPr>
            <a:endParaRPr lang="ru-RU" sz="1000" kern="0" dirty="0">
              <a:solidFill>
                <a:srgbClr val="0000CC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7474CF97-C6CA-49BC-A2A4-492AD90CFDFB}"/>
              </a:ext>
            </a:extLst>
          </p:cNvPr>
          <p:cNvSpPr txBox="1"/>
          <p:nvPr/>
        </p:nvSpPr>
        <p:spPr>
          <a:xfrm>
            <a:off x="5938584" y="5125122"/>
            <a:ext cx="1012722" cy="323887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ru-RU" sz="800" dirty="0" smtClean="0">
                <a:solidFill>
                  <a:schemeClr val="bg1"/>
                </a:solidFill>
              </a:rPr>
              <a:t>Удмуртская Республика, </a:t>
            </a:r>
          </a:p>
          <a:p>
            <a:r>
              <a:rPr lang="ru-RU" sz="800" dirty="0" err="1" smtClean="0">
                <a:solidFill>
                  <a:schemeClr val="bg1"/>
                </a:solidFill>
              </a:rPr>
              <a:t>С.Балаки</a:t>
            </a:r>
            <a:endParaRPr lang="ru-RU" sz="800" dirty="0">
              <a:solidFill>
                <a:schemeClr val="bg1"/>
              </a:solidFill>
            </a:endParaRPr>
          </a:p>
        </p:txBody>
      </p:sp>
      <p:pic>
        <p:nvPicPr>
          <p:cNvPr id="25" name="Рисунок 24">
            <a:extLst>
              <a:ext uri="{FF2B5EF4-FFF2-40B4-BE49-F238E27FC236}">
                <a16:creationId xmlns="" xmlns:a16="http://schemas.microsoft.com/office/drawing/2014/main" id="{150DFD47-52CC-4C91-A22E-FEC07902A8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23770" y="5125122"/>
            <a:ext cx="186983" cy="249311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D7DD5015-10F5-4AE3-A4AD-9DDE7C885E6D}"/>
              </a:ext>
            </a:extLst>
          </p:cNvPr>
          <p:cNvSpPr txBox="1"/>
          <p:nvPr/>
        </p:nvSpPr>
        <p:spPr>
          <a:xfrm>
            <a:off x="8075133" y="5722284"/>
            <a:ext cx="1688840" cy="32388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ru-RU" sz="800" cap="all" dirty="0">
                <a:solidFill>
                  <a:schemeClr val="bg1"/>
                </a:solidFill>
              </a:rPr>
              <a:t>Сведения</a:t>
            </a:r>
            <a:br>
              <a:rPr lang="ru-RU" sz="800" cap="all" dirty="0">
                <a:solidFill>
                  <a:schemeClr val="bg1"/>
                </a:solidFill>
              </a:rPr>
            </a:br>
            <a:r>
              <a:rPr lang="ru-RU" sz="800" cap="all" dirty="0">
                <a:solidFill>
                  <a:schemeClr val="bg1"/>
                </a:solidFill>
              </a:rPr>
              <a:t>об инфраструктуре: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621EB679-6A58-47DE-B5C0-E2F129A4F78B}"/>
              </a:ext>
            </a:extLst>
          </p:cNvPr>
          <p:cNvSpPr txBox="1"/>
          <p:nvPr/>
        </p:nvSpPr>
        <p:spPr>
          <a:xfrm>
            <a:off x="5623771" y="6034023"/>
            <a:ext cx="2003654" cy="83099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144000" indent="-144000">
              <a:spcAft>
                <a:spcPts val="400"/>
              </a:spcAft>
              <a:buClr>
                <a:schemeClr val="accent1"/>
              </a:buClr>
              <a:buFont typeface="Wingdings 3" panose="05040102010807070707" pitchFamily="18" charset="2"/>
              <a:buChar char=""/>
            </a:pPr>
            <a:r>
              <a:rPr lang="ru-RU" sz="800" dirty="0" smtClean="0">
                <a:solidFill>
                  <a:schemeClr val="bg1"/>
                </a:solidFill>
              </a:rPr>
              <a:t>Кадастровый номер – 18:10:009006:160 / 18:10:009006:159 </a:t>
            </a:r>
          </a:p>
          <a:p>
            <a:pPr marL="144000" indent="-144000">
              <a:spcAft>
                <a:spcPts val="400"/>
              </a:spcAft>
              <a:buClr>
                <a:schemeClr val="accent1"/>
              </a:buClr>
              <a:buFont typeface="Wingdings 3" panose="05040102010807070707" pitchFamily="18" charset="2"/>
              <a:buChar char=""/>
            </a:pPr>
            <a:r>
              <a:rPr lang="ru-RU" sz="800" dirty="0" smtClean="0">
                <a:solidFill>
                  <a:schemeClr val="bg1"/>
                </a:solidFill>
              </a:rPr>
              <a:t>Площадь фермы: 2143,3 </a:t>
            </a:r>
            <a:r>
              <a:rPr lang="ru-RU" sz="800" dirty="0" err="1" smtClean="0">
                <a:solidFill>
                  <a:schemeClr val="bg1"/>
                </a:solidFill>
              </a:rPr>
              <a:t>кв.м</a:t>
            </a:r>
            <a:r>
              <a:rPr lang="ru-RU" sz="800" dirty="0" smtClean="0">
                <a:solidFill>
                  <a:schemeClr val="bg1"/>
                </a:solidFill>
              </a:rPr>
              <a:t> </a:t>
            </a:r>
          </a:p>
          <a:p>
            <a:pPr marL="144000" indent="-144000">
              <a:spcAft>
                <a:spcPts val="400"/>
              </a:spcAft>
              <a:buClr>
                <a:schemeClr val="accent1"/>
              </a:buClr>
              <a:buFont typeface="Wingdings 3" panose="05040102010807070707" pitchFamily="18" charset="2"/>
              <a:buChar char=""/>
            </a:pPr>
            <a:r>
              <a:rPr lang="ru-RU" sz="800" dirty="0" smtClean="0">
                <a:solidFill>
                  <a:schemeClr val="bg1"/>
                </a:solidFill>
              </a:rPr>
              <a:t>Площадь ЗУ: 3177 </a:t>
            </a:r>
            <a:r>
              <a:rPr lang="ru-RU" sz="800" dirty="0" err="1" smtClean="0">
                <a:solidFill>
                  <a:schemeClr val="bg1"/>
                </a:solidFill>
              </a:rPr>
              <a:t>кв.м</a:t>
            </a:r>
            <a:r>
              <a:rPr lang="ru-RU" sz="800" dirty="0" smtClean="0">
                <a:solidFill>
                  <a:schemeClr val="bg1"/>
                </a:solidFill>
              </a:rPr>
              <a:t>.</a:t>
            </a:r>
            <a:endParaRPr lang="ru-RU" sz="800" dirty="0">
              <a:solidFill>
                <a:schemeClr val="bg1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34497183-A8A8-4183-99C9-DEE7DE0591D6}"/>
              </a:ext>
            </a:extLst>
          </p:cNvPr>
          <p:cNvSpPr txBox="1"/>
          <p:nvPr/>
        </p:nvSpPr>
        <p:spPr>
          <a:xfrm>
            <a:off x="8075133" y="6034023"/>
            <a:ext cx="2133595" cy="83099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144000" indent="-144000">
              <a:spcAft>
                <a:spcPts val="400"/>
              </a:spcAft>
              <a:buClr>
                <a:schemeClr val="accent1"/>
              </a:buClr>
              <a:buFont typeface="Wingdings 3" panose="05040102010807070707" pitchFamily="18" charset="2"/>
              <a:buChar char=""/>
            </a:pPr>
            <a:r>
              <a:rPr lang="ru-RU" sz="800" kern="0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/>
              </a:rPr>
              <a:t>Подъездные </a:t>
            </a:r>
            <a:r>
              <a:rPr lang="ru-RU" sz="800" kern="0" dirty="0">
                <a:solidFill>
                  <a:schemeClr val="bg1"/>
                </a:solidFill>
                <a:latin typeface="Century Gothic" panose="020B0502020202020204" pitchFamily="34" charset="0"/>
                <a:cs typeface="Arial"/>
              </a:rPr>
              <a:t>пути -  грунтовая </a:t>
            </a:r>
            <a:r>
              <a:rPr lang="ru-RU" sz="800" kern="0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/>
              </a:rPr>
              <a:t>дорога в 250 м</a:t>
            </a:r>
            <a:endParaRPr lang="ru-RU" sz="800" dirty="0" smtClean="0">
              <a:solidFill>
                <a:schemeClr val="bg1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148DB0BF-6AFC-4F60-A85D-835EFE6757B8}"/>
              </a:ext>
            </a:extLst>
          </p:cNvPr>
          <p:cNvSpPr txBox="1"/>
          <p:nvPr/>
        </p:nvSpPr>
        <p:spPr>
          <a:xfrm>
            <a:off x="9204298" y="5125122"/>
            <a:ext cx="1012722" cy="323887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ru-RU" sz="800" b="1" dirty="0">
                <a:solidFill>
                  <a:schemeClr val="bg1"/>
                </a:solidFill>
              </a:rPr>
              <a:t>Текущая стадия</a:t>
            </a:r>
            <a:br>
              <a:rPr lang="ru-RU" sz="800" b="1" dirty="0">
                <a:solidFill>
                  <a:schemeClr val="bg1"/>
                </a:solidFill>
              </a:rPr>
            </a:br>
            <a:r>
              <a:rPr lang="ru-RU" sz="800" b="1" dirty="0">
                <a:solidFill>
                  <a:schemeClr val="bg1"/>
                </a:solidFill>
              </a:rPr>
              <a:t>реализации:</a:t>
            </a:r>
          </a:p>
          <a:p>
            <a:r>
              <a:rPr lang="ru-RU" sz="800" dirty="0" err="1">
                <a:solidFill>
                  <a:schemeClr val="bg1"/>
                </a:solidFill>
              </a:rPr>
              <a:t>прединвестиционная</a:t>
            </a:r>
            <a:endParaRPr lang="ru-RU" sz="800" dirty="0">
              <a:solidFill>
                <a:schemeClr val="bg1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F56D88B1-A98C-458C-8F9F-5354E04EAF86}"/>
              </a:ext>
            </a:extLst>
          </p:cNvPr>
          <p:cNvSpPr txBox="1"/>
          <p:nvPr/>
        </p:nvSpPr>
        <p:spPr>
          <a:xfrm>
            <a:off x="7674078" y="5125122"/>
            <a:ext cx="1012722" cy="323887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ru-RU" sz="800" b="1" dirty="0">
                <a:solidFill>
                  <a:schemeClr val="bg1"/>
                </a:solidFill>
              </a:rPr>
              <a:t>Срок реализации:</a:t>
            </a:r>
          </a:p>
          <a:p>
            <a:r>
              <a:rPr lang="en-US" sz="800" dirty="0" smtClean="0">
                <a:solidFill>
                  <a:schemeClr val="bg1"/>
                </a:solidFill>
              </a:rPr>
              <a:t>I</a:t>
            </a:r>
            <a:r>
              <a:rPr lang="ru-RU" sz="800" dirty="0" smtClean="0">
                <a:solidFill>
                  <a:schemeClr val="bg1"/>
                </a:solidFill>
              </a:rPr>
              <a:t> кв</a:t>
            </a:r>
            <a:r>
              <a:rPr lang="ru-RU" sz="800" dirty="0">
                <a:solidFill>
                  <a:schemeClr val="bg1"/>
                </a:solidFill>
              </a:rPr>
              <a:t>. </a:t>
            </a:r>
            <a:r>
              <a:rPr lang="en-US" sz="800" dirty="0" smtClean="0">
                <a:solidFill>
                  <a:schemeClr val="bg1"/>
                </a:solidFill>
              </a:rPr>
              <a:t>202</a:t>
            </a:r>
            <a:r>
              <a:rPr lang="ru-RU" sz="800" dirty="0" smtClean="0">
                <a:solidFill>
                  <a:schemeClr val="bg1"/>
                </a:solidFill>
              </a:rPr>
              <a:t>6</a:t>
            </a:r>
            <a:r>
              <a:rPr lang="en-US" sz="800" dirty="0" smtClean="0">
                <a:solidFill>
                  <a:schemeClr val="bg1"/>
                </a:solidFill>
              </a:rPr>
              <a:t> </a:t>
            </a:r>
            <a:r>
              <a:rPr lang="en-US" sz="800" dirty="0">
                <a:solidFill>
                  <a:schemeClr val="bg1"/>
                </a:solidFill>
              </a:rPr>
              <a:t>–</a:t>
            </a:r>
            <a:r>
              <a:rPr lang="ru-RU" sz="800" dirty="0">
                <a:solidFill>
                  <a:schemeClr val="bg1"/>
                </a:solidFill>
              </a:rPr>
              <a:t/>
            </a:r>
            <a:br>
              <a:rPr lang="ru-RU" sz="800" dirty="0">
                <a:solidFill>
                  <a:schemeClr val="bg1"/>
                </a:solidFill>
              </a:rPr>
            </a:br>
            <a:r>
              <a:rPr lang="en-US" sz="800" dirty="0">
                <a:solidFill>
                  <a:schemeClr val="bg1"/>
                </a:solidFill>
              </a:rPr>
              <a:t>I </a:t>
            </a:r>
            <a:r>
              <a:rPr lang="en-US" sz="800" dirty="0" smtClean="0">
                <a:solidFill>
                  <a:schemeClr val="bg1"/>
                </a:solidFill>
              </a:rPr>
              <a:t>V </a:t>
            </a:r>
            <a:r>
              <a:rPr lang="ru-RU" sz="800" dirty="0" smtClean="0">
                <a:solidFill>
                  <a:schemeClr val="bg1"/>
                </a:solidFill>
              </a:rPr>
              <a:t>кв</a:t>
            </a:r>
            <a:r>
              <a:rPr lang="ru-RU" sz="800" dirty="0">
                <a:solidFill>
                  <a:schemeClr val="bg1"/>
                </a:solidFill>
              </a:rPr>
              <a:t>. </a:t>
            </a:r>
            <a:r>
              <a:rPr lang="ru-RU" sz="800" dirty="0" smtClean="0">
                <a:solidFill>
                  <a:schemeClr val="bg1"/>
                </a:solidFill>
              </a:rPr>
              <a:t>2030</a:t>
            </a:r>
            <a:endParaRPr lang="ru-RU" sz="800" dirty="0">
              <a:solidFill>
                <a:schemeClr val="bg1"/>
              </a:solidFill>
            </a:endParaRPr>
          </a:p>
        </p:txBody>
      </p:sp>
      <p:pic>
        <p:nvPicPr>
          <p:cNvPr id="32" name="Рисунок 31">
            <a:extLst>
              <a:ext uri="{FF2B5EF4-FFF2-40B4-BE49-F238E27FC236}">
                <a16:creationId xmlns="" xmlns:a16="http://schemas.microsoft.com/office/drawing/2014/main" id="{7E83C747-46DE-4435-B6B3-E6B73E7A5B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298264" y="5106888"/>
            <a:ext cx="255004" cy="26754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166772EE-F87E-4DEC-8B41-42B1F9BCFF4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841343" y="5113063"/>
            <a:ext cx="264847" cy="273774"/>
          </a:xfrm>
          <a:prstGeom prst="rect">
            <a:avLst/>
          </a:prstGeom>
        </p:spPr>
      </p:pic>
      <p:graphicFrame>
        <p:nvGraphicFramePr>
          <p:cNvPr id="33" name="Таблица 32">
            <a:extLst>
              <a:ext uri="{FF2B5EF4-FFF2-40B4-BE49-F238E27FC236}">
                <a16:creationId xmlns="" xmlns:a16="http://schemas.microsoft.com/office/drawing/2014/main" id="{252DEBD4-B2C4-4574-9027-3238EE8CFB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7454870"/>
              </p:ext>
            </p:extLst>
          </p:nvPr>
        </p:nvGraphicFramePr>
        <p:xfrm>
          <a:off x="479318" y="6074819"/>
          <a:ext cx="4378166" cy="762000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276773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61043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132812">
                <a:tc>
                  <a:txBody>
                    <a:bodyPr/>
                    <a:lstStyle/>
                    <a:p>
                      <a:pPr marL="0" marR="0" lvl="0" indent="0" algn="l" defTabSz="914310" rtl="0" eaLnBrk="1" fontAlgn="auto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/>
                        </a:rPr>
                        <a:t>Предоставление земельного участка в аренду без торгов </a:t>
                      </a:r>
                      <a:endParaRPr kumimoji="0" lang="ru-RU" sz="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/>
                      </a:endParaRPr>
                    </a:p>
                  </a:txBody>
                  <a:tcPr marL="144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</a:rPr>
                        <a:t>Льготы. </a:t>
                      </a:r>
                      <a:endParaRPr lang="ru-RU" sz="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44000" marR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10106">
                <a:tc>
                  <a:txBody>
                    <a:bodyPr/>
                    <a:lstStyle/>
                    <a:p>
                      <a:pPr marL="0" marR="0" lvl="0" indent="0" algn="l" defTabSz="6858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Грант «</a:t>
                      </a:r>
                      <a:r>
                        <a:rPr lang="ru-RU" sz="800" dirty="0" err="1" smtClean="0">
                          <a:solidFill>
                            <a:schemeClr val="tx1"/>
                          </a:solidFill>
                        </a:rPr>
                        <a:t>Агростартап</a:t>
                      </a:r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»</a:t>
                      </a:r>
                      <a:endParaRPr lang="ru-RU" sz="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44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</a:rPr>
                        <a:t>Льготы. </a:t>
                      </a:r>
                      <a:endParaRPr lang="ru-RU" sz="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44000" marR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3070725556"/>
                  </a:ext>
                </a:extLst>
              </a:tr>
              <a:tr h="202025">
                <a:tc>
                  <a:txBody>
                    <a:bodyPr/>
                    <a:lstStyle/>
                    <a:p>
                      <a:pPr marL="0" marR="0" lvl="0" indent="0" algn="l" defTabSz="6858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</a:rPr>
                        <a:t>Льготное кредитование </a:t>
                      </a:r>
                      <a:endParaRPr lang="ru-RU" sz="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44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</a:rPr>
                        <a:t>Льготы. </a:t>
                      </a:r>
                      <a:endParaRPr lang="ru-RU" sz="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44000" marR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947746496"/>
                  </a:ext>
                </a:extLst>
              </a:tr>
            </a:tbl>
          </a:graphicData>
        </a:graphic>
      </p:graphicFrame>
      <p:sp>
        <p:nvSpPr>
          <p:cNvPr id="35" name="Прямоугольник 34">
            <a:extLst>
              <a:ext uri="{FF2B5EF4-FFF2-40B4-BE49-F238E27FC236}">
                <a16:creationId xmlns="" xmlns:a16="http://schemas.microsoft.com/office/drawing/2014/main" id="{16A998F4-E685-4C1A-A2D1-8AEFF35557B4}"/>
              </a:ext>
            </a:extLst>
          </p:cNvPr>
          <p:cNvSpPr/>
          <p:nvPr/>
        </p:nvSpPr>
        <p:spPr>
          <a:xfrm>
            <a:off x="479318" y="3388996"/>
            <a:ext cx="4583440" cy="54859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E8F1778B-75CD-41B4-8F95-F68BF15F187F}"/>
              </a:ext>
            </a:extLst>
          </p:cNvPr>
          <p:cNvSpPr txBox="1"/>
          <p:nvPr/>
        </p:nvSpPr>
        <p:spPr>
          <a:xfrm>
            <a:off x="684593" y="3555898"/>
            <a:ext cx="1498772" cy="323887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ru-RU" sz="800" b="1" dirty="0">
                <a:solidFill>
                  <a:schemeClr val="bg1"/>
                </a:solidFill>
              </a:rPr>
              <a:t>Прогнозные </a:t>
            </a:r>
          </a:p>
          <a:p>
            <a:r>
              <a:rPr lang="ru-RU" sz="800" b="1" dirty="0">
                <a:solidFill>
                  <a:schemeClr val="bg1"/>
                </a:solidFill>
              </a:rPr>
              <a:t>финансовые показатели: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9B676A04-94B8-4EDD-A81C-8819775BDDE5}"/>
              </a:ext>
            </a:extLst>
          </p:cNvPr>
          <p:cNvSpPr txBox="1"/>
          <p:nvPr/>
        </p:nvSpPr>
        <p:spPr>
          <a:xfrm>
            <a:off x="3639255" y="3638052"/>
            <a:ext cx="1001986" cy="323887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</a:rPr>
              <a:t>40</a:t>
            </a:r>
            <a:r>
              <a:rPr lang="en-US" sz="1200" b="1" dirty="0" smtClean="0">
                <a:solidFill>
                  <a:schemeClr val="bg1"/>
                </a:solidFill>
              </a:rPr>
              <a:t> </a:t>
            </a:r>
            <a:r>
              <a:rPr lang="en-US" sz="800" b="1" dirty="0">
                <a:solidFill>
                  <a:schemeClr val="bg1"/>
                </a:solidFill>
              </a:rPr>
              <a:t>%</a:t>
            </a:r>
            <a:endParaRPr lang="ru-RU" sz="800" b="1" dirty="0">
              <a:solidFill>
                <a:schemeClr val="bg1"/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6FB809CC-9D0A-45C8-AD16-2C79B8E9B17C}"/>
              </a:ext>
            </a:extLst>
          </p:cNvPr>
          <p:cNvSpPr txBox="1"/>
          <p:nvPr/>
        </p:nvSpPr>
        <p:spPr>
          <a:xfrm>
            <a:off x="3639255" y="3471553"/>
            <a:ext cx="1498772" cy="166499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IRR</a:t>
            </a:r>
            <a:endParaRPr lang="ru-RU" sz="800" dirty="0">
              <a:solidFill>
                <a:schemeClr val="bg1"/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1F157480-6D83-4C15-9E2F-3438E1B64905}"/>
              </a:ext>
            </a:extLst>
          </p:cNvPr>
          <p:cNvSpPr txBox="1"/>
          <p:nvPr/>
        </p:nvSpPr>
        <p:spPr>
          <a:xfrm>
            <a:off x="2275923" y="3638052"/>
            <a:ext cx="1001986" cy="323887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</a:rPr>
              <a:t>185</a:t>
            </a:r>
            <a:r>
              <a:rPr lang="en-US" sz="1200" b="1" dirty="0" smtClean="0">
                <a:solidFill>
                  <a:schemeClr val="bg1"/>
                </a:solidFill>
              </a:rPr>
              <a:t> </a:t>
            </a:r>
            <a:r>
              <a:rPr lang="ru-RU" sz="800" b="1" dirty="0" smtClean="0">
                <a:solidFill>
                  <a:schemeClr val="bg1"/>
                </a:solidFill>
              </a:rPr>
              <a:t>млн </a:t>
            </a:r>
            <a:r>
              <a:rPr lang="ru-RU" sz="800" b="1" dirty="0">
                <a:solidFill>
                  <a:schemeClr val="bg1"/>
                </a:solidFill>
              </a:rPr>
              <a:t>руб.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2B64658C-6934-4508-8F9D-2B89463AFB76}"/>
              </a:ext>
            </a:extLst>
          </p:cNvPr>
          <p:cNvSpPr txBox="1"/>
          <p:nvPr/>
        </p:nvSpPr>
        <p:spPr>
          <a:xfrm>
            <a:off x="2275923" y="3471553"/>
            <a:ext cx="890018" cy="166499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NPV</a:t>
            </a:r>
            <a:endParaRPr lang="ru-RU" sz="800" dirty="0">
              <a:solidFill>
                <a:schemeClr val="bg1"/>
              </a:solidFill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="" xmlns:a16="http://schemas.microsoft.com/office/drawing/2014/main" id="{7D1EF0F5-AD77-4FC8-BCC8-4AED2F51D8DC}"/>
              </a:ext>
            </a:extLst>
          </p:cNvPr>
          <p:cNvSpPr txBox="1"/>
          <p:nvPr/>
        </p:nvSpPr>
        <p:spPr>
          <a:xfrm>
            <a:off x="3639255" y="4202042"/>
            <a:ext cx="1001986" cy="323887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ru-RU" sz="1600" b="1" dirty="0" smtClean="0"/>
              <a:t>40</a:t>
            </a:r>
            <a:r>
              <a:rPr lang="en-US" sz="1600" b="1" dirty="0" smtClean="0"/>
              <a:t>,00</a:t>
            </a:r>
            <a:r>
              <a:rPr lang="en-US" sz="1200" b="1" dirty="0" smtClean="0"/>
              <a:t> </a:t>
            </a:r>
            <a:r>
              <a:rPr lang="ru-RU" sz="800" b="1" dirty="0"/>
              <a:t>%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="" xmlns:a16="http://schemas.microsoft.com/office/drawing/2014/main" id="{4C9D74A3-703F-4CB7-A7D4-0C06A216FB52}"/>
              </a:ext>
            </a:extLst>
          </p:cNvPr>
          <p:cNvSpPr txBox="1"/>
          <p:nvPr/>
        </p:nvSpPr>
        <p:spPr>
          <a:xfrm>
            <a:off x="3639255" y="4035543"/>
            <a:ext cx="1318575" cy="224113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ru-RU" sz="800" dirty="0"/>
              <a:t>Ставка дисконтирования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="" xmlns:a16="http://schemas.microsoft.com/office/drawing/2014/main" id="{3B9D6CB5-5C22-48C8-934F-A7E69696CC77}"/>
              </a:ext>
            </a:extLst>
          </p:cNvPr>
          <p:cNvSpPr txBox="1"/>
          <p:nvPr/>
        </p:nvSpPr>
        <p:spPr>
          <a:xfrm>
            <a:off x="722265" y="4789871"/>
            <a:ext cx="1001986" cy="323887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ru-RU" sz="1600" b="1" dirty="0" smtClean="0"/>
              <a:t>76</a:t>
            </a:r>
            <a:r>
              <a:rPr lang="en-US" sz="1200" b="1" dirty="0" smtClean="0"/>
              <a:t> </a:t>
            </a:r>
            <a:r>
              <a:rPr lang="ru-RU" sz="800" b="1" dirty="0" smtClean="0"/>
              <a:t>млн </a:t>
            </a:r>
            <a:r>
              <a:rPr lang="ru-RU" sz="800" b="1" dirty="0"/>
              <a:t>руб.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="" xmlns:a16="http://schemas.microsoft.com/office/drawing/2014/main" id="{AB0EFC19-4F5C-491F-B4BF-D06774F0B8DC}"/>
              </a:ext>
            </a:extLst>
          </p:cNvPr>
          <p:cNvSpPr txBox="1"/>
          <p:nvPr/>
        </p:nvSpPr>
        <p:spPr>
          <a:xfrm>
            <a:off x="722265" y="4623372"/>
            <a:ext cx="890018" cy="166499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en-US" sz="800" dirty="0"/>
              <a:t>EBITDA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="" xmlns:a16="http://schemas.microsoft.com/office/drawing/2014/main" id="{CE695361-2D78-4F3C-B397-4C888F4D3E84}"/>
              </a:ext>
            </a:extLst>
          </p:cNvPr>
          <p:cNvSpPr txBox="1"/>
          <p:nvPr/>
        </p:nvSpPr>
        <p:spPr>
          <a:xfrm>
            <a:off x="2275923" y="4789871"/>
            <a:ext cx="1001986" cy="323887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ru-RU" sz="1600" b="1" dirty="0" smtClean="0"/>
              <a:t>30</a:t>
            </a:r>
            <a:r>
              <a:rPr lang="ru-RU" sz="800" b="1" dirty="0" smtClean="0"/>
              <a:t>%</a:t>
            </a:r>
            <a:endParaRPr lang="ru-RU" sz="800" b="1" dirty="0"/>
          </a:p>
        </p:txBody>
      </p:sp>
      <p:sp>
        <p:nvSpPr>
          <p:cNvPr id="57" name="TextBox 56">
            <a:extLst>
              <a:ext uri="{FF2B5EF4-FFF2-40B4-BE49-F238E27FC236}">
                <a16:creationId xmlns="" xmlns:a16="http://schemas.microsoft.com/office/drawing/2014/main" id="{A5D64AEA-2487-496F-821B-EEFD150AFFAD}"/>
              </a:ext>
            </a:extLst>
          </p:cNvPr>
          <p:cNvSpPr txBox="1"/>
          <p:nvPr/>
        </p:nvSpPr>
        <p:spPr>
          <a:xfrm>
            <a:off x="2275923" y="4623372"/>
            <a:ext cx="2364707" cy="231159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ru-RU" sz="800" dirty="0"/>
              <a:t>Рентабельность по </a:t>
            </a:r>
            <a:r>
              <a:rPr lang="en-US" sz="800" dirty="0"/>
              <a:t>EBITDA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30C0D7A7-B478-4332-B31C-09A9BC779D1B}"/>
              </a:ext>
            </a:extLst>
          </p:cNvPr>
          <p:cNvSpPr txBox="1"/>
          <p:nvPr/>
        </p:nvSpPr>
        <p:spPr>
          <a:xfrm>
            <a:off x="722265" y="4202042"/>
            <a:ext cx="1001986" cy="323887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ru-RU" sz="1600" b="1" dirty="0" smtClean="0"/>
              <a:t>5/60</a:t>
            </a:r>
            <a:r>
              <a:rPr lang="en-US" sz="1200" b="1" dirty="0" smtClean="0"/>
              <a:t> </a:t>
            </a:r>
            <a:r>
              <a:rPr lang="ru-RU" sz="800" b="1" dirty="0"/>
              <a:t>лет/мес.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="" xmlns:a16="http://schemas.microsoft.com/office/drawing/2014/main" id="{5A4FF6D1-21EE-44C2-BDD1-753A20712800}"/>
              </a:ext>
            </a:extLst>
          </p:cNvPr>
          <p:cNvSpPr txBox="1"/>
          <p:nvPr/>
        </p:nvSpPr>
        <p:spPr>
          <a:xfrm>
            <a:off x="722265" y="4035543"/>
            <a:ext cx="890018" cy="166499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ru-RU" sz="800" dirty="0"/>
              <a:t>Срок окупаемости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="" xmlns:a16="http://schemas.microsoft.com/office/drawing/2014/main" id="{D3B00B81-2312-4A5D-94AB-F4776689436A}"/>
              </a:ext>
            </a:extLst>
          </p:cNvPr>
          <p:cNvSpPr txBox="1"/>
          <p:nvPr/>
        </p:nvSpPr>
        <p:spPr>
          <a:xfrm>
            <a:off x="2275923" y="4202042"/>
            <a:ext cx="1001986" cy="323887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ru-RU" sz="1600" b="1" dirty="0" smtClean="0"/>
              <a:t>2/24</a:t>
            </a:r>
            <a:r>
              <a:rPr lang="en-US" sz="1200" b="1" dirty="0" smtClean="0"/>
              <a:t> </a:t>
            </a:r>
            <a:r>
              <a:rPr lang="ru-RU" sz="800" b="1" dirty="0"/>
              <a:t>лет/мес.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="" xmlns:a16="http://schemas.microsoft.com/office/drawing/2014/main" id="{463C595C-FA2A-4088-8C8E-E805391E698F}"/>
              </a:ext>
            </a:extLst>
          </p:cNvPr>
          <p:cNvSpPr txBox="1"/>
          <p:nvPr/>
        </p:nvSpPr>
        <p:spPr>
          <a:xfrm>
            <a:off x="2275923" y="4035543"/>
            <a:ext cx="890018" cy="166499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ru-RU" sz="800" dirty="0"/>
              <a:t>Строительная фаза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="" xmlns:a16="http://schemas.microsoft.com/office/drawing/2014/main" id="{8B9C09A0-AB88-48BB-935F-7CE90763DDD2}"/>
              </a:ext>
            </a:extLst>
          </p:cNvPr>
          <p:cNvSpPr txBox="1"/>
          <p:nvPr/>
        </p:nvSpPr>
        <p:spPr>
          <a:xfrm>
            <a:off x="2270045" y="2802842"/>
            <a:ext cx="1001986" cy="323887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32,3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ru-RU" sz="1200" b="1" dirty="0" smtClean="0">
                <a:solidFill>
                  <a:schemeClr val="bg1"/>
                </a:solidFill>
              </a:rPr>
              <a:t>млн </a:t>
            </a:r>
            <a:r>
              <a:rPr lang="ru-RU" sz="1200" b="1" dirty="0">
                <a:solidFill>
                  <a:schemeClr val="bg1"/>
                </a:solidFill>
              </a:rPr>
              <a:t>руб.</a:t>
            </a:r>
          </a:p>
        </p:txBody>
      </p:sp>
      <p:sp>
        <p:nvSpPr>
          <p:cNvPr id="64" name="Прямоугольник 63">
            <a:extLst>
              <a:ext uri="{FF2B5EF4-FFF2-40B4-BE49-F238E27FC236}">
                <a16:creationId xmlns="" xmlns:a16="http://schemas.microsoft.com/office/drawing/2014/main" id="{2370F8CA-818C-445F-8BFF-54648F6144C5}"/>
              </a:ext>
            </a:extLst>
          </p:cNvPr>
          <p:cNvSpPr/>
          <p:nvPr/>
        </p:nvSpPr>
        <p:spPr>
          <a:xfrm>
            <a:off x="479318" y="5282020"/>
            <a:ext cx="4583440" cy="33066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TextBox 64">
            <a:extLst>
              <a:ext uri="{FF2B5EF4-FFF2-40B4-BE49-F238E27FC236}">
                <a16:creationId xmlns="" xmlns:a16="http://schemas.microsoft.com/office/drawing/2014/main" id="{8B0A0C18-67C6-471A-A3B9-50D5F03AF8B4}"/>
              </a:ext>
            </a:extLst>
          </p:cNvPr>
          <p:cNvSpPr txBox="1"/>
          <p:nvPr/>
        </p:nvSpPr>
        <p:spPr>
          <a:xfrm>
            <a:off x="684592" y="5400093"/>
            <a:ext cx="927691" cy="149374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ru-RU" sz="800" b="1" dirty="0">
                <a:solidFill>
                  <a:schemeClr val="bg1"/>
                </a:solidFill>
              </a:rPr>
              <a:t>Рабочие места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="" xmlns:a16="http://schemas.microsoft.com/office/drawing/2014/main" id="{483B22D5-3DAC-455A-A3C2-74188F3EDB74}"/>
              </a:ext>
            </a:extLst>
          </p:cNvPr>
          <p:cNvSpPr txBox="1"/>
          <p:nvPr/>
        </p:nvSpPr>
        <p:spPr>
          <a:xfrm>
            <a:off x="3442852" y="5393380"/>
            <a:ext cx="392806" cy="156085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ru-RU" sz="800" dirty="0">
                <a:solidFill>
                  <a:schemeClr val="bg1"/>
                </a:solidFill>
              </a:rPr>
              <a:t>Факт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="" xmlns:a16="http://schemas.microsoft.com/office/drawing/2014/main" id="{20E5B9F0-4721-4254-A97E-5D2C3D953C20}"/>
              </a:ext>
            </a:extLst>
          </p:cNvPr>
          <p:cNvSpPr txBox="1"/>
          <p:nvPr/>
        </p:nvSpPr>
        <p:spPr>
          <a:xfrm>
            <a:off x="3853610" y="5326575"/>
            <a:ext cx="329006" cy="323887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ru-RU" sz="800" b="1" dirty="0">
              <a:solidFill>
                <a:schemeClr val="bg1"/>
              </a:solidFill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="" xmlns:a16="http://schemas.microsoft.com/office/drawing/2014/main" id="{9E452253-8767-4E33-8A3B-19178D6E947B}"/>
              </a:ext>
            </a:extLst>
          </p:cNvPr>
          <p:cNvSpPr txBox="1"/>
          <p:nvPr/>
        </p:nvSpPr>
        <p:spPr>
          <a:xfrm>
            <a:off x="1877240" y="5393380"/>
            <a:ext cx="392806" cy="156085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ru-RU" sz="800" dirty="0">
                <a:solidFill>
                  <a:schemeClr val="bg1"/>
                </a:solidFill>
              </a:rPr>
              <a:t>План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="" xmlns:a16="http://schemas.microsoft.com/office/drawing/2014/main" id="{C279FBF5-9462-40E1-AC4E-54C0497588C0}"/>
              </a:ext>
            </a:extLst>
          </p:cNvPr>
          <p:cNvSpPr txBox="1"/>
          <p:nvPr/>
        </p:nvSpPr>
        <p:spPr>
          <a:xfrm>
            <a:off x="2287998" y="5326575"/>
            <a:ext cx="329006" cy="323887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</a:rPr>
              <a:t>30</a:t>
            </a:r>
            <a:endParaRPr lang="ru-RU" sz="800" b="1" dirty="0">
              <a:solidFill>
                <a:schemeClr val="bg1"/>
              </a:solidFill>
            </a:endParaRPr>
          </a:p>
        </p:txBody>
      </p:sp>
      <p:pic>
        <p:nvPicPr>
          <p:cNvPr id="45" name="Picture 4" descr="http://qrcoder.ru/code/?https%3A%2F%2Fkambarskij-r18.gosweb.gosuslugi.ru%2Fdeyatelnost%2Fnapravleniya-deyatelnosti%2Finvestitsionnaya-politika%2Fotchet%2F&amp;4&amp;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2035" y="1356384"/>
            <a:ext cx="1199778" cy="1199779"/>
          </a:xfrm>
          <a:prstGeom prst="rect">
            <a:avLst/>
          </a:prstGeom>
          <a:noFill/>
          <a:ln>
            <a:solidFill>
              <a:sysClr val="windowText" lastClr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Рисунок 1"/>
          <p:cNvSpPr>
            <a:spLocks noGrp="1"/>
          </p:cNvSpPr>
          <p:nvPr>
            <p:ph type="pic" sz="quarter" idx="11"/>
          </p:nvPr>
        </p:nvSpPr>
        <p:spPr/>
      </p:sp>
      <p:pic>
        <p:nvPicPr>
          <p:cNvPr id="1027" name="Picture 3" descr="C:\Users\User\Desktop\bd267e80-5498-4895-971d-61b9bc084d30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330452"/>
            <a:ext cx="5357813" cy="3552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2329" y="310470"/>
            <a:ext cx="585788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43439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8365" y="1169423"/>
            <a:ext cx="5323447" cy="3580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" name="Прямоугольник 65">
            <a:extLst>
              <a:ext uri="{FF2B5EF4-FFF2-40B4-BE49-F238E27FC236}">
                <a16:creationId xmlns="" xmlns:a16="http://schemas.microsoft.com/office/drawing/2014/main" id="{E8912635-D43A-42C3-A69F-ABDBF34C2DEB}"/>
              </a:ext>
            </a:extLst>
          </p:cNvPr>
          <p:cNvSpPr/>
          <p:nvPr/>
        </p:nvSpPr>
        <p:spPr>
          <a:xfrm>
            <a:off x="479318" y="2775277"/>
            <a:ext cx="4583440" cy="5464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TextBox 66">
            <a:extLst>
              <a:ext uri="{FF2B5EF4-FFF2-40B4-BE49-F238E27FC236}">
                <a16:creationId xmlns="" xmlns:a16="http://schemas.microsoft.com/office/drawing/2014/main" id="{1A6D54D1-2A16-46D1-93E5-84A1A405E5A9}"/>
              </a:ext>
            </a:extLst>
          </p:cNvPr>
          <p:cNvSpPr txBox="1"/>
          <p:nvPr/>
        </p:nvSpPr>
        <p:spPr>
          <a:xfrm>
            <a:off x="684592" y="2930672"/>
            <a:ext cx="3014227" cy="323887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ru-RU" sz="800" b="1" dirty="0">
                <a:solidFill>
                  <a:schemeClr val="bg1"/>
                </a:solidFill>
              </a:rPr>
              <a:t>Потребность </a:t>
            </a:r>
            <a:br>
              <a:rPr lang="ru-RU" sz="800" b="1" dirty="0">
                <a:solidFill>
                  <a:schemeClr val="bg1"/>
                </a:solidFill>
              </a:rPr>
            </a:br>
            <a:r>
              <a:rPr lang="ru-RU" sz="800" b="1" dirty="0">
                <a:solidFill>
                  <a:schemeClr val="bg1"/>
                </a:solidFill>
              </a:rPr>
              <a:t>в финансировании:</a:t>
            </a:r>
          </a:p>
        </p:txBody>
      </p:sp>
      <p:sp>
        <p:nvSpPr>
          <p:cNvPr id="37" name="Прямоугольник 36">
            <a:extLst>
              <a:ext uri="{FF2B5EF4-FFF2-40B4-BE49-F238E27FC236}">
                <a16:creationId xmlns="" xmlns:a16="http://schemas.microsoft.com/office/drawing/2014/main" id="{C95CB35B-C571-43C4-893E-E213ADFA3B14}"/>
              </a:ext>
            </a:extLst>
          </p:cNvPr>
          <p:cNvSpPr/>
          <p:nvPr/>
        </p:nvSpPr>
        <p:spPr>
          <a:xfrm>
            <a:off x="479318" y="3935769"/>
            <a:ext cx="4583440" cy="128988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оловок 2">
            <a:extLst>
              <a:ext uri="{FF2B5EF4-FFF2-40B4-BE49-F238E27FC236}">
                <a16:creationId xmlns="" xmlns:a16="http://schemas.microsoft.com/office/drawing/2014/main" id="{AE418C2B-57AE-490D-B2E9-AF6004759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ПОРТ КАМБАРКА – ТОСЭР</a:t>
            </a:r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38B49096-BF74-47F3-AAB7-FA85C969CAC4}"/>
              </a:ext>
            </a:extLst>
          </p:cNvPr>
          <p:cNvSpPr txBox="1"/>
          <p:nvPr/>
        </p:nvSpPr>
        <p:spPr>
          <a:xfrm>
            <a:off x="483083" y="5877587"/>
            <a:ext cx="3014227" cy="323887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ru-RU" sz="800" b="1" cap="all" dirty="0">
                <a:solidFill>
                  <a:schemeClr val="accent2"/>
                </a:solidFill>
              </a:rPr>
              <a:t>Возможная государственная поддержка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C26D33B6-E444-4AFF-89E2-9147A8380526}"/>
              </a:ext>
            </a:extLst>
          </p:cNvPr>
          <p:cNvSpPr txBox="1"/>
          <p:nvPr/>
        </p:nvSpPr>
        <p:spPr>
          <a:xfrm>
            <a:off x="5623771" y="5722284"/>
            <a:ext cx="1688840" cy="32388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ru-RU" sz="800" cap="all" dirty="0">
                <a:solidFill>
                  <a:schemeClr val="bg1"/>
                </a:solidFill>
              </a:rPr>
              <a:t>Сведения о земельном участке: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C789F269-C622-4784-96BF-2545E1C0C920}"/>
              </a:ext>
            </a:extLst>
          </p:cNvPr>
          <p:cNvSpPr txBox="1"/>
          <p:nvPr/>
        </p:nvSpPr>
        <p:spPr>
          <a:xfrm>
            <a:off x="516446" y="1540776"/>
            <a:ext cx="4378166" cy="83099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spcAft>
                <a:spcPts val="400"/>
              </a:spcAft>
              <a:buClr>
                <a:schemeClr val="accent1"/>
              </a:buClr>
            </a:pPr>
            <a:r>
              <a:rPr lang="ru-RU" sz="800" b="1" dirty="0"/>
              <a:t>Описание инвестиционного проекта. </a:t>
            </a:r>
            <a:br>
              <a:rPr lang="ru-RU" sz="800" b="1" dirty="0"/>
            </a:br>
            <a:r>
              <a:rPr lang="ru-RU" sz="800" dirty="0" smtClean="0"/>
              <a:t>Создание и развитие территории опережающего экономического развития</a:t>
            </a:r>
            <a:endParaRPr lang="ru-RU" sz="800" dirty="0"/>
          </a:p>
          <a:p>
            <a:pPr lvl="0">
              <a:spcAft>
                <a:spcPts val="400"/>
              </a:spcAft>
              <a:buClr>
                <a:srgbClr val="C02825"/>
              </a:buClr>
            </a:pPr>
            <a:r>
              <a:rPr lang="ru-RU" sz="800" b="1" dirty="0" smtClean="0"/>
              <a:t>Планируемая </a:t>
            </a:r>
            <a:r>
              <a:rPr lang="ru-RU" sz="800" b="1" dirty="0"/>
              <a:t>к выпуску продукция/ услуга и объем выпуска.</a:t>
            </a:r>
            <a:r>
              <a:rPr lang="ru-RU" sz="800" dirty="0"/>
              <a:t/>
            </a:r>
            <a:br>
              <a:rPr lang="ru-RU" sz="800" dirty="0"/>
            </a:br>
            <a:r>
              <a:rPr lang="ru-RU" sz="800" dirty="0" smtClean="0">
                <a:solidFill>
                  <a:prstClr val="black"/>
                </a:solidFill>
              </a:rPr>
              <a:t>Территория ТОСЭР</a:t>
            </a:r>
            <a:endParaRPr lang="ru-RU" sz="800" dirty="0">
              <a:solidFill>
                <a:prstClr val="black"/>
              </a:solidFill>
            </a:endParaRPr>
          </a:p>
          <a:p>
            <a:pPr>
              <a:spcAft>
                <a:spcPts val="400"/>
              </a:spcAft>
              <a:buClr>
                <a:schemeClr val="accent1"/>
              </a:buClr>
            </a:pPr>
            <a:endParaRPr lang="ru-RU" sz="1000" kern="0" dirty="0">
              <a:solidFill>
                <a:srgbClr val="0000CC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7474CF97-C6CA-49BC-A2A4-492AD90CFDFB}"/>
              </a:ext>
            </a:extLst>
          </p:cNvPr>
          <p:cNvSpPr txBox="1"/>
          <p:nvPr/>
        </p:nvSpPr>
        <p:spPr>
          <a:xfrm>
            <a:off x="5938584" y="5125122"/>
            <a:ext cx="1012722" cy="323887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ru-RU" sz="800" dirty="0" smtClean="0">
                <a:solidFill>
                  <a:schemeClr val="bg1"/>
                </a:solidFill>
              </a:rPr>
              <a:t>Удмуртская Республика, </a:t>
            </a:r>
          </a:p>
          <a:p>
            <a:r>
              <a:rPr lang="ru-RU" sz="800" dirty="0" err="1" smtClean="0">
                <a:solidFill>
                  <a:schemeClr val="bg1"/>
                </a:solidFill>
              </a:rPr>
              <a:t>С.Кама</a:t>
            </a:r>
            <a:endParaRPr lang="ru-RU" sz="800" dirty="0">
              <a:solidFill>
                <a:schemeClr val="bg1"/>
              </a:solidFill>
            </a:endParaRPr>
          </a:p>
        </p:txBody>
      </p:sp>
      <p:pic>
        <p:nvPicPr>
          <p:cNvPr id="25" name="Рисунок 24">
            <a:extLst>
              <a:ext uri="{FF2B5EF4-FFF2-40B4-BE49-F238E27FC236}">
                <a16:creationId xmlns="" xmlns:a16="http://schemas.microsoft.com/office/drawing/2014/main" id="{150DFD47-52CC-4C91-A22E-FEC07902A8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623770" y="5125122"/>
            <a:ext cx="186983" cy="249311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D7DD5015-10F5-4AE3-A4AD-9DDE7C885E6D}"/>
              </a:ext>
            </a:extLst>
          </p:cNvPr>
          <p:cNvSpPr txBox="1"/>
          <p:nvPr/>
        </p:nvSpPr>
        <p:spPr>
          <a:xfrm>
            <a:off x="8075133" y="5722284"/>
            <a:ext cx="1688840" cy="32388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ru-RU" sz="800" cap="all" dirty="0">
                <a:solidFill>
                  <a:schemeClr val="bg1"/>
                </a:solidFill>
              </a:rPr>
              <a:t>Сведения</a:t>
            </a:r>
            <a:br>
              <a:rPr lang="ru-RU" sz="800" cap="all" dirty="0">
                <a:solidFill>
                  <a:schemeClr val="bg1"/>
                </a:solidFill>
              </a:rPr>
            </a:br>
            <a:r>
              <a:rPr lang="ru-RU" sz="800" cap="all" dirty="0">
                <a:solidFill>
                  <a:schemeClr val="bg1"/>
                </a:solidFill>
              </a:rPr>
              <a:t>об инфраструктуре: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621EB679-6A58-47DE-B5C0-E2F129A4F78B}"/>
              </a:ext>
            </a:extLst>
          </p:cNvPr>
          <p:cNvSpPr txBox="1"/>
          <p:nvPr/>
        </p:nvSpPr>
        <p:spPr>
          <a:xfrm>
            <a:off x="5623771" y="6034023"/>
            <a:ext cx="2003654" cy="83099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144000" indent="-144000">
              <a:spcAft>
                <a:spcPts val="400"/>
              </a:spcAft>
              <a:buClr>
                <a:schemeClr val="accent1"/>
              </a:buClr>
              <a:buFont typeface="Wingdings 3" panose="05040102010807070707" pitchFamily="18" charset="2"/>
              <a:buChar char=""/>
            </a:pPr>
            <a:r>
              <a:rPr lang="ru-RU" sz="800" dirty="0" smtClean="0">
                <a:solidFill>
                  <a:schemeClr val="bg1"/>
                </a:solidFill>
              </a:rPr>
              <a:t>Кадастровый номер  </a:t>
            </a:r>
          </a:p>
          <a:p>
            <a:pPr marL="144000" indent="-144000">
              <a:spcAft>
                <a:spcPts val="400"/>
              </a:spcAft>
              <a:buClr>
                <a:schemeClr val="accent1"/>
              </a:buClr>
              <a:buFont typeface="Wingdings 3" panose="05040102010807070707" pitchFamily="18" charset="2"/>
              <a:buChar char=""/>
            </a:pPr>
            <a:r>
              <a:rPr lang="ru-RU" sz="800" dirty="0" smtClean="0">
                <a:solidFill>
                  <a:schemeClr val="bg1"/>
                </a:solidFill>
              </a:rPr>
              <a:t>Площадь:  га</a:t>
            </a:r>
            <a:endParaRPr lang="ru-RU" sz="800" dirty="0">
              <a:solidFill>
                <a:schemeClr val="bg1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34497183-A8A8-4183-99C9-DEE7DE0591D6}"/>
              </a:ext>
            </a:extLst>
          </p:cNvPr>
          <p:cNvSpPr txBox="1"/>
          <p:nvPr/>
        </p:nvSpPr>
        <p:spPr>
          <a:xfrm>
            <a:off x="8075133" y="6034023"/>
            <a:ext cx="2133595" cy="83099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144000" indent="-144000">
              <a:spcAft>
                <a:spcPts val="400"/>
              </a:spcAft>
              <a:buClr>
                <a:schemeClr val="accent1"/>
              </a:buClr>
              <a:buFont typeface="Wingdings 3" panose="05040102010807070707" pitchFamily="18" charset="2"/>
              <a:buChar char=""/>
            </a:pPr>
            <a:r>
              <a:rPr lang="ru-RU" sz="800" kern="0" dirty="0">
                <a:solidFill>
                  <a:schemeClr val="bg1"/>
                </a:solidFill>
                <a:latin typeface="Century Gothic" panose="020B0502020202020204" pitchFamily="34" charset="0"/>
                <a:cs typeface="Arial"/>
              </a:rPr>
              <a:t>Электроснабжение </a:t>
            </a:r>
            <a:endParaRPr lang="ru-RU" sz="800" kern="0" dirty="0" smtClean="0">
              <a:solidFill>
                <a:schemeClr val="bg1"/>
              </a:solidFill>
              <a:latin typeface="Century Gothic" panose="020B0502020202020204" pitchFamily="34" charset="0"/>
              <a:cs typeface="Arial"/>
            </a:endParaRPr>
          </a:p>
          <a:p>
            <a:pPr marL="144000" indent="-144000">
              <a:spcAft>
                <a:spcPts val="400"/>
              </a:spcAft>
              <a:buClr>
                <a:schemeClr val="accent1"/>
              </a:buClr>
              <a:buFont typeface="Wingdings 3" panose="05040102010807070707" pitchFamily="18" charset="2"/>
              <a:buChar char=""/>
            </a:pPr>
            <a:r>
              <a:rPr lang="ru-RU" sz="800" kern="0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/>
              </a:rPr>
              <a:t>Газоснабжение </a:t>
            </a:r>
            <a:r>
              <a:rPr lang="ru-RU" sz="800" kern="0" dirty="0">
                <a:solidFill>
                  <a:schemeClr val="bg1"/>
                </a:solidFill>
                <a:latin typeface="Century Gothic" panose="020B0502020202020204" pitchFamily="34" charset="0"/>
                <a:cs typeface="Arial"/>
              </a:rPr>
              <a:t>– </a:t>
            </a:r>
            <a:r>
              <a:rPr lang="ru-RU" sz="800" kern="0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/>
              </a:rPr>
              <a:t>5 </a:t>
            </a:r>
            <a:r>
              <a:rPr lang="ru-RU" sz="800" kern="0" dirty="0" err="1" smtClean="0">
                <a:solidFill>
                  <a:schemeClr val="bg1"/>
                </a:solidFill>
                <a:latin typeface="Century Gothic" panose="020B0502020202020204" pitchFamily="34" charset="0"/>
                <a:cs typeface="Arial"/>
              </a:rPr>
              <a:t>кбм</a:t>
            </a:r>
            <a:r>
              <a:rPr lang="ru-RU" sz="800" kern="0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/>
              </a:rPr>
              <a:t>/час</a:t>
            </a:r>
            <a:endParaRPr lang="ru-RU" sz="800" kern="0" dirty="0">
              <a:solidFill>
                <a:schemeClr val="bg1"/>
              </a:solidFill>
              <a:latin typeface="Century Gothic" panose="020B0502020202020204" pitchFamily="34" charset="0"/>
              <a:cs typeface="Arial"/>
            </a:endParaRPr>
          </a:p>
          <a:p>
            <a:pPr marL="144000" indent="-144000">
              <a:spcAft>
                <a:spcPts val="400"/>
              </a:spcAft>
              <a:buClr>
                <a:schemeClr val="accent1"/>
              </a:buClr>
              <a:buFont typeface="Wingdings 3" panose="05040102010807070707" pitchFamily="18" charset="2"/>
              <a:buChar char=""/>
            </a:pPr>
            <a:r>
              <a:rPr lang="ru-RU" sz="800" kern="0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/>
              </a:rPr>
              <a:t>Водоснабжение </a:t>
            </a:r>
            <a:r>
              <a:rPr lang="ru-RU" sz="800" kern="0" dirty="0">
                <a:solidFill>
                  <a:schemeClr val="bg1"/>
                </a:solidFill>
                <a:latin typeface="Century Gothic" panose="020B0502020202020204" pitchFamily="34" charset="0"/>
                <a:cs typeface="Arial"/>
              </a:rPr>
              <a:t>– </a:t>
            </a:r>
            <a:r>
              <a:rPr lang="ru-RU" sz="800" kern="0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/>
              </a:rPr>
              <a:t>200 </a:t>
            </a:r>
            <a:r>
              <a:rPr lang="ru-RU" sz="800" kern="0" dirty="0" err="1" smtClean="0">
                <a:solidFill>
                  <a:schemeClr val="bg1"/>
                </a:solidFill>
                <a:latin typeface="Century Gothic" panose="020B0502020202020204" pitchFamily="34" charset="0"/>
                <a:cs typeface="Arial"/>
              </a:rPr>
              <a:t>кбм</a:t>
            </a:r>
            <a:r>
              <a:rPr lang="ru-RU" sz="800" kern="0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/>
              </a:rPr>
              <a:t>/час</a:t>
            </a:r>
            <a:endParaRPr lang="ru-RU" sz="800" kern="0" dirty="0">
              <a:solidFill>
                <a:schemeClr val="bg1"/>
              </a:solidFill>
              <a:latin typeface="Century Gothic" panose="020B0502020202020204" pitchFamily="34" charset="0"/>
              <a:cs typeface="Arial"/>
            </a:endParaRPr>
          </a:p>
          <a:p>
            <a:pPr marL="144000" indent="-144000">
              <a:spcAft>
                <a:spcPts val="400"/>
              </a:spcAft>
              <a:buClr>
                <a:schemeClr val="accent1"/>
              </a:buClr>
              <a:buFont typeface="Wingdings 3" panose="05040102010807070707" pitchFamily="18" charset="2"/>
              <a:buChar char=""/>
            </a:pPr>
            <a:r>
              <a:rPr lang="ru-RU" sz="800" dirty="0" smtClean="0">
                <a:solidFill>
                  <a:schemeClr val="bg1"/>
                </a:solidFill>
              </a:rPr>
              <a:t> </a:t>
            </a:r>
            <a:r>
              <a:rPr lang="ru-RU" sz="800" kern="0" dirty="0">
                <a:solidFill>
                  <a:schemeClr val="bg1"/>
                </a:solidFill>
                <a:latin typeface="Century Gothic" panose="020B0502020202020204" pitchFamily="34" charset="0"/>
                <a:cs typeface="Arial"/>
              </a:rPr>
              <a:t>Подъездные пути -  </a:t>
            </a:r>
            <a:r>
              <a:rPr lang="ru-RU" sz="800" kern="0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/>
              </a:rPr>
              <a:t>ж/д тупик</a:t>
            </a:r>
            <a:endParaRPr lang="ru-RU" sz="800" dirty="0" smtClean="0">
              <a:solidFill>
                <a:schemeClr val="bg1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148DB0BF-6AFC-4F60-A85D-835EFE6757B8}"/>
              </a:ext>
            </a:extLst>
          </p:cNvPr>
          <p:cNvSpPr txBox="1"/>
          <p:nvPr/>
        </p:nvSpPr>
        <p:spPr>
          <a:xfrm>
            <a:off x="9204298" y="5125122"/>
            <a:ext cx="1012722" cy="323887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ru-RU" sz="800" b="1" dirty="0">
                <a:solidFill>
                  <a:schemeClr val="bg1"/>
                </a:solidFill>
              </a:rPr>
              <a:t>Текущая стадия</a:t>
            </a:r>
            <a:br>
              <a:rPr lang="ru-RU" sz="800" b="1" dirty="0">
                <a:solidFill>
                  <a:schemeClr val="bg1"/>
                </a:solidFill>
              </a:rPr>
            </a:br>
            <a:r>
              <a:rPr lang="ru-RU" sz="800" b="1" dirty="0">
                <a:solidFill>
                  <a:schemeClr val="bg1"/>
                </a:solidFill>
              </a:rPr>
              <a:t>реализации:</a:t>
            </a:r>
          </a:p>
          <a:p>
            <a:r>
              <a:rPr lang="ru-RU" sz="800" dirty="0" err="1">
                <a:solidFill>
                  <a:schemeClr val="bg1"/>
                </a:solidFill>
              </a:rPr>
              <a:t>прединвестиционная</a:t>
            </a:r>
            <a:endParaRPr lang="ru-RU" sz="800" dirty="0">
              <a:solidFill>
                <a:schemeClr val="bg1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F56D88B1-A98C-458C-8F9F-5354E04EAF86}"/>
              </a:ext>
            </a:extLst>
          </p:cNvPr>
          <p:cNvSpPr txBox="1"/>
          <p:nvPr/>
        </p:nvSpPr>
        <p:spPr>
          <a:xfrm>
            <a:off x="7674078" y="5125122"/>
            <a:ext cx="1012722" cy="323887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ru-RU" sz="800" b="1" dirty="0">
                <a:solidFill>
                  <a:schemeClr val="bg1"/>
                </a:solidFill>
              </a:rPr>
              <a:t>Срок реализации:</a:t>
            </a:r>
          </a:p>
          <a:p>
            <a:r>
              <a:rPr lang="en-US" sz="800" dirty="0" smtClean="0">
                <a:solidFill>
                  <a:schemeClr val="bg1"/>
                </a:solidFill>
              </a:rPr>
              <a:t>I</a:t>
            </a:r>
            <a:r>
              <a:rPr lang="ru-RU" sz="800" dirty="0" smtClean="0">
                <a:solidFill>
                  <a:schemeClr val="bg1"/>
                </a:solidFill>
              </a:rPr>
              <a:t> кв</a:t>
            </a:r>
            <a:r>
              <a:rPr lang="ru-RU" sz="800" dirty="0">
                <a:solidFill>
                  <a:schemeClr val="bg1"/>
                </a:solidFill>
              </a:rPr>
              <a:t>. </a:t>
            </a:r>
            <a:r>
              <a:rPr lang="en-US" sz="800" dirty="0" smtClean="0">
                <a:solidFill>
                  <a:schemeClr val="bg1"/>
                </a:solidFill>
              </a:rPr>
              <a:t>202</a:t>
            </a:r>
            <a:r>
              <a:rPr lang="ru-RU" sz="800" dirty="0" smtClean="0">
                <a:solidFill>
                  <a:schemeClr val="bg1"/>
                </a:solidFill>
              </a:rPr>
              <a:t>6</a:t>
            </a:r>
            <a:r>
              <a:rPr lang="en-US" sz="800" dirty="0" smtClean="0">
                <a:solidFill>
                  <a:schemeClr val="bg1"/>
                </a:solidFill>
              </a:rPr>
              <a:t> </a:t>
            </a:r>
            <a:r>
              <a:rPr lang="en-US" sz="800" dirty="0">
                <a:solidFill>
                  <a:schemeClr val="bg1"/>
                </a:solidFill>
              </a:rPr>
              <a:t>–</a:t>
            </a:r>
            <a:r>
              <a:rPr lang="ru-RU" sz="800" dirty="0">
                <a:solidFill>
                  <a:schemeClr val="bg1"/>
                </a:solidFill>
              </a:rPr>
              <a:t/>
            </a:r>
            <a:br>
              <a:rPr lang="ru-RU" sz="800" dirty="0">
                <a:solidFill>
                  <a:schemeClr val="bg1"/>
                </a:solidFill>
              </a:rPr>
            </a:br>
            <a:r>
              <a:rPr lang="en-US" sz="800" dirty="0">
                <a:solidFill>
                  <a:schemeClr val="bg1"/>
                </a:solidFill>
              </a:rPr>
              <a:t>I </a:t>
            </a:r>
            <a:r>
              <a:rPr lang="en-US" sz="800" dirty="0" smtClean="0">
                <a:solidFill>
                  <a:schemeClr val="bg1"/>
                </a:solidFill>
              </a:rPr>
              <a:t>V </a:t>
            </a:r>
            <a:r>
              <a:rPr lang="ru-RU" sz="800" dirty="0" smtClean="0">
                <a:solidFill>
                  <a:schemeClr val="bg1"/>
                </a:solidFill>
              </a:rPr>
              <a:t>кв</a:t>
            </a:r>
            <a:r>
              <a:rPr lang="ru-RU" sz="800" dirty="0">
                <a:solidFill>
                  <a:schemeClr val="bg1"/>
                </a:solidFill>
              </a:rPr>
              <a:t>. </a:t>
            </a:r>
            <a:r>
              <a:rPr lang="ru-RU" sz="800" dirty="0" smtClean="0">
                <a:solidFill>
                  <a:schemeClr val="bg1"/>
                </a:solidFill>
              </a:rPr>
              <a:t>2029</a:t>
            </a:r>
            <a:endParaRPr lang="ru-RU" sz="800" dirty="0">
              <a:solidFill>
                <a:schemeClr val="bg1"/>
              </a:solidFill>
            </a:endParaRPr>
          </a:p>
        </p:txBody>
      </p:sp>
      <p:pic>
        <p:nvPicPr>
          <p:cNvPr id="32" name="Рисунок 31">
            <a:extLst>
              <a:ext uri="{FF2B5EF4-FFF2-40B4-BE49-F238E27FC236}">
                <a16:creationId xmlns="" xmlns:a16="http://schemas.microsoft.com/office/drawing/2014/main" id="{7E83C747-46DE-4435-B6B3-E6B73E7A5B1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298264" y="5106888"/>
            <a:ext cx="255004" cy="26754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166772EE-F87E-4DEC-8B41-42B1F9BCFF4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841343" y="5113063"/>
            <a:ext cx="264847" cy="273774"/>
          </a:xfrm>
          <a:prstGeom prst="rect">
            <a:avLst/>
          </a:prstGeom>
        </p:spPr>
      </p:pic>
      <p:graphicFrame>
        <p:nvGraphicFramePr>
          <p:cNvPr id="33" name="Таблица 32">
            <a:extLst>
              <a:ext uri="{FF2B5EF4-FFF2-40B4-BE49-F238E27FC236}">
                <a16:creationId xmlns="" xmlns:a16="http://schemas.microsoft.com/office/drawing/2014/main" id="{252DEBD4-B2C4-4574-9027-3238EE8CFB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580662"/>
              </p:ext>
            </p:extLst>
          </p:nvPr>
        </p:nvGraphicFramePr>
        <p:xfrm>
          <a:off x="479318" y="6074819"/>
          <a:ext cx="4378166" cy="883920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276773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61043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132812">
                <a:tc>
                  <a:txBody>
                    <a:bodyPr/>
                    <a:lstStyle/>
                    <a:p>
                      <a:pPr marL="0" marR="0" lvl="0" indent="0" algn="l" defTabSz="914310" rtl="0" eaLnBrk="1" fontAlgn="auto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/>
                        </a:rPr>
                        <a:t>Предоставление земельного участка в аренду без торгов </a:t>
                      </a:r>
                      <a:endParaRPr kumimoji="0" lang="ru-RU" sz="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/>
                      </a:endParaRPr>
                    </a:p>
                  </a:txBody>
                  <a:tcPr marL="144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</a:rPr>
                        <a:t>Льготы. </a:t>
                      </a:r>
                      <a:endParaRPr lang="ru-RU" sz="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44000" marR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10106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Льготное кредитование </a:t>
                      </a:r>
                      <a:endParaRPr lang="ru-RU" sz="80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marL="0" marR="0" lvl="0" indent="0" algn="l" defTabSz="6858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ru-RU" sz="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44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</a:rPr>
                        <a:t>Льготы. </a:t>
                      </a:r>
                      <a:endParaRPr lang="ru-RU" sz="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44000" marR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3070725556"/>
                  </a:ext>
                </a:extLst>
              </a:tr>
              <a:tr h="202025">
                <a:tc>
                  <a:txBody>
                    <a:bodyPr/>
                    <a:lstStyle/>
                    <a:p>
                      <a:pPr marL="0" marR="0" lvl="0" indent="0" algn="l" defTabSz="6858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ru-RU" sz="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44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44000" marR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947746496"/>
                  </a:ext>
                </a:extLst>
              </a:tr>
            </a:tbl>
          </a:graphicData>
        </a:graphic>
      </p:graphicFrame>
      <p:sp>
        <p:nvSpPr>
          <p:cNvPr id="35" name="Прямоугольник 34">
            <a:extLst>
              <a:ext uri="{FF2B5EF4-FFF2-40B4-BE49-F238E27FC236}">
                <a16:creationId xmlns="" xmlns:a16="http://schemas.microsoft.com/office/drawing/2014/main" id="{16A998F4-E685-4C1A-A2D1-8AEFF35557B4}"/>
              </a:ext>
            </a:extLst>
          </p:cNvPr>
          <p:cNvSpPr/>
          <p:nvPr/>
        </p:nvSpPr>
        <p:spPr>
          <a:xfrm>
            <a:off x="479318" y="3388996"/>
            <a:ext cx="4583440" cy="54859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E8F1778B-75CD-41B4-8F95-F68BF15F187F}"/>
              </a:ext>
            </a:extLst>
          </p:cNvPr>
          <p:cNvSpPr txBox="1"/>
          <p:nvPr/>
        </p:nvSpPr>
        <p:spPr>
          <a:xfrm>
            <a:off x="684593" y="3555898"/>
            <a:ext cx="1498772" cy="323887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ru-RU" sz="800" b="1" dirty="0">
                <a:solidFill>
                  <a:schemeClr val="bg1"/>
                </a:solidFill>
              </a:rPr>
              <a:t>Прогнозные </a:t>
            </a:r>
          </a:p>
          <a:p>
            <a:r>
              <a:rPr lang="ru-RU" sz="800" b="1" dirty="0">
                <a:solidFill>
                  <a:schemeClr val="bg1"/>
                </a:solidFill>
              </a:rPr>
              <a:t>финансовые показатели: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9B676A04-94B8-4EDD-A81C-8819775BDDE5}"/>
              </a:ext>
            </a:extLst>
          </p:cNvPr>
          <p:cNvSpPr txBox="1"/>
          <p:nvPr/>
        </p:nvSpPr>
        <p:spPr>
          <a:xfrm>
            <a:off x="3639255" y="3638052"/>
            <a:ext cx="1001986" cy="323887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</a:rPr>
              <a:t>40</a:t>
            </a:r>
            <a:r>
              <a:rPr lang="en-US" sz="1200" b="1" dirty="0" smtClean="0">
                <a:solidFill>
                  <a:schemeClr val="bg1"/>
                </a:solidFill>
              </a:rPr>
              <a:t> </a:t>
            </a:r>
            <a:r>
              <a:rPr lang="en-US" sz="800" b="1" dirty="0">
                <a:solidFill>
                  <a:schemeClr val="bg1"/>
                </a:solidFill>
              </a:rPr>
              <a:t>%</a:t>
            </a:r>
            <a:endParaRPr lang="ru-RU" sz="800" b="1" dirty="0">
              <a:solidFill>
                <a:schemeClr val="bg1"/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6FB809CC-9D0A-45C8-AD16-2C79B8E9B17C}"/>
              </a:ext>
            </a:extLst>
          </p:cNvPr>
          <p:cNvSpPr txBox="1"/>
          <p:nvPr/>
        </p:nvSpPr>
        <p:spPr>
          <a:xfrm>
            <a:off x="3639255" y="3471553"/>
            <a:ext cx="1498772" cy="166499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IRR</a:t>
            </a:r>
            <a:endParaRPr lang="ru-RU" sz="800" dirty="0">
              <a:solidFill>
                <a:schemeClr val="bg1"/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1F157480-6D83-4C15-9E2F-3438E1B64905}"/>
              </a:ext>
            </a:extLst>
          </p:cNvPr>
          <p:cNvSpPr txBox="1"/>
          <p:nvPr/>
        </p:nvSpPr>
        <p:spPr>
          <a:xfrm>
            <a:off x="2275923" y="3638052"/>
            <a:ext cx="1001986" cy="323887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</a:rPr>
              <a:t>903,79</a:t>
            </a:r>
            <a:r>
              <a:rPr lang="en-US" sz="1200" b="1" dirty="0" smtClean="0">
                <a:solidFill>
                  <a:schemeClr val="bg1"/>
                </a:solidFill>
              </a:rPr>
              <a:t> </a:t>
            </a:r>
            <a:r>
              <a:rPr lang="ru-RU" sz="800" b="1" dirty="0" smtClean="0">
                <a:solidFill>
                  <a:schemeClr val="bg1"/>
                </a:solidFill>
              </a:rPr>
              <a:t>млн </a:t>
            </a:r>
            <a:r>
              <a:rPr lang="ru-RU" sz="800" b="1" dirty="0">
                <a:solidFill>
                  <a:schemeClr val="bg1"/>
                </a:solidFill>
              </a:rPr>
              <a:t>руб.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2B64658C-6934-4508-8F9D-2B89463AFB76}"/>
              </a:ext>
            </a:extLst>
          </p:cNvPr>
          <p:cNvSpPr txBox="1"/>
          <p:nvPr/>
        </p:nvSpPr>
        <p:spPr>
          <a:xfrm>
            <a:off x="2275923" y="3471553"/>
            <a:ext cx="890018" cy="166499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NPV</a:t>
            </a:r>
            <a:endParaRPr lang="ru-RU" sz="800" dirty="0">
              <a:solidFill>
                <a:schemeClr val="bg1"/>
              </a:solidFill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="" xmlns:a16="http://schemas.microsoft.com/office/drawing/2014/main" id="{7D1EF0F5-AD77-4FC8-BCC8-4AED2F51D8DC}"/>
              </a:ext>
            </a:extLst>
          </p:cNvPr>
          <p:cNvSpPr txBox="1"/>
          <p:nvPr/>
        </p:nvSpPr>
        <p:spPr>
          <a:xfrm>
            <a:off x="3639255" y="4202042"/>
            <a:ext cx="1001986" cy="323887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ru-RU" sz="1600" b="1" dirty="0" smtClean="0"/>
              <a:t>40</a:t>
            </a:r>
            <a:r>
              <a:rPr lang="en-US" sz="1600" b="1" dirty="0" smtClean="0"/>
              <a:t>,00</a:t>
            </a:r>
            <a:r>
              <a:rPr lang="en-US" sz="1200" b="1" dirty="0" smtClean="0"/>
              <a:t> </a:t>
            </a:r>
            <a:r>
              <a:rPr lang="ru-RU" sz="800" b="1" dirty="0"/>
              <a:t>%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="" xmlns:a16="http://schemas.microsoft.com/office/drawing/2014/main" id="{4C9D74A3-703F-4CB7-A7D4-0C06A216FB52}"/>
              </a:ext>
            </a:extLst>
          </p:cNvPr>
          <p:cNvSpPr txBox="1"/>
          <p:nvPr/>
        </p:nvSpPr>
        <p:spPr>
          <a:xfrm>
            <a:off x="3639255" y="4035543"/>
            <a:ext cx="1318575" cy="224113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ru-RU" sz="800" dirty="0"/>
              <a:t>Ставка дисконтирования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="" xmlns:a16="http://schemas.microsoft.com/office/drawing/2014/main" id="{3B9D6CB5-5C22-48C8-934F-A7E69696CC77}"/>
              </a:ext>
            </a:extLst>
          </p:cNvPr>
          <p:cNvSpPr txBox="1"/>
          <p:nvPr/>
        </p:nvSpPr>
        <p:spPr>
          <a:xfrm>
            <a:off x="722265" y="4789871"/>
            <a:ext cx="1001986" cy="323887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ru-RU" sz="1600" b="1" dirty="0" smtClean="0"/>
              <a:t>219</a:t>
            </a:r>
            <a:r>
              <a:rPr lang="en-US" sz="1200" b="1" dirty="0" smtClean="0"/>
              <a:t> </a:t>
            </a:r>
            <a:r>
              <a:rPr lang="ru-RU" sz="800" b="1" dirty="0" smtClean="0"/>
              <a:t>млн </a:t>
            </a:r>
            <a:r>
              <a:rPr lang="ru-RU" sz="800" b="1" dirty="0"/>
              <a:t>руб.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="" xmlns:a16="http://schemas.microsoft.com/office/drawing/2014/main" id="{AB0EFC19-4F5C-491F-B4BF-D06774F0B8DC}"/>
              </a:ext>
            </a:extLst>
          </p:cNvPr>
          <p:cNvSpPr txBox="1"/>
          <p:nvPr/>
        </p:nvSpPr>
        <p:spPr>
          <a:xfrm>
            <a:off x="722265" y="4623372"/>
            <a:ext cx="890018" cy="166499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en-US" sz="800" dirty="0"/>
              <a:t>EBITDA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="" xmlns:a16="http://schemas.microsoft.com/office/drawing/2014/main" id="{CE695361-2D78-4F3C-B397-4C888F4D3E84}"/>
              </a:ext>
            </a:extLst>
          </p:cNvPr>
          <p:cNvSpPr txBox="1"/>
          <p:nvPr/>
        </p:nvSpPr>
        <p:spPr>
          <a:xfrm>
            <a:off x="2275923" y="4789871"/>
            <a:ext cx="1001986" cy="323887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ru-RU" sz="1600" b="1" dirty="0" smtClean="0"/>
              <a:t>68</a:t>
            </a:r>
            <a:r>
              <a:rPr lang="ru-RU" sz="800" b="1" dirty="0" smtClean="0"/>
              <a:t>%</a:t>
            </a:r>
            <a:endParaRPr lang="ru-RU" sz="800" b="1" dirty="0"/>
          </a:p>
        </p:txBody>
      </p:sp>
      <p:sp>
        <p:nvSpPr>
          <p:cNvPr id="57" name="TextBox 56">
            <a:extLst>
              <a:ext uri="{FF2B5EF4-FFF2-40B4-BE49-F238E27FC236}">
                <a16:creationId xmlns="" xmlns:a16="http://schemas.microsoft.com/office/drawing/2014/main" id="{A5D64AEA-2487-496F-821B-EEFD150AFFAD}"/>
              </a:ext>
            </a:extLst>
          </p:cNvPr>
          <p:cNvSpPr txBox="1"/>
          <p:nvPr/>
        </p:nvSpPr>
        <p:spPr>
          <a:xfrm>
            <a:off x="2275923" y="4623372"/>
            <a:ext cx="2364707" cy="231159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ru-RU" sz="800" dirty="0"/>
              <a:t>Рентабельность по </a:t>
            </a:r>
            <a:r>
              <a:rPr lang="en-US" sz="800" dirty="0"/>
              <a:t>EBITDA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30C0D7A7-B478-4332-B31C-09A9BC779D1B}"/>
              </a:ext>
            </a:extLst>
          </p:cNvPr>
          <p:cNvSpPr txBox="1"/>
          <p:nvPr/>
        </p:nvSpPr>
        <p:spPr>
          <a:xfrm>
            <a:off x="722265" y="4202042"/>
            <a:ext cx="1001986" cy="323887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ru-RU" sz="1600" b="1" dirty="0" smtClean="0"/>
              <a:t>4/48</a:t>
            </a:r>
            <a:r>
              <a:rPr lang="en-US" sz="1200" b="1" dirty="0" smtClean="0"/>
              <a:t> </a:t>
            </a:r>
            <a:r>
              <a:rPr lang="ru-RU" sz="800" b="1" dirty="0"/>
              <a:t>лет/мес.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="" xmlns:a16="http://schemas.microsoft.com/office/drawing/2014/main" id="{5A4FF6D1-21EE-44C2-BDD1-753A20712800}"/>
              </a:ext>
            </a:extLst>
          </p:cNvPr>
          <p:cNvSpPr txBox="1"/>
          <p:nvPr/>
        </p:nvSpPr>
        <p:spPr>
          <a:xfrm>
            <a:off x="722265" y="4035543"/>
            <a:ext cx="890018" cy="166499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ru-RU" sz="800" dirty="0"/>
              <a:t>Срок окупаемости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="" xmlns:a16="http://schemas.microsoft.com/office/drawing/2014/main" id="{D3B00B81-2312-4A5D-94AB-F4776689436A}"/>
              </a:ext>
            </a:extLst>
          </p:cNvPr>
          <p:cNvSpPr txBox="1"/>
          <p:nvPr/>
        </p:nvSpPr>
        <p:spPr>
          <a:xfrm>
            <a:off x="2275923" y="4202042"/>
            <a:ext cx="1001986" cy="323887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ru-RU" sz="1600" b="1" dirty="0" smtClean="0"/>
              <a:t>1/12</a:t>
            </a:r>
            <a:r>
              <a:rPr lang="en-US" sz="1200" b="1" dirty="0" smtClean="0"/>
              <a:t> </a:t>
            </a:r>
            <a:r>
              <a:rPr lang="ru-RU" sz="800" b="1" dirty="0"/>
              <a:t>лет/мес.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="" xmlns:a16="http://schemas.microsoft.com/office/drawing/2014/main" id="{463C595C-FA2A-4088-8C8E-E805391E698F}"/>
              </a:ext>
            </a:extLst>
          </p:cNvPr>
          <p:cNvSpPr txBox="1"/>
          <p:nvPr/>
        </p:nvSpPr>
        <p:spPr>
          <a:xfrm>
            <a:off x="2275923" y="4035543"/>
            <a:ext cx="890018" cy="166499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ru-RU" sz="800" dirty="0"/>
              <a:t>Строительная фаза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="" xmlns:a16="http://schemas.microsoft.com/office/drawing/2014/main" id="{8B9C09A0-AB88-48BB-935F-7CE90763DDD2}"/>
              </a:ext>
            </a:extLst>
          </p:cNvPr>
          <p:cNvSpPr txBox="1"/>
          <p:nvPr/>
        </p:nvSpPr>
        <p:spPr>
          <a:xfrm>
            <a:off x="2270045" y="2802842"/>
            <a:ext cx="1001986" cy="323887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70,0 </a:t>
            </a:r>
            <a:r>
              <a:rPr lang="ru-RU" sz="1200" b="1" dirty="0" smtClean="0">
                <a:solidFill>
                  <a:schemeClr val="bg1"/>
                </a:solidFill>
              </a:rPr>
              <a:t>млн </a:t>
            </a:r>
            <a:r>
              <a:rPr lang="ru-RU" sz="1200" b="1" dirty="0">
                <a:solidFill>
                  <a:schemeClr val="bg1"/>
                </a:solidFill>
              </a:rPr>
              <a:t>руб.</a:t>
            </a:r>
          </a:p>
        </p:txBody>
      </p:sp>
      <p:sp>
        <p:nvSpPr>
          <p:cNvPr id="64" name="Прямоугольник 63">
            <a:extLst>
              <a:ext uri="{FF2B5EF4-FFF2-40B4-BE49-F238E27FC236}">
                <a16:creationId xmlns="" xmlns:a16="http://schemas.microsoft.com/office/drawing/2014/main" id="{2370F8CA-818C-445F-8BFF-54648F6144C5}"/>
              </a:ext>
            </a:extLst>
          </p:cNvPr>
          <p:cNvSpPr/>
          <p:nvPr/>
        </p:nvSpPr>
        <p:spPr>
          <a:xfrm>
            <a:off x="479318" y="5282020"/>
            <a:ext cx="4583440" cy="33066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TextBox 64">
            <a:extLst>
              <a:ext uri="{FF2B5EF4-FFF2-40B4-BE49-F238E27FC236}">
                <a16:creationId xmlns="" xmlns:a16="http://schemas.microsoft.com/office/drawing/2014/main" id="{8B0A0C18-67C6-471A-A3B9-50D5F03AF8B4}"/>
              </a:ext>
            </a:extLst>
          </p:cNvPr>
          <p:cNvSpPr txBox="1"/>
          <p:nvPr/>
        </p:nvSpPr>
        <p:spPr>
          <a:xfrm>
            <a:off x="684592" y="5400093"/>
            <a:ext cx="927691" cy="149374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ru-RU" sz="800" b="1" dirty="0">
                <a:solidFill>
                  <a:schemeClr val="bg1"/>
                </a:solidFill>
              </a:rPr>
              <a:t>Рабочие места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="" xmlns:a16="http://schemas.microsoft.com/office/drawing/2014/main" id="{483B22D5-3DAC-455A-A3C2-74188F3EDB74}"/>
              </a:ext>
            </a:extLst>
          </p:cNvPr>
          <p:cNvSpPr txBox="1"/>
          <p:nvPr/>
        </p:nvSpPr>
        <p:spPr>
          <a:xfrm>
            <a:off x="3442852" y="5393380"/>
            <a:ext cx="392806" cy="156085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ru-RU" sz="800" dirty="0">
                <a:solidFill>
                  <a:schemeClr val="bg1"/>
                </a:solidFill>
              </a:rPr>
              <a:t>Факт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="" xmlns:a16="http://schemas.microsoft.com/office/drawing/2014/main" id="{20E5B9F0-4721-4254-A97E-5D2C3D953C20}"/>
              </a:ext>
            </a:extLst>
          </p:cNvPr>
          <p:cNvSpPr txBox="1"/>
          <p:nvPr/>
        </p:nvSpPr>
        <p:spPr>
          <a:xfrm>
            <a:off x="3853610" y="5326575"/>
            <a:ext cx="329006" cy="323887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ru-RU" sz="800" b="1" dirty="0">
              <a:solidFill>
                <a:schemeClr val="bg1"/>
              </a:solidFill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="" xmlns:a16="http://schemas.microsoft.com/office/drawing/2014/main" id="{9E452253-8767-4E33-8A3B-19178D6E947B}"/>
              </a:ext>
            </a:extLst>
          </p:cNvPr>
          <p:cNvSpPr txBox="1"/>
          <p:nvPr/>
        </p:nvSpPr>
        <p:spPr>
          <a:xfrm>
            <a:off x="1877240" y="5393380"/>
            <a:ext cx="392806" cy="156085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ru-RU" sz="800" dirty="0">
                <a:solidFill>
                  <a:schemeClr val="bg1"/>
                </a:solidFill>
              </a:rPr>
              <a:t>План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="" xmlns:a16="http://schemas.microsoft.com/office/drawing/2014/main" id="{C279FBF5-9462-40E1-AC4E-54C0497588C0}"/>
              </a:ext>
            </a:extLst>
          </p:cNvPr>
          <p:cNvSpPr txBox="1"/>
          <p:nvPr/>
        </p:nvSpPr>
        <p:spPr>
          <a:xfrm>
            <a:off x="2287998" y="5326575"/>
            <a:ext cx="329006" cy="323887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</a:rPr>
              <a:t>15</a:t>
            </a:r>
            <a:endParaRPr lang="ru-RU" sz="800" b="1" dirty="0">
              <a:solidFill>
                <a:schemeClr val="bg1"/>
              </a:solidFill>
            </a:endParaRPr>
          </a:p>
        </p:txBody>
      </p:sp>
      <p:pic>
        <p:nvPicPr>
          <p:cNvPr id="48" name="Picture 10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3874" y="1715767"/>
            <a:ext cx="394863" cy="481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" name="Picture 4" descr="http://qrcoder.ru/code/?https%3A%2F%2Fkambarskij-r18.gosweb.gosuslugi.ru%2Fdeyatelnost%2Fnapravleniya-deyatelnosti%2Finvestitsionnaya-politika%2Fotchet%2F&amp;4&amp;0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6437" y="1169423"/>
            <a:ext cx="715375" cy="715376"/>
          </a:xfrm>
          <a:prstGeom prst="rect">
            <a:avLst/>
          </a:prstGeom>
          <a:noFill/>
          <a:ln>
            <a:solidFill>
              <a:sysClr val="windowText" lastClr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6024" y="321356"/>
            <a:ext cx="585788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991736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НААИР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C02825"/>
      </a:accent1>
      <a:accent2>
        <a:srgbClr val="37495F"/>
      </a:accent2>
      <a:accent3>
        <a:srgbClr val="12263E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НААИР">
      <a:majorFont>
        <a:latin typeface="HelveticaNeueCyr-Bold"/>
        <a:ea typeface=""/>
        <a:cs typeface=""/>
      </a:majorFont>
      <a:minorFont>
        <a:latin typeface="HelveticaNeueCyr"/>
        <a:ea typeface=""/>
        <a:cs typeface="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869</TotalTime>
  <Words>504</Words>
  <Application>Microsoft Office PowerPoint</Application>
  <PresentationFormat>Произвольный</PresentationFormat>
  <Paragraphs>180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11" baseType="lpstr">
      <vt:lpstr>Arial</vt:lpstr>
      <vt:lpstr>Tahoma</vt:lpstr>
      <vt:lpstr>Wingdings 3</vt:lpstr>
      <vt:lpstr>HelveticaNeueCyr-Bold</vt:lpstr>
      <vt:lpstr>HelveticaNeueCyr</vt:lpstr>
      <vt:lpstr>Century Gothic</vt:lpstr>
      <vt:lpstr>Тема Office</vt:lpstr>
      <vt:lpstr>НЕФТЕХИМИЧЕСКОЕ  ПРОИЗВОДСТВО</vt:lpstr>
      <vt:lpstr>Банный  комплекс</vt:lpstr>
      <vt:lpstr>ЖИВОТНОВОДЧЕСКАЯ ФЕРМА</vt:lpstr>
      <vt:lpstr>ПОРТ КАМБАРКА – ТОСЭР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kryolite</dc:creator>
  <cp:lastModifiedBy>Приемная</cp:lastModifiedBy>
  <cp:revision>61</cp:revision>
  <dcterms:created xsi:type="dcterms:W3CDTF">2024-02-01T03:40:47Z</dcterms:created>
  <dcterms:modified xsi:type="dcterms:W3CDTF">2025-06-10T09:52:30Z</dcterms:modified>
</cp:coreProperties>
</file>