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5" r:id="rId1"/>
  </p:sldMasterIdLst>
  <p:notesMasterIdLst>
    <p:notesMasterId r:id="rId30"/>
  </p:notesMasterIdLst>
  <p:sldIdLst>
    <p:sldId id="290" r:id="rId2"/>
    <p:sldId id="258" r:id="rId3"/>
    <p:sldId id="259" r:id="rId4"/>
    <p:sldId id="296" r:id="rId5"/>
    <p:sldId id="260" r:id="rId6"/>
    <p:sldId id="292" r:id="rId7"/>
    <p:sldId id="293" r:id="rId8"/>
    <p:sldId id="294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97" r:id="rId18"/>
    <p:sldId id="298" r:id="rId19"/>
    <p:sldId id="276" r:id="rId20"/>
    <p:sldId id="277" r:id="rId21"/>
    <p:sldId id="278" r:id="rId22"/>
    <p:sldId id="279" r:id="rId23"/>
    <p:sldId id="281" r:id="rId24"/>
    <p:sldId id="282" r:id="rId25"/>
    <p:sldId id="283" r:id="rId26"/>
    <p:sldId id="284" r:id="rId27"/>
    <p:sldId id="288" r:id="rId28"/>
    <p:sldId id="289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618" y="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755A70-C1E3-486C-8D9D-D4888EAB0595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A2321-D1B9-4E1A-8EBB-A170908468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016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2321-D1B9-4E1A-8EBB-A1709084684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185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2321-D1B9-4E1A-8EBB-A17090846842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917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8129" y="434162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963168" y="1820206"/>
            <a:ext cx="103632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70BF62-6F65-473D-844E-E21C547574C5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59D942-1DB6-42B2-8549-A1BA44130F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70BF62-6F65-473D-844E-E21C547574C5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59D942-1DB6-42B2-8549-A1BA44130F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533405"/>
            <a:ext cx="26416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11200" y="533403"/>
            <a:ext cx="79248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70BF62-6F65-473D-844E-E21C547574C5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59D942-1DB6-42B2-8549-A1BA44130F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70BF62-6F65-473D-844E-E21C547574C5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59D942-1DB6-42B2-8549-A1BA44130F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8129" y="434163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70BF62-6F65-473D-844E-E21C547574C5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59D942-1DB6-42B2-8549-A1BA44130F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70BF62-6F65-473D-844E-E21C547574C5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59D942-1DB6-42B2-8549-A1BA44130F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70BF62-6F65-473D-844E-E21C547574C5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59D942-1DB6-42B2-8549-A1BA44130F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70BF62-6F65-473D-844E-E21C547574C5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59D942-1DB6-42B2-8549-A1BA44130F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70BF62-6F65-473D-844E-E21C547574C5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59D942-1DB6-42B2-8549-A1BA44130F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385129" y="1447802"/>
            <a:ext cx="39624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015163" y="930144"/>
            <a:ext cx="6168212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70BF62-6F65-473D-844E-E21C547574C5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59D942-1DB6-42B2-8549-A1BA44130F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8534401" y="434162"/>
            <a:ext cx="3099473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70BF62-6F65-473D-844E-E21C547574C5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59D942-1DB6-42B2-8549-A1BA44130FD4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58129" y="434162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670560" y="4985590"/>
            <a:ext cx="1091184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70560" y="530352"/>
            <a:ext cx="1091184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5035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9A70BF62-6F65-473D-844E-E21C547574C5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8083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1131104" y="61118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C59D942-1DB6-42B2-8549-A1BA44130FD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g"/><Relationship Id="rId7" Type="http://schemas.openxmlformats.org/officeDocument/2006/relationships/image" Target="../media/image40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640" y="387096"/>
            <a:ext cx="1091184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100 – </a:t>
            </a:r>
            <a:r>
              <a:rPr lang="ru-RU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летие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Архивной службы Удмуртии</a:t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АРХИВНОЕ ДЕЛО. ИЗ ПРОШЛОГО В БУДУЩЕЕ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Desktop\ОЛЬГА\100 лет архивам УР\Интернет-выставка\EUf7sKhWkAAKwb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6844" y="1761617"/>
            <a:ext cx="7961644" cy="412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67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021" y="1642437"/>
            <a:ext cx="4168204" cy="1428204"/>
          </a:xfrm>
        </p:spPr>
        <p:txBody>
          <a:bodyPr>
            <a:normAutofit/>
          </a:bodyPr>
          <a:lstStyle/>
          <a:p>
            <a:pPr algn="ctr"/>
            <a:endParaRPr lang="ru-RU" sz="2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88863" y="365760"/>
            <a:ext cx="6108193" cy="5894832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latin typeface="Times New Roman"/>
                <a:ea typeface="Calibri"/>
              </a:rPr>
              <a:t>Сегодня  </a:t>
            </a:r>
            <a:r>
              <a:rPr lang="ru-RU" sz="2000" dirty="0">
                <a:latin typeface="Times New Roman"/>
                <a:ea typeface="Calibri"/>
              </a:rPr>
              <a:t>в архиве трудятся главный специалист Хасанова Ирина Геннадьевна и </a:t>
            </a:r>
            <a:r>
              <a:rPr lang="ru-RU" sz="2000" dirty="0" err="1">
                <a:latin typeface="Times New Roman"/>
                <a:ea typeface="Calibri"/>
              </a:rPr>
              <a:t>документовед</a:t>
            </a:r>
            <a:r>
              <a:rPr lang="ru-RU" sz="2000" dirty="0">
                <a:latin typeface="Times New Roman"/>
                <a:ea typeface="Calibri"/>
              </a:rPr>
              <a:t> </a:t>
            </a:r>
            <a:r>
              <a:rPr lang="ru-RU" sz="2000" dirty="0" err="1">
                <a:latin typeface="Times New Roman"/>
                <a:ea typeface="Calibri"/>
              </a:rPr>
              <a:t>Габбазова</a:t>
            </a:r>
            <a:r>
              <a:rPr lang="ru-RU" sz="2000" dirty="0">
                <a:latin typeface="Times New Roman"/>
                <a:ea typeface="Calibri"/>
              </a:rPr>
              <a:t> Татьяна Юрьевна. </a:t>
            </a:r>
            <a:endParaRPr lang="ru-RU" sz="2000" dirty="0" smtClean="0">
              <a:latin typeface="Times New Roman"/>
              <a:ea typeface="Calibri"/>
            </a:endParaRPr>
          </a:p>
          <a:p>
            <a:pPr algn="just"/>
            <a:r>
              <a:rPr lang="ru-RU" sz="2000" dirty="0" smtClean="0">
                <a:latin typeface="Times New Roman"/>
                <a:ea typeface="Calibri"/>
              </a:rPr>
              <a:t>И </a:t>
            </a:r>
            <a:r>
              <a:rPr lang="ru-RU" sz="2000" dirty="0">
                <a:latin typeface="Times New Roman"/>
                <a:ea typeface="Calibri"/>
              </a:rPr>
              <a:t>пусть их архивный стаж пока невелик, но они смогли себя зарекомендовать как добросовестные, грамотные и любящие свое дело архивисты</a:t>
            </a:r>
            <a:r>
              <a:rPr lang="ru-RU" sz="2000" dirty="0" smtClean="0">
                <a:latin typeface="Times New Roman"/>
                <a:ea typeface="Calibri"/>
              </a:rPr>
              <a:t>.</a:t>
            </a:r>
          </a:p>
          <a:p>
            <a:pPr algn="just"/>
            <a:r>
              <a:rPr lang="ru-RU" sz="2000" dirty="0" smtClean="0">
                <a:latin typeface="Times New Roman"/>
                <a:ea typeface="Calibri"/>
              </a:rPr>
              <a:t>Ирина </a:t>
            </a:r>
            <a:r>
              <a:rPr lang="ru-RU" sz="2000" dirty="0">
                <a:latin typeface="Times New Roman"/>
                <a:ea typeface="Calibri"/>
              </a:rPr>
              <a:t>Геннадьевна помогает обратившимся в архив гражданам и организациям в получении своевременной и достоверной информации, осуществляет прием документов на хранение в архив.  </a:t>
            </a:r>
            <a:endParaRPr lang="ru-RU" sz="2000" dirty="0" smtClean="0">
              <a:latin typeface="Times New Roman"/>
              <a:ea typeface="Calibri"/>
            </a:endParaRPr>
          </a:p>
          <a:p>
            <a:pPr algn="just"/>
            <a:r>
              <a:rPr lang="ru-RU" sz="2000" dirty="0" smtClean="0">
                <a:latin typeface="Times New Roman"/>
                <a:ea typeface="Calibri"/>
              </a:rPr>
              <a:t>Татьяна </a:t>
            </a:r>
            <a:r>
              <a:rPr lang="ru-RU" sz="2000" dirty="0">
                <a:latin typeface="Times New Roman"/>
                <a:ea typeface="Calibri"/>
              </a:rPr>
              <a:t>Юрьевна проводит большую работу  по поиску информации и внесению в базу данных «Книга памяти Удмуртии» сведений об участниках Великой Отечественной войны 1941-1945гг., жителях Камбарского района, вернувшихся с войны живыми, осуществляет перевод в электронный вид архивных документов.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D:\Desktop\ОЛЬГА\100 лет архивам УР\в газету\Коллектив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47" y="463296"/>
            <a:ext cx="4718305" cy="587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74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1091">
        <p14:reveal/>
      </p:transition>
    </mc:Choice>
    <mc:Fallback xmlns="">
      <p:transition spd="slow" advTm="110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5216" y="4645152"/>
            <a:ext cx="5047488" cy="809897"/>
          </a:xfrm>
        </p:spPr>
        <p:txBody>
          <a:bodyPr>
            <a:noAutofit/>
          </a:bodyPr>
          <a:lstStyle/>
          <a:p>
            <a:pPr algn="ctr"/>
            <a:r>
              <a:rPr lang="ru-RU" sz="16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архив Камбарского района расположен на втором этаже здания</a:t>
            </a:r>
            <a:endParaRPr lang="ru-RU" sz="1600" b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69152" y="522515"/>
            <a:ext cx="5279136" cy="5471884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/>
                <a:ea typeface="Calibri"/>
              </a:rPr>
              <a:t>В </a:t>
            </a:r>
            <a:r>
              <a:rPr lang="ru-RU" dirty="0">
                <a:latin typeface="Times New Roman"/>
                <a:ea typeface="Calibri"/>
              </a:rPr>
              <a:t>феврале 2018 </a:t>
            </a:r>
            <a:r>
              <a:rPr lang="ru-RU" dirty="0" smtClean="0">
                <a:latin typeface="Times New Roman"/>
                <a:ea typeface="Calibri"/>
              </a:rPr>
              <a:t>года, </a:t>
            </a:r>
            <a:r>
              <a:rPr lang="ru-RU" dirty="0">
                <a:latin typeface="Times New Roman"/>
                <a:ea typeface="Calibri"/>
              </a:rPr>
              <a:t>архив </a:t>
            </a:r>
            <a:r>
              <a:rPr lang="ru-RU" dirty="0" smtClean="0">
                <a:latin typeface="Times New Roman"/>
                <a:ea typeface="Calibri"/>
              </a:rPr>
              <a:t> </a:t>
            </a:r>
            <a:r>
              <a:rPr lang="ru-RU" dirty="0">
                <a:latin typeface="Times New Roman"/>
                <a:ea typeface="Calibri"/>
              </a:rPr>
              <a:t>переехал по новому </a:t>
            </a:r>
            <a:r>
              <a:rPr lang="ru-RU" dirty="0" smtClean="0">
                <a:latin typeface="Times New Roman"/>
                <a:ea typeface="Calibri"/>
              </a:rPr>
              <a:t>адресу: г. Камбарка, ул. </a:t>
            </a:r>
            <a:r>
              <a:rPr lang="ru-RU" dirty="0" err="1" smtClean="0">
                <a:latin typeface="Times New Roman"/>
                <a:ea typeface="Calibri"/>
              </a:rPr>
              <a:t>К.Маркса</a:t>
            </a:r>
            <a:r>
              <a:rPr lang="ru-RU" dirty="0" smtClean="0">
                <a:latin typeface="Times New Roman"/>
                <a:ea typeface="Calibri"/>
              </a:rPr>
              <a:t>, д. 60 </a:t>
            </a:r>
          </a:p>
          <a:p>
            <a:pPr algn="just"/>
            <a:r>
              <a:rPr lang="ru-RU" dirty="0" smtClean="0">
                <a:latin typeface="Times New Roman"/>
                <a:ea typeface="Calibri"/>
              </a:rPr>
              <a:t>Архив </a:t>
            </a:r>
            <a:r>
              <a:rPr lang="ru-RU" dirty="0">
                <a:latin typeface="Times New Roman"/>
                <a:ea typeface="Calibri"/>
              </a:rPr>
              <a:t>занимает 202,5 </a:t>
            </a:r>
            <a:r>
              <a:rPr lang="ru-RU" dirty="0" err="1">
                <a:latin typeface="Times New Roman"/>
                <a:ea typeface="Calibri"/>
              </a:rPr>
              <a:t>кв.м</a:t>
            </a:r>
            <a:r>
              <a:rPr lang="ru-RU" dirty="0">
                <a:latin typeface="Times New Roman"/>
                <a:ea typeface="Calibri"/>
              </a:rPr>
              <a:t>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" y="522515"/>
            <a:ext cx="5047488" cy="400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7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6104">
        <p14:reveal/>
      </p:transition>
    </mc:Choice>
    <mc:Fallback xmlns="">
      <p:transition spd="slow" advTm="161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85" y="5947954"/>
            <a:ext cx="10933022" cy="618305"/>
          </a:xfrm>
        </p:spPr>
        <p:txBody>
          <a:bodyPr>
            <a:normAutofit/>
          </a:bodyPr>
          <a:lstStyle/>
          <a:p>
            <a:pPr algn="ctr"/>
            <a:r>
              <a:rPr lang="ru-RU" sz="1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кабинеты специалистов </a:t>
            </a:r>
            <a:r>
              <a:rPr lang="ru-RU" sz="16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архива</a:t>
            </a:r>
            <a:br>
              <a:rPr lang="ru-RU" sz="16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6057" y="512064"/>
            <a:ext cx="11155679" cy="938784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для работников архивного отдела созданы комфортные условия для осуществления своей профессиональной деятельности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1602376"/>
            <a:ext cx="5742432" cy="40146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554" y="1602376"/>
            <a:ext cx="4988270" cy="401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9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1033">
        <p14:reveal/>
      </p:transition>
    </mc:Choice>
    <mc:Fallback xmlns="">
      <p:transition spd="slow" advTm="110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6278880"/>
            <a:ext cx="11037524" cy="383177"/>
          </a:xfrm>
        </p:spPr>
        <p:txBody>
          <a:bodyPr>
            <a:noAutofit/>
          </a:bodyPr>
          <a:lstStyle/>
          <a:p>
            <a:pPr algn="ctr"/>
            <a:r>
              <a:rPr lang="ru-RU" sz="16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Помещение архивохранилища</a:t>
            </a:r>
            <a:br>
              <a:rPr lang="ru-RU" sz="16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600" b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7349" y="414528"/>
            <a:ext cx="11012859" cy="1257518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архивохранилища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 95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Архивохранилище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оборудовано металлическими стеллажами протяженностью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610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погонных метров, оснащено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охранно-пожарной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сигнализацией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89688" y="2796320"/>
            <a:ext cx="3823067" cy="28111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874" y="2011679"/>
            <a:ext cx="4911635" cy="41017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4" y="1759131"/>
            <a:ext cx="4843706" cy="435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9146">
        <p14:reveal/>
      </p:transition>
    </mc:Choice>
    <mc:Fallback xmlns="">
      <p:transition spd="slow" advTm="1914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0743" y="5233851"/>
            <a:ext cx="4423954" cy="734422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7408" y="414528"/>
            <a:ext cx="11021568" cy="1170432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архивохранилище поддерживается температурно-влажностный и световой режимы, принимаются меры по соблюдению санитарно-гигиенического режима хранения документов. Все документы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закартонированы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специальные архивные коробки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669" y="3004457"/>
            <a:ext cx="3917115" cy="34725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722" y="2360023"/>
            <a:ext cx="2820390" cy="41169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08" y="1750422"/>
            <a:ext cx="5410652" cy="472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5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976">
        <p14:reveal/>
      </p:transition>
    </mc:Choice>
    <mc:Fallback xmlns="">
      <p:transition spd="slow" advTm="1097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5471" y="4242816"/>
            <a:ext cx="9527177" cy="1207008"/>
          </a:xfrm>
        </p:spPr>
        <p:txBody>
          <a:bodyPr>
            <a:normAutofit/>
          </a:bodyPr>
          <a:lstStyle/>
          <a:p>
            <a:pPr algn="ctr"/>
            <a:r>
              <a:rPr lang="ru-RU" sz="1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документов, находящихся  на постоянном хранении в </a:t>
            </a:r>
            <a:r>
              <a:rPr lang="ru-RU" sz="16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муниципальном архиве </a:t>
            </a:r>
            <a:br>
              <a:rPr lang="ru-RU" sz="16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Камбарского района в </a:t>
            </a:r>
            <a:r>
              <a:rPr lang="ru-RU" sz="1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с 1993 года по </a:t>
            </a:r>
            <a:r>
              <a:rPr lang="ru-RU" sz="16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 (</a:t>
            </a:r>
            <a:r>
              <a:rPr lang="ru-RU" sz="16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ед.хр</a:t>
            </a:r>
            <a:r>
              <a:rPr lang="ru-RU" sz="16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1600" b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0832" y="635727"/>
            <a:ext cx="11070336" cy="4145280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 30 лет (1993-2022г.г.)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хранение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архив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поступило более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28000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управленческих документов постоянного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срока хранения, по личному составу, научно-технической документации, фото- и видеодокументов, электронных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документов. </a:t>
            </a: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1993г.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1995г.        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2000г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</a:t>
            </a: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2015г.    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2017г.             2019г.   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2022г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4944               6206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9475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24044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25282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29157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33356</a:t>
            </a:r>
            <a:endParaRPr lang="ru-RU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8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1144">
        <p14:reveal/>
      </p:transition>
    </mc:Choice>
    <mc:Fallback xmlns="">
      <p:transition spd="slow" advTm="211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9154" y="5033554"/>
            <a:ext cx="2159726" cy="96084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90944" y="377952"/>
            <a:ext cx="4791456" cy="557174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000" dirty="0">
                <a:latin typeface="Times New Roman"/>
                <a:ea typeface="Calibri"/>
              </a:rPr>
              <a:t>Архивный фонд Камбарского района, главным образом, составляют документы действующих организаций и учреждений, а также ликвидированных предприятий района.  </a:t>
            </a:r>
            <a:endParaRPr lang="ru-RU" sz="2000" dirty="0" smtClean="0">
              <a:latin typeface="Times New Roman"/>
              <a:ea typeface="Calibri"/>
            </a:endParaRPr>
          </a:p>
          <a:p>
            <a:pPr algn="just"/>
            <a:r>
              <a:rPr lang="ru-RU" sz="2000" dirty="0" smtClean="0">
                <a:latin typeface="Times New Roman"/>
                <a:ea typeface="Calibri"/>
              </a:rPr>
              <a:t>За </a:t>
            </a:r>
            <a:r>
              <a:rPr lang="ru-RU" sz="2000" dirty="0">
                <a:latin typeface="Times New Roman"/>
                <a:ea typeface="Calibri"/>
              </a:rPr>
              <a:t>каждым из архивных документов стоит информация о становлении и развитии органов местного самоуправления, деятельности учреждений сферы образования, культуры, здравоохранения, социальной сферы, организаций и учреждений района.        </a:t>
            </a:r>
            <a:endParaRPr lang="ru-RU" sz="2000" dirty="0" smtClean="0">
              <a:latin typeface="Times New Roman"/>
              <a:ea typeface="Calibri"/>
            </a:endParaRPr>
          </a:p>
          <a:p>
            <a:pPr algn="just"/>
            <a:r>
              <a:rPr lang="ru-RU" sz="2000" dirty="0" smtClean="0">
                <a:latin typeface="Times New Roman"/>
                <a:ea typeface="Calibri"/>
              </a:rPr>
              <a:t>В </a:t>
            </a:r>
            <a:r>
              <a:rPr lang="ru-RU" sz="2000" dirty="0">
                <a:latin typeface="Times New Roman"/>
                <a:ea typeface="Calibri"/>
              </a:rPr>
              <a:t>фондах личного происхождения хранятся документы, раскрывающие стороны общественной и социальной жизни, которые зачастую не фиксируются в официальных документах.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4" y="451104"/>
            <a:ext cx="6217920" cy="56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078">
        <p14:reveal/>
      </p:transition>
    </mc:Choice>
    <mc:Fallback xmlns="">
      <p:transition spd="slow" advTm="120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93664" y="475488"/>
            <a:ext cx="5961888" cy="1536192"/>
          </a:xfrm>
        </p:spPr>
        <p:txBody>
          <a:bodyPr>
            <a:normAutofit fontScale="90000"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    Самым </a:t>
            </a:r>
            <a:r>
              <a:rPr lang="ru-RU" sz="2000" b="0" dirty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большим является фонд Камбарского машиностроительного завода. </a:t>
            </a:r>
            <a:r>
              <a:rPr lang="ru-RU" sz="2000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     В </a:t>
            </a:r>
            <a:r>
              <a:rPr lang="ru-RU" sz="2000" b="0" dirty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фонде хранится 3365 дел управленческой, научно-технической документации и документов по личному составу</a:t>
            </a:r>
            <a:r>
              <a:rPr lang="ru-RU" sz="2000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br>
              <a:rPr lang="ru-RU" sz="2000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0" dirty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0" dirty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0" dirty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0" dirty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0" dirty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0" dirty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0" dirty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0" dirty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0" dirty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0" dirty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0" dirty="0">
                <a:solidFill>
                  <a:prstClr val="black"/>
                </a:solidFill>
                <a:effectLst/>
                <a:latin typeface="Times New Roman"/>
                <a:ea typeface="Calibri"/>
                <a:cs typeface="Times New Roman"/>
              </a:rPr>
              <a:t>Самым большим является фонд Камбарского машиностроительного завода. В фонде хранится 3365 дел управленческой, научно-технической документации и документов по личному составу</a:t>
            </a:r>
            <a:r>
              <a:rPr lang="ru-RU" sz="2000" b="0" dirty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0" dirty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0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D:\Desktop\ОЛЬГА\100 лет архивам УР\фото презентация\фото\IMG_06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52" y="530225"/>
            <a:ext cx="5010912" cy="479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Desktop\ОЛЬГА\100 лет архивам УР\фото презентация\фото\IMG_37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008" y="2328672"/>
            <a:ext cx="5839968" cy="366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66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56576" y="1186222"/>
            <a:ext cx="3828288" cy="1828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2224" y="5330952"/>
            <a:ext cx="8900160" cy="1155192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</a:rPr>
              <a:t>      Самыми ранними документами, хранящимися в архиве являются документы из личных фондов граждан. 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</a:rPr>
              <a:t>      В личном фонде Волкова М.И. хранится подлинник Свидетельства </a:t>
            </a:r>
            <a:r>
              <a:rPr lang="ru-RU" dirty="0" err="1" smtClean="0">
                <a:solidFill>
                  <a:schemeClr val="tx1"/>
                </a:solidFill>
                <a:latin typeface="Times New Roman"/>
                <a:ea typeface="Calibri"/>
              </a:rPr>
              <a:t>Глазовского</a:t>
            </a:r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</a:rPr>
              <a:t> Уездного Училищного Совета об окончании курсов учения  его отцом Волковым И.М. </a:t>
            </a:r>
            <a:r>
              <a:rPr lang="ru-RU" dirty="0" err="1" smtClean="0">
                <a:solidFill>
                  <a:schemeClr val="tx1"/>
                </a:solidFill>
                <a:latin typeface="Times New Roman"/>
                <a:ea typeface="Calibri"/>
              </a:rPr>
              <a:t>Ягошурского</a:t>
            </a:r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</a:rPr>
              <a:t> народного училища, датированное 1888 годом. 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</a:rPr>
              <a:t>      В личном фонде </a:t>
            </a:r>
            <a:r>
              <a:rPr lang="ru-RU" dirty="0" err="1" smtClean="0">
                <a:solidFill>
                  <a:schemeClr val="tx1"/>
                </a:solidFill>
                <a:latin typeface="Times New Roman"/>
                <a:ea typeface="Calibri"/>
              </a:rPr>
              <a:t>Мирзаянова</a:t>
            </a:r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</a:rPr>
              <a:t> Р.М., хранится ксерокопия рукописи о статистических данных по </a:t>
            </a:r>
            <a:r>
              <a:rPr lang="ru-RU" dirty="0" err="1" smtClean="0">
                <a:solidFill>
                  <a:schemeClr val="tx1"/>
                </a:solidFill>
                <a:latin typeface="Times New Roman"/>
                <a:ea typeface="Calibri"/>
              </a:rPr>
              <a:t>Камбарскому</a:t>
            </a:r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</a:rPr>
              <a:t> заводу  середины 19 века.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D:\Desktop\ОЛЬГА\100 лет архивам УР\Интернет-выставка\Волко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08" y="451104"/>
            <a:ext cx="3584448" cy="477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Desktop\ОЛЬГА\100 лет архивам УР\Интернет-выставка\мирзаянов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448" y="451104"/>
            <a:ext cx="6498336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45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0816" y="438912"/>
            <a:ext cx="4291584" cy="5596128"/>
          </a:xfrm>
        </p:spPr>
        <p:txBody>
          <a:bodyPr>
            <a:normAutofit fontScale="90000"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0" dirty="0" smtClean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     </a:t>
            </a:r>
            <a:r>
              <a:rPr lang="ru-RU" sz="1800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В архиве ведется </a:t>
            </a:r>
            <a:r>
              <a:rPr lang="ru-RU" sz="1800" b="0" dirty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работа по приему документов личного происхождения, что отвечает возросшему интересу к ним пользователей. </a:t>
            </a:r>
            <a:r>
              <a:rPr lang="ru-RU" sz="1800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История </a:t>
            </a:r>
            <a:r>
              <a:rPr lang="ru-RU" sz="1800" b="0" dirty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города и района наиболее полно открывается через документы, созданные в деятельности их жителей. </a:t>
            </a:r>
            <a:r>
              <a:rPr lang="ru-RU" sz="1800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0" dirty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800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    В </a:t>
            </a:r>
            <a:r>
              <a:rPr lang="ru-RU" sz="1800" b="0" dirty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настоящее время на хранении в архиве находится 10 личных фондов: </a:t>
            </a:r>
            <a:r>
              <a:rPr lang="ru-RU" sz="1800" b="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Ю.Г.Курягина</a:t>
            </a:r>
            <a:r>
              <a:rPr lang="ru-RU" sz="1800" b="0" dirty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, героя Российской Федерации;</a:t>
            </a:r>
            <a:br>
              <a:rPr lang="ru-RU" sz="1800" b="0" dirty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В.Я.Коняшина</a:t>
            </a:r>
            <a:r>
              <a:rPr lang="ru-RU" sz="1800" b="0" dirty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, партийный и советского работника, Почетного гражданина Камбарского района; </a:t>
            </a:r>
            <a:r>
              <a:rPr lang="ru-RU" sz="1800" b="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А.И.Гуровой</a:t>
            </a:r>
            <a:r>
              <a:rPr lang="ru-RU" sz="1800" b="0" dirty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, историка-краеведа, заслуженного работника народного образования Удмуртской Республики, лауреата премии им. </a:t>
            </a:r>
            <a:r>
              <a:rPr lang="ru-RU" sz="1800" b="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Н.К.Крупской</a:t>
            </a:r>
            <a:r>
              <a:rPr lang="ru-RU" sz="1800" b="0" dirty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; </a:t>
            </a:r>
            <a:r>
              <a:rPr lang="ru-RU" sz="1800" b="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Р.М.Мирзаяновова</a:t>
            </a:r>
            <a:r>
              <a:rPr lang="ru-RU" sz="1800" b="0" dirty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, Заслуженного журналиста Удмуртской Республики, фотографа, краеведа, </a:t>
            </a:r>
            <a:r>
              <a:rPr lang="ru-RU" sz="1800" b="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Б.Н.Панкратова</a:t>
            </a:r>
            <a:r>
              <a:rPr lang="ru-RU" sz="1800" b="0" dirty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, поэта, краеведа и скульптора; и других.</a:t>
            </a:r>
            <a:br>
              <a:rPr lang="ru-RU" sz="1800" b="0" dirty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1800" b="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Desktop\ОЛЬГА\100 лет архивам УР\Интернет-выставка\личные фонды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48461" y="-575564"/>
            <a:ext cx="4511040" cy="653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36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9010">
        <p14:reveal/>
      </p:transition>
    </mc:Choice>
    <mc:Fallback xmlns="">
      <p:transition spd="slow" advTm="290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5216" y="426720"/>
            <a:ext cx="4242816" cy="5474208"/>
          </a:xfrm>
        </p:spPr>
        <p:txBody>
          <a:bodyPr>
            <a:noAutofit/>
          </a:bodyPr>
          <a:lstStyle/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59552" y="341376"/>
            <a:ext cx="6071616" cy="6181344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500" dirty="0" smtClean="0">
                <a:latin typeface="Times New Roman"/>
                <a:ea typeface="Calibri"/>
                <a:cs typeface="Times New Roman"/>
              </a:rPr>
              <a:t>      Днем рождения Архивной службы Удмуртской Республики считается 2 октября 1923 года. В этот день Президиум Вотского облисполкома издал постановление об организации при секретариате облисполкома областного Архивного бюро, главной задачей которого было – спасти, взять на учет каждый архив и создать областное хранилище «архивно-исторических материалов».   </a:t>
            </a:r>
            <a:endParaRPr lang="ru-RU" sz="1500" dirty="0" smtClean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500" dirty="0" smtClean="0">
                <a:latin typeface="Times New Roman"/>
                <a:ea typeface="Calibri"/>
                <a:cs typeface="Times New Roman"/>
              </a:rPr>
              <a:t>        В 1932 году областное Архивное бюро было переименовано в Удмуртское областное архивное управление, которое с 1936 года стало называться Центральным архивным управлением Удмуртской АССР (ЦАУ). Следующий, более чем двадцатилетний период деятельности архивных учреждений связан с пребыванием в системе органов внутренних дел: с 1939 по 1962 гг. они входили в систему Наркомата (с 1946 г. – Министерства) внутренних дел Удмуртской АССР. В 1962 году архивные учреждения переданы из системы МВД в ведение Совета Министров Удмуртской АССР, в структуре которого был образован Архивный отдел, преобразованный затем в Архивное Управление при Совете Министров Удмуртской АССР. </a:t>
            </a:r>
            <a:endParaRPr lang="ru-RU" sz="1500" dirty="0" smtClean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500" dirty="0" smtClean="0">
                <a:latin typeface="Times New Roman"/>
                <a:ea typeface="Calibri"/>
                <a:cs typeface="Times New Roman"/>
              </a:rPr>
              <a:t>          </a:t>
            </a:r>
            <a:r>
              <a:rPr lang="ru-RU" sz="1500" dirty="0">
                <a:latin typeface="Times New Roman"/>
                <a:ea typeface="Calibri"/>
                <a:cs typeface="Times New Roman"/>
              </a:rPr>
              <a:t>В 1991 году Архивное Управление было реорганизовано в Комитет по делам архивов при Совете Министров (с 1995 г. - при Правительстве Удмуртской Республики). </a:t>
            </a:r>
            <a:endParaRPr lang="ru-RU" sz="15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500" dirty="0">
                <a:latin typeface="Times New Roman"/>
                <a:ea typeface="Calibri"/>
                <a:cs typeface="Times New Roman"/>
              </a:rPr>
              <a:t>         В настоящее время архивную службу Удмуртской Республики </a:t>
            </a:r>
            <a:r>
              <a:rPr lang="ru-RU" sz="1500" dirty="0" smtClean="0">
                <a:latin typeface="Times New Roman"/>
                <a:ea typeface="Calibri"/>
                <a:cs typeface="Times New Roman"/>
              </a:rPr>
              <a:t>представляют Комитет </a:t>
            </a:r>
            <a:r>
              <a:rPr lang="ru-RU" sz="1500" dirty="0">
                <a:latin typeface="Times New Roman"/>
                <a:ea typeface="Calibri"/>
                <a:cs typeface="Times New Roman"/>
              </a:rPr>
              <a:t>по делам архивов при Правительстве УР, ГКУ «Центральный государственный архив Удмуртской Республики» и два его филиала – Государственный архив общественно – политической истории и Государственный архив социально-правовых документов, а также 30 муниципальных архивов.</a:t>
            </a:r>
            <a:endParaRPr lang="ru-RU" sz="1500" dirty="0">
              <a:latin typeface="Calibri"/>
              <a:ea typeface="Calibri"/>
              <a:cs typeface="Times New Roman"/>
            </a:endParaRPr>
          </a:p>
          <a:p>
            <a:pPr algn="ctr"/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D:\Desktop\ОЛЬГА\100 лет архивам УР\Интернет-выставка\8b7b5d32131a1587393d79429e9c49b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32" y="512064"/>
            <a:ext cx="4706112" cy="551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1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087">
        <p14:reveal/>
      </p:transition>
    </mc:Choice>
    <mc:Fallback xmlns="">
      <p:transition spd="slow" advTm="1208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40137" y="5486400"/>
            <a:ext cx="5547360" cy="670560"/>
          </a:xfrm>
        </p:spPr>
        <p:txBody>
          <a:bodyPr>
            <a:normAutofit/>
          </a:bodyPr>
          <a:lstStyle/>
          <a:p>
            <a:pPr algn="ctr"/>
            <a:r>
              <a:rPr lang="ru-RU" sz="16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Наблюдательные дела организаций – источников комплектования муниципального архива </a:t>
            </a:r>
            <a:endParaRPr lang="ru-RU" sz="1600" b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5217" y="475489"/>
            <a:ext cx="5730240" cy="5986270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latin typeface="Times New Roman"/>
                <a:ea typeface="Calibri"/>
              </a:rPr>
              <a:t>В списке организаций – источников комплектования архива 27 организаций республиканской и муниципальной собственности. </a:t>
            </a:r>
            <a:endParaRPr lang="ru-RU" sz="2000" dirty="0" smtClean="0">
              <a:latin typeface="Times New Roman"/>
              <a:ea typeface="Calibri"/>
            </a:endParaRPr>
          </a:p>
          <a:p>
            <a:pPr algn="just"/>
            <a:r>
              <a:rPr lang="ru-RU" sz="2000" dirty="0" smtClean="0">
                <a:latin typeface="Times New Roman"/>
                <a:ea typeface="Calibri"/>
              </a:rPr>
              <a:t>С </a:t>
            </a:r>
            <a:r>
              <a:rPr lang="ru-RU" sz="2000" dirty="0">
                <a:latin typeface="Times New Roman"/>
                <a:ea typeface="Calibri"/>
              </a:rPr>
              <a:t>ними проводится планомерная работа по постановке делопроизводства и архивов с тем, чтобы обеспечить качественное формирование архивного фонда документами и всесторонне отразить социально-экономическое развитие города и района. </a:t>
            </a:r>
            <a:endParaRPr lang="ru-RU" sz="2000" dirty="0" smtClean="0">
              <a:latin typeface="Times New Roman"/>
              <a:ea typeface="Calibri"/>
            </a:endParaRPr>
          </a:p>
          <a:p>
            <a:pPr algn="just"/>
            <a:r>
              <a:rPr lang="ru-RU" sz="2000" dirty="0" smtClean="0">
                <a:latin typeface="Times New Roman"/>
                <a:ea typeface="Calibri"/>
              </a:rPr>
              <a:t>Работники </a:t>
            </a:r>
            <a:r>
              <a:rPr lang="ru-RU" sz="2000" dirty="0">
                <a:latin typeface="Times New Roman"/>
                <a:ea typeface="Calibri"/>
              </a:rPr>
              <a:t>учреждений и организаций, ответственные за ведение делопроизводства и архив проводят большую работу по комплектованию, учету и сохранности документов.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349" y="475489"/>
            <a:ext cx="4941243" cy="476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8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1028">
        <p14:reveal/>
      </p:transition>
    </mc:Choice>
    <mc:Fallback xmlns="">
      <p:transition spd="slow" advTm="210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4765" y="426720"/>
            <a:ext cx="11068595" cy="1475232"/>
          </a:xfrm>
        </p:spPr>
        <p:txBody>
          <a:bodyPr>
            <a:noAutofit/>
          </a:bodyPr>
          <a:lstStyle/>
          <a:p>
            <a:pPr algn="just"/>
            <a:r>
              <a:rPr lang="ru-RU" sz="1800" dirty="0">
                <a:latin typeface="Times New Roman"/>
                <a:ea typeface="Calibri"/>
              </a:rPr>
              <a:t>Сегодня архив – это современное учреждение. Основные процессы работы (государственный учет документов, регистрация и учет запросов социально-правового характера, создание фонда пользования) полностью автоматизированы. В архиве ведется база данных «Архивный фонд», куда вводятся все фонды, описи и заголовки дел, хранящиеся в архиве, исторические справки, аннотации, сведения о физическом состоянии дел, топографический указатель (место размещения документа в архивохранилище).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66" y="2168434"/>
            <a:ext cx="5111931" cy="43085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885" y="2168434"/>
            <a:ext cx="5155475" cy="430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7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1028">
        <p14:reveal/>
      </p:transition>
    </mc:Choice>
    <mc:Fallback xmlns="">
      <p:transition spd="slow" advTm="210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1792" y="1658112"/>
            <a:ext cx="10960608" cy="48384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1793" y="451104"/>
            <a:ext cx="10960607" cy="1203523"/>
          </a:xfrm>
        </p:spPr>
        <p:txBody>
          <a:bodyPr>
            <a:no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300" dirty="0">
                <a:latin typeface="Times New Roman"/>
                <a:ea typeface="Times New Roman"/>
                <a:cs typeface="Times New Roman"/>
              </a:rPr>
              <a:t>Активно ведется перевод документов в электронный вид, в первую очередь пользующихся наибольшим спросом. Оцифрованы решения исполкомов сельских поселений Камбарского района, решения исполкома городского Совета, ведется работа по оцифровке распорядительных документов Администрации Камбарского района.  Для сканирования документов используется приобретенный в 2021 году визуализатор </a:t>
            </a:r>
            <a:r>
              <a:rPr lang="en-US" sz="1300" dirty="0">
                <a:latin typeface="Times New Roman"/>
                <a:ea typeface="Times New Roman"/>
                <a:cs typeface="Times New Roman"/>
              </a:rPr>
              <a:t>VIAR SMART</a:t>
            </a:r>
            <a:r>
              <a:rPr lang="ru-RU" sz="1300" dirty="0">
                <a:latin typeface="Times New Roman"/>
                <a:ea typeface="Times New Roman"/>
                <a:cs typeface="Times New Roman"/>
              </a:rPr>
              <a:t>-800</a:t>
            </a:r>
            <a:r>
              <a:rPr lang="en-US" sz="1300" dirty="0">
                <a:latin typeface="Times New Roman"/>
                <a:ea typeface="Times New Roman"/>
                <a:cs typeface="Times New Roman"/>
              </a:rPr>
              <a:t>A</a:t>
            </a:r>
            <a:r>
              <a:rPr lang="ru-RU" sz="1300" dirty="0">
                <a:latin typeface="Times New Roman"/>
                <a:ea typeface="Times New Roman"/>
                <a:cs typeface="Times New Roman"/>
              </a:rPr>
              <a:t>. Оцифрованные документы вводятся в базу данных «Электронный архив Удмуртии». </a:t>
            </a:r>
            <a:r>
              <a:rPr lang="ru-RU" sz="1300" dirty="0" smtClean="0">
                <a:latin typeface="Times New Roman"/>
                <a:ea typeface="Times New Roman"/>
                <a:cs typeface="Times New Roman"/>
              </a:rPr>
              <a:t>На </a:t>
            </a:r>
            <a:r>
              <a:rPr lang="ru-RU" sz="1300" dirty="0">
                <a:latin typeface="Times New Roman"/>
                <a:ea typeface="Times New Roman"/>
                <a:cs typeface="Times New Roman"/>
              </a:rPr>
              <a:t>01 января 2023г. оцифровано более 2000 дел.</a:t>
            </a:r>
            <a:endParaRPr lang="ru-RU" sz="1300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755648"/>
            <a:ext cx="5498593" cy="4740945"/>
          </a:xfrm>
          <a:prstGeom prst="rect">
            <a:avLst/>
          </a:prstGeom>
        </p:spPr>
      </p:pic>
      <p:pic>
        <p:nvPicPr>
          <p:cNvPr id="3074" name="Picture 2" descr="D:\Desktop\ОЛЬГА\100 лет архивам УР\Интернет-выставка\сканер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472" y="1658112"/>
            <a:ext cx="4389120" cy="474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1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7962">
        <p14:reveal/>
      </p:transition>
    </mc:Choice>
    <mc:Fallback xmlns="">
      <p:transition spd="slow" advTm="1796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537756"/>
            <a:ext cx="3304314" cy="545664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28964" y="438912"/>
            <a:ext cx="4981303" cy="5555489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1700" dirty="0" smtClean="0">
                <a:latin typeface="Times New Roman" pitchFamily="18" charset="0"/>
                <a:ea typeface="Calibri"/>
                <a:cs typeface="Times New Roman" pitchFamily="18" charset="0"/>
              </a:rPr>
              <a:t>Одним </a:t>
            </a:r>
            <a:r>
              <a:rPr lang="ru-RU" sz="1700" dirty="0">
                <a:latin typeface="Times New Roman" pitchFamily="18" charset="0"/>
                <a:ea typeface="Calibri"/>
                <a:cs typeface="Times New Roman" pitchFamily="18" charset="0"/>
              </a:rPr>
              <a:t>из важных направлений деятельности архива является обеспечение граждан и организаций архивной информацией. Ежегодно муниципальным архивом исполняется 700-800 запросов социально-правового характера и тематических запросов. </a:t>
            </a:r>
            <a:endParaRPr lang="ru-RU" sz="17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/>
            <a:r>
              <a:rPr lang="ru-RU" sz="1700" dirty="0" smtClean="0">
                <a:latin typeface="Times New Roman" pitchFamily="18" charset="0"/>
                <a:ea typeface="Calibri"/>
                <a:cs typeface="Times New Roman" pitchFamily="18" charset="0"/>
              </a:rPr>
              <a:t>Только </a:t>
            </a:r>
            <a:r>
              <a:rPr lang="ru-RU" sz="1700" dirty="0">
                <a:latin typeface="Times New Roman" pitchFamily="18" charset="0"/>
                <a:ea typeface="Calibri"/>
                <a:cs typeface="Times New Roman" pitchFamily="18" charset="0"/>
              </a:rPr>
              <a:t>за последние пять лет сотрудниками архива было исполнено 4410 различных </a:t>
            </a:r>
            <a:r>
              <a:rPr lang="ru-RU" sz="1700" dirty="0" smtClean="0">
                <a:latin typeface="Times New Roman" pitchFamily="18" charset="0"/>
                <a:ea typeface="Calibri"/>
                <a:cs typeface="Times New Roman" pitchFamily="18" charset="0"/>
              </a:rPr>
              <a:t>запросов.</a:t>
            </a:r>
            <a:endPara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исполненных тематических запросов и запросов социально-правового характера в период с 1995 по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годы:</a:t>
            </a:r>
          </a:p>
          <a:p>
            <a:pPr algn="just"/>
            <a:endPara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1995г. – 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1997г. – 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2000г. – 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130</a:t>
            </a: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2005г. – 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155</a:t>
            </a: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2015г. – 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492</a:t>
            </a: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2017г. – 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832</a:t>
            </a: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2019г. – 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1414</a:t>
            </a: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2022г.  - 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621</a:t>
            </a:r>
          </a:p>
          <a:p>
            <a:pPr algn="just"/>
            <a:endPara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4" y="438912"/>
            <a:ext cx="5986272" cy="555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0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4054">
        <p14:reveal/>
      </p:transition>
    </mc:Choice>
    <mc:Fallback xmlns="">
      <p:transition spd="slow" advTm="140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4176" y="4959096"/>
            <a:ext cx="2706624" cy="50292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515" y="414528"/>
            <a:ext cx="11225348" cy="56083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архиве организован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и регистрация запросов в режиме «Одного окна» с соответствующим программным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обеспечением.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2" y="1072896"/>
            <a:ext cx="9750116" cy="486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0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909">
        <p14:reveal/>
      </p:transition>
    </mc:Choice>
    <mc:Fallback xmlns="">
      <p:transition spd="slow" advTm="129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853440"/>
            <a:ext cx="4688977" cy="514095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74675" y="476794"/>
            <a:ext cx="5280877" cy="6054635"/>
          </a:xfrm>
        </p:spPr>
        <p:txBody>
          <a:bodyPr>
            <a:no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latin typeface="Times New Roman"/>
                <a:ea typeface="Calibri"/>
                <a:cs typeface="Times New Roman"/>
              </a:rPr>
              <a:t>В архиве налажен электронный документооборот на основе современных информационно-коммуникационных технологий с территориальными органами Социального фонда России с использованием защищенного электронного канала связи </a:t>
            </a:r>
            <a:r>
              <a:rPr lang="en-US" sz="1800" dirty="0" err="1">
                <a:latin typeface="Times New Roman"/>
                <a:ea typeface="Calibri"/>
                <a:cs typeface="Times New Roman"/>
              </a:rPr>
              <a:t>VipNet</a:t>
            </a:r>
            <a:r>
              <a:rPr lang="en-US" sz="1800" dirty="0">
                <a:latin typeface="Times New Roman"/>
                <a:ea typeface="Calibri"/>
                <a:cs typeface="Times New Roman"/>
              </a:rPr>
              <a:t> Client</a:t>
            </a:r>
            <a:r>
              <a:rPr lang="ru-RU" sz="1800" dirty="0">
                <a:latin typeface="Times New Roman"/>
                <a:ea typeface="Calibri"/>
                <a:cs typeface="Times New Roman"/>
              </a:rPr>
              <a:t> (Деловая почта). На этот канал связи приходится 73% от всех запросов. </a:t>
            </a:r>
            <a:endParaRPr lang="ru-RU" sz="1400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" y="438912"/>
            <a:ext cx="5684954" cy="555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3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2081">
        <p14:reveal/>
      </p:transition>
    </mc:Choice>
    <mc:Fallback xmlns="">
      <p:transition spd="slow" advTm="220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328" y="618308"/>
            <a:ext cx="4305800" cy="534996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84274" y="511629"/>
            <a:ext cx="4671278" cy="5610497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архива оказывают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методическую и практическую помощь работникам делопроизводственных служб и архивов организаций, учреждений, предприятий.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семинары для работников, ответственных за архив организаций – источников комплектования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архива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08" y="451104"/>
            <a:ext cx="6230112" cy="551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6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1982">
        <p14:reveal/>
      </p:transition>
    </mc:Choice>
    <mc:Fallback xmlns="">
      <p:transition spd="slow" advTm="2198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4032" y="4983480"/>
            <a:ext cx="1450848" cy="332232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3024" y="451105"/>
            <a:ext cx="11058144" cy="877058"/>
          </a:xfrm>
        </p:spPr>
        <p:txBody>
          <a:bodyPr>
            <a:no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latin typeface="Times New Roman"/>
                <a:ea typeface="Times New Roman"/>
                <a:cs typeface="Times New Roman"/>
              </a:rPr>
              <a:t>Работа в архиве сложная, но интересная и разнообразная. Значимость ее состоит в том, что сохраняя и обеспечивая благоприятную среду документам, хранящимся в архиве, архивисты дают жизнь истории и помогают людям получить важные для них документы.</a:t>
            </a:r>
            <a:endParaRPr lang="ru-RU" sz="1500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00" y="1338308"/>
            <a:ext cx="3335382" cy="27393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132" y="1328162"/>
            <a:ext cx="4023360" cy="30975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580" y="1338308"/>
            <a:ext cx="3366732" cy="23687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722" y="4108516"/>
            <a:ext cx="3944982" cy="23621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04" y="3666436"/>
            <a:ext cx="3258463" cy="280419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24" y="1338644"/>
            <a:ext cx="4052385" cy="265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D:\Desktop\ОЛЬГА\100 лет архивам УР\Фото к тексту\3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24" y="3239717"/>
            <a:ext cx="3916237" cy="276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Desktop\ОЛЬГА\100 лет архивам УР\Фото к тексту\2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439" y="1338644"/>
            <a:ext cx="4026047" cy="317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Desktop\ОЛЬГА\100 лет архивам УР\фото презентация\фото\IMG_063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722" y="1318711"/>
            <a:ext cx="4155445" cy="246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66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065">
        <p14:reveal/>
      </p:transition>
    </mc:Choice>
    <mc:Fallback xmlns="">
      <p:transition spd="slow" advTm="1306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10758850" cy="1507067"/>
          </a:xfrm>
        </p:spPr>
        <p:txBody>
          <a:bodyPr>
            <a:normAutofit/>
          </a:bodyPr>
          <a:lstStyle/>
          <a:p>
            <a:pPr algn="ctr"/>
            <a:r>
              <a:rPr lang="ru-RU" sz="25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1" y="685800"/>
            <a:ext cx="10758851" cy="3615267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 ЗА ВНИМАНИЕ!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06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640" y="451104"/>
            <a:ext cx="4181856" cy="5437632"/>
          </a:xfrm>
        </p:spPr>
        <p:txBody>
          <a:bodyPr>
            <a:normAutofit fontScale="90000"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0" dirty="0" smtClean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         07 </a:t>
            </a:r>
            <a:r>
              <a:rPr lang="ru-RU" sz="2000" b="0" dirty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января 1925 года постановлением Президиума окружного исполкома организовано Сарапульское окружное архивное бюро. В его функции входило руководство архивным строительством на территории Сарапульского округа, объединявшего 15 районов, в том числе и Камбарский.</a:t>
            </a:r>
            <a:r>
              <a:rPr lang="ru-RU" sz="2000" b="0" dirty="0">
                <a:solidFill>
                  <a:schemeClr val="tx1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000" b="0" dirty="0">
                <a:solidFill>
                  <a:schemeClr val="tx1"/>
                </a:solidFill>
                <a:effectLst/>
                <a:latin typeface="Calibri"/>
                <a:ea typeface="Calibri"/>
                <a:cs typeface="Times New Roman"/>
              </a:rPr>
            </a:br>
            <a:r>
              <a:rPr lang="ru-RU" sz="2000" b="0" dirty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       </a:t>
            </a:r>
            <a:r>
              <a:rPr lang="ru-RU" sz="2000" b="0" dirty="0">
                <a:solidFill>
                  <a:schemeClr val="tx1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000" b="0" dirty="0">
                <a:solidFill>
                  <a:schemeClr val="tx1"/>
                </a:solidFill>
                <a:effectLst/>
                <a:latin typeface="Calibri"/>
                <a:ea typeface="Calibri"/>
                <a:cs typeface="Times New Roman"/>
              </a:rPr>
            </a:br>
            <a:r>
              <a:rPr lang="ru-RU" sz="2000" b="0" dirty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 </a:t>
            </a:r>
            <a:r>
              <a:rPr lang="ru-RU" sz="2000" b="0" dirty="0">
                <a:solidFill>
                  <a:schemeClr val="tx1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000" b="0" dirty="0">
                <a:solidFill>
                  <a:schemeClr val="tx1"/>
                </a:solidFill>
                <a:effectLst/>
                <a:latin typeface="Calibri"/>
                <a:ea typeface="Calibri"/>
                <a:cs typeface="Times New Roman"/>
              </a:rPr>
            </a:br>
            <a:r>
              <a:rPr lang="ru-RU" sz="2000" b="0" dirty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        В соответствии с Указом Президиума Верховного Совета РСФСР от 07 марта 1939 года был образован Камбарский район, исполком райсовета и его отделы, в том числе и районный архив.</a:t>
            </a:r>
            <a:r>
              <a:rPr lang="ru-RU" sz="2000" b="0" dirty="0">
                <a:solidFill>
                  <a:schemeClr val="tx1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000" b="0" dirty="0">
                <a:solidFill>
                  <a:schemeClr val="tx1"/>
                </a:solidFill>
                <a:effectLst/>
                <a:latin typeface="Calibri"/>
                <a:ea typeface="Calibri"/>
                <a:cs typeface="Times New Roman"/>
              </a:rPr>
            </a:br>
            <a:endParaRPr lang="ru-RU" sz="20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24" y="438912"/>
            <a:ext cx="6766559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217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4022">
        <p14:reveal/>
      </p:transition>
    </mc:Choice>
    <mc:Fallback xmlns="">
      <p:transition spd="slow" advTm="140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3952" y="451104"/>
            <a:ext cx="5181600" cy="5803392"/>
          </a:xfrm>
        </p:spPr>
        <p:txBody>
          <a:bodyPr>
            <a:normAutofit fontScale="90000"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0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  <a:t>        В </a:t>
            </a:r>
            <a:r>
              <a:rPr lang="ru-RU" sz="2000" b="0" dirty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  <a:t>1962 году в соответствии с постановлением Президиума Верховного Совета УАССР Камбарский район был упразднен. Архивные документальные материалы из Камбарского архива были переданы в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  <a:t>Сарапульский</a:t>
            </a:r>
            <a:r>
              <a:rPr lang="ru-RU" sz="2000" b="0" dirty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  <a:t> филиал Центрального Государственного архива. </a:t>
            </a:r>
            <a:r>
              <a:rPr lang="ru-RU" sz="1600" b="0" dirty="0">
                <a:solidFill>
                  <a:schemeClr val="tx1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600" b="0" dirty="0">
                <a:solidFill>
                  <a:schemeClr val="tx1"/>
                </a:solidFill>
                <a:effectLst/>
                <a:latin typeface="Calibri"/>
                <a:ea typeface="Calibri"/>
                <a:cs typeface="Times New Roman"/>
              </a:rPr>
            </a:br>
            <a:r>
              <a:rPr lang="ru-RU" sz="2000" b="0" dirty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  <a:t>         В 1967 году вновь образован Камбарский район, исполком райсовета, в структуру которого вошел и </a:t>
            </a:r>
            <a:r>
              <a:rPr lang="ru-RU" sz="2000" b="0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  <a:t>архивный отдел.</a:t>
            </a:r>
            <a:br>
              <a:rPr lang="ru-RU" sz="2000" b="0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2000" b="0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  <a:t>         С </a:t>
            </a:r>
            <a:r>
              <a:rPr lang="ru-RU" sz="2000" b="0" dirty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  <a:t>этого периода неоднократно менялись статус и название архива: архивный отдел, архивный сектор, отдел делопроизводства и архивного дела. Но цели и задачи неизменно оставались прежними: </a:t>
            </a:r>
            <a:r>
              <a:rPr lang="ru-RU" sz="2000" b="0" dirty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сохранять и приумножать историческое наследие Камбарского района.</a:t>
            </a:r>
            <a:r>
              <a:rPr lang="ru-RU" sz="1600" b="0" dirty="0">
                <a:solidFill>
                  <a:schemeClr val="tx1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600" b="0" dirty="0">
                <a:solidFill>
                  <a:schemeClr val="tx1"/>
                </a:solidFill>
                <a:effectLst/>
                <a:latin typeface="Calibri"/>
                <a:ea typeface="Calibri"/>
                <a:cs typeface="Times New Roman"/>
              </a:rPr>
            </a:br>
            <a:endParaRPr lang="ru-RU" sz="2000" b="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 descr="D:\Desktop\ОЛЬГА\100 лет архивам УР\фото презентация\20230524_1611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98" y="433388"/>
            <a:ext cx="5583766" cy="41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63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0" y="5437632"/>
            <a:ext cx="5120640" cy="829056"/>
          </a:xfrm>
        </p:spPr>
        <p:txBody>
          <a:bodyPr>
            <a:normAutofit/>
          </a:bodyPr>
          <a:lstStyle/>
          <a:p>
            <a:pPr algn="ctr"/>
            <a:r>
              <a:rPr lang="ru-RU" sz="20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Исполкома </a:t>
            </a:r>
            <a:r>
              <a:rPr lang="ru-RU" sz="20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амбарского Райсовета депутатов трудящихся  </a:t>
            </a:r>
            <a:r>
              <a:rPr lang="ru-RU" sz="20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0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22.09.1941 г. № 36</a:t>
            </a:r>
            <a:endParaRPr lang="ru-RU" sz="2000" b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17792" y="451104"/>
            <a:ext cx="4888992" cy="5315713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упоминание 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Камбарском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архиве значится в документах Исполнительного Комитета Камбарского районного Совета депутатов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трудящихся за 1941 год.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должность архивариуса в Исполком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айсовета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временно принимается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Рубежова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Елена Григорьевна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8" y="463296"/>
            <a:ext cx="6022848" cy="504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3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9039">
        <p14:reveal/>
      </p:transition>
    </mc:Choice>
    <mc:Fallback xmlns="">
      <p:transition spd="slow" advTm="190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6720" y="464290"/>
            <a:ext cx="11350752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76" lvl="0" indent="-265176" algn="just">
              <a:spcBef>
                <a:spcPts val="250"/>
              </a:spcBef>
              <a:buClr>
                <a:srgbClr val="F07F09"/>
              </a:buClr>
              <a:buSzPct val="80000"/>
              <a:buFont typeface="Wingdings 2"/>
              <a:buChar char="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 мая 1943 года приказом Камбарского РОНКВД Удмуртской АССР заведующей </a:t>
            </a: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Камбарским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райгосархивом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назначена Пономарева Нина Тимофеевна.</a:t>
            </a:r>
          </a:p>
          <a:p>
            <a:pPr marL="265176" lvl="0" indent="-265176" algn="just">
              <a:spcBef>
                <a:spcPts val="250"/>
              </a:spcBef>
              <a:buClr>
                <a:srgbClr val="F07F09"/>
              </a:buClr>
              <a:buSzPct val="80000"/>
              <a:buFont typeface="Wingdings 2"/>
              <a:buChar char=""/>
            </a:pP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5176" lvl="0" indent="-265176" algn="just">
              <a:spcBef>
                <a:spcPts val="250"/>
              </a:spcBef>
              <a:buClr>
                <a:srgbClr val="F07F09"/>
              </a:buClr>
              <a:buSzPct val="80000"/>
              <a:buFont typeface="Wingdings 2"/>
              <a:buChar char="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с 1957 по 1983 годы архив возглавляли:</a:t>
            </a:r>
          </a:p>
          <a:p>
            <a:pPr marL="265176" lvl="0" indent="-265176" algn="just">
              <a:spcBef>
                <a:spcPts val="250"/>
              </a:spcBef>
              <a:buClr>
                <a:srgbClr val="F07F09"/>
              </a:buClr>
              <a:buSzPct val="80000"/>
              <a:buFont typeface="Wingdings 2"/>
              <a:buChar char=""/>
            </a:pP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5176" lvl="0" indent="-265176" algn="just">
              <a:spcBef>
                <a:spcPts val="250"/>
              </a:spcBef>
              <a:buClr>
                <a:srgbClr val="F07F09"/>
              </a:buClr>
              <a:buSzPct val="80000"/>
              <a:buFont typeface="Wingdings 2"/>
              <a:buChar char=""/>
            </a:pP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Алабужева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Маргарита Александровна (с 1957 года по сентябрь 1958 года);</a:t>
            </a:r>
          </a:p>
          <a:p>
            <a:pPr marL="265176" lvl="0" indent="-265176" algn="just">
              <a:spcBef>
                <a:spcPts val="250"/>
              </a:spcBef>
              <a:buClr>
                <a:srgbClr val="F07F09"/>
              </a:buClr>
              <a:buSzPct val="80000"/>
              <a:buFont typeface="Wingdings 2"/>
              <a:buChar char="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Плешакова Зоя Федоровна (с октября 1958 года по сентябрь 1961 года);</a:t>
            </a:r>
          </a:p>
          <a:p>
            <a:pPr marL="265176" lvl="0" indent="-265176" algn="just">
              <a:spcBef>
                <a:spcPts val="250"/>
              </a:spcBef>
              <a:buClr>
                <a:srgbClr val="F07F09"/>
              </a:buClr>
              <a:buSzPct val="80000"/>
              <a:buFont typeface="Wingdings 2"/>
              <a:buChar char="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Чайкина </a:t>
            </a: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Таисья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Андреевна (с октября 1961 года по июнь 1962 года);</a:t>
            </a:r>
          </a:p>
          <a:p>
            <a:pPr marL="265176" lvl="0" indent="-265176" algn="just">
              <a:spcBef>
                <a:spcPts val="250"/>
              </a:spcBef>
              <a:buClr>
                <a:srgbClr val="F07F09"/>
              </a:buClr>
              <a:buSzPct val="80000"/>
              <a:buFont typeface="Wingdings 2"/>
              <a:buChar char="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Платонова Нина Васильевна (с 1971 года по 1981 год);</a:t>
            </a:r>
          </a:p>
          <a:p>
            <a:pPr marL="265176" lvl="0" indent="-265176" algn="just">
              <a:spcBef>
                <a:spcPts val="250"/>
              </a:spcBef>
              <a:buClr>
                <a:srgbClr val="F07F09"/>
              </a:buClr>
              <a:buSzPct val="80000"/>
              <a:buFont typeface="Wingdings 2"/>
              <a:buChar char="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Юхнина Людмила Ивановна (с 1982 года по 1983 год).</a:t>
            </a:r>
          </a:p>
        </p:txBody>
      </p:sp>
    </p:spTree>
    <p:extLst>
      <p:ext uri="{BB962C8B-B14F-4D97-AF65-F5344CB8AC3E}">
        <p14:creationId xmlns:p14="http://schemas.microsoft.com/office/powerpoint/2010/main" val="352581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7792" y="451104"/>
            <a:ext cx="4901184" cy="5437632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       Значительный </a:t>
            </a:r>
            <a:r>
              <a:rPr lang="ru-RU" sz="1600" b="0" dirty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вклад в развитие архивного дела в </a:t>
            </a:r>
            <a:r>
              <a:rPr lang="ru-RU" sz="1600" b="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Камбарском</a:t>
            </a:r>
            <a:r>
              <a:rPr lang="ru-RU" sz="1600" b="0" dirty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районе внесла Шумкова Людмила Алексеевна, возглавлявшая архив 26 лет – с января 1984 года по июль 2010 года. </a:t>
            </a:r>
            <a:r>
              <a:rPr lang="ru-RU" sz="1600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0" dirty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600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       К </a:t>
            </a:r>
            <a:r>
              <a:rPr lang="ru-RU" sz="1600" b="0" dirty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работе в архиве она подходила с особым вниманием и любовью, архив был для нее детищем. Людмила Алексеевна активно вела работу по сбору документов по истории района, по улучшению физического состояния дел, усовершенствованию научно-справочного материала. Ею была проведена огромная и важная работа по подготовке материалов и выявлению имен погибших воинов на фронтах Великой Отечественной войны 1941-1945гг. для Книги памяти. Трудолюбие, неравнодушное отношение к выполняемой работе позволили Людмиле Алексеевне глубоко познать архивное дело и стать наставником для многих поколений архивистов района</a:t>
            </a:r>
            <a:r>
              <a:rPr lang="ru-RU" sz="1600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ru-RU" sz="16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Desktop\ОЛЬГА\100 лет архивам УР\в газету\Шумкова Л.А.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32" y="841248"/>
            <a:ext cx="5864352" cy="462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75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0" y="463296"/>
            <a:ext cx="5547360" cy="5451934"/>
          </a:xfrm>
        </p:spPr>
        <p:txBody>
          <a:bodyPr>
            <a:normAutofit/>
          </a:bodyPr>
          <a:lstStyle/>
          <a:p>
            <a:pPr algn="just"/>
            <a:r>
              <a:rPr lang="ru-RU" sz="1800" b="0" dirty="0" smtClean="0">
                <a:solidFill>
                  <a:schemeClr val="tx1"/>
                </a:solidFill>
                <a:effectLst/>
                <a:latin typeface="Times New Roman"/>
                <a:ea typeface="Calibri"/>
              </a:rPr>
              <a:t>        </a:t>
            </a:r>
            <a:r>
              <a:rPr lang="ru-RU" sz="2000" b="0" dirty="0" smtClean="0">
                <a:solidFill>
                  <a:schemeClr val="tx1"/>
                </a:solidFill>
                <a:effectLst/>
                <a:latin typeface="Times New Roman"/>
                <a:ea typeface="Calibri"/>
              </a:rPr>
              <a:t>С </a:t>
            </a:r>
            <a:r>
              <a:rPr lang="ru-RU" sz="2000" b="0" dirty="0">
                <a:solidFill>
                  <a:schemeClr val="tx1"/>
                </a:solidFill>
                <a:effectLst/>
                <a:latin typeface="Times New Roman"/>
                <a:ea typeface="Calibri"/>
              </a:rPr>
              <a:t>2010 </a:t>
            </a:r>
            <a:r>
              <a:rPr lang="ru-RU" sz="2000" b="0" dirty="0" smtClean="0">
                <a:solidFill>
                  <a:schemeClr val="tx1"/>
                </a:solidFill>
                <a:effectLst/>
                <a:latin typeface="Times New Roman"/>
                <a:ea typeface="Calibri"/>
              </a:rPr>
              <a:t>года архивный </a:t>
            </a:r>
            <a:r>
              <a:rPr lang="ru-RU" sz="2000" b="0" dirty="0">
                <a:solidFill>
                  <a:schemeClr val="tx1"/>
                </a:solidFill>
                <a:effectLst/>
                <a:latin typeface="Times New Roman"/>
                <a:ea typeface="Calibri"/>
              </a:rPr>
              <a:t>отдел возглавила Надежда Викторовна Волкова, имевшая большой опыт работы в архиве. </a:t>
            </a:r>
            <a:r>
              <a:rPr lang="ru-RU" sz="2000" b="0" dirty="0" smtClean="0">
                <a:solidFill>
                  <a:schemeClr val="tx1"/>
                </a:solidFill>
                <a:effectLst/>
                <a:latin typeface="Times New Roman"/>
                <a:ea typeface="Calibri"/>
              </a:rPr>
              <a:t>Ее </a:t>
            </a:r>
            <a:r>
              <a:rPr lang="ru-RU" sz="2000" b="0" dirty="0">
                <a:solidFill>
                  <a:schemeClr val="tx1"/>
                </a:solidFill>
                <a:effectLst/>
                <a:latin typeface="Times New Roman"/>
                <a:ea typeface="Calibri"/>
              </a:rPr>
              <a:t>архивный стаж исчисляется с 1997 года, когда она была назначена на должность ведущего специалиста. </a:t>
            </a:r>
            <a:r>
              <a:rPr lang="ru-RU" sz="2000" b="0" dirty="0" smtClean="0">
                <a:solidFill>
                  <a:schemeClr val="tx1"/>
                </a:solidFill>
                <a:effectLst/>
                <a:latin typeface="Times New Roman"/>
                <a:ea typeface="Calibri"/>
              </a:rPr>
              <a:t/>
            </a:r>
            <a:br>
              <a:rPr lang="ru-RU" sz="2000" b="0" dirty="0" smtClean="0">
                <a:solidFill>
                  <a:schemeClr val="tx1"/>
                </a:solidFill>
                <a:effectLst/>
                <a:latin typeface="Times New Roman"/>
                <a:ea typeface="Calibri"/>
              </a:rPr>
            </a:br>
            <a:r>
              <a:rPr lang="ru-RU" sz="2000" b="0" dirty="0">
                <a:solidFill>
                  <a:schemeClr val="tx1"/>
                </a:solidFill>
                <a:effectLst/>
                <a:latin typeface="Times New Roman"/>
                <a:ea typeface="Calibri"/>
              </a:rPr>
              <a:t> </a:t>
            </a:r>
            <a:r>
              <a:rPr lang="ru-RU" sz="2000" b="0" dirty="0" smtClean="0">
                <a:solidFill>
                  <a:schemeClr val="tx1"/>
                </a:solidFill>
                <a:effectLst/>
                <a:latin typeface="Times New Roman"/>
                <a:ea typeface="Calibri"/>
              </a:rPr>
              <a:t>       Основным </a:t>
            </a:r>
            <a:r>
              <a:rPr lang="ru-RU" sz="2000" b="0" dirty="0">
                <a:solidFill>
                  <a:schemeClr val="tx1"/>
                </a:solidFill>
                <a:effectLst/>
                <a:latin typeface="Times New Roman"/>
                <a:ea typeface="Calibri"/>
              </a:rPr>
              <a:t>направлением ее деятельности была работа с документами по личному составу предприятий, учреждений и организаций Камбарского района, исполнение социально-правовых запросов граждан, прием документов от ликвидированных организаций. В должности начальника, Надежда Викторовна решила непростую задачу по увеличению площадей архивохранилища, организовала ремонт нового помещения  архива и перемещение большей части архивных документов в новое здание.</a:t>
            </a:r>
            <a:endParaRPr lang="ru-RU" sz="2000" b="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Desktop\ОЛЬГА\100 лет архивам УР\в газету\Волкова Н.В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88" y="1097280"/>
            <a:ext cx="5169408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4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1488" y="851697"/>
            <a:ext cx="4906408" cy="4378671"/>
          </a:xfrm>
        </p:spPr>
        <p:txBody>
          <a:bodyPr>
            <a:normAutofit/>
          </a:bodyPr>
          <a:lstStyle/>
          <a:p>
            <a:pPr algn="just"/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          </a:t>
            </a:r>
            <a:r>
              <a:rPr lang="ru-RU" sz="2000" b="0" dirty="0" smtClean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В </a:t>
            </a:r>
            <a:r>
              <a:rPr lang="ru-RU" sz="2000" b="0" dirty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2017 </a:t>
            </a:r>
            <a:r>
              <a:rPr lang="ru-RU" sz="2000" b="0" dirty="0" smtClean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году на </a:t>
            </a:r>
            <a:r>
              <a:rPr lang="ru-RU" sz="2000" b="0" dirty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должность начальника архивного отдела назначена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Климовских</a:t>
            </a:r>
            <a:r>
              <a:rPr lang="ru-RU" sz="2000" b="0" dirty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 Ольга Николаевна</a:t>
            </a:r>
            <a:r>
              <a:rPr lang="ru-RU" sz="2000" b="0" dirty="0" smtClean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. </a:t>
            </a:r>
            <a:br>
              <a:rPr lang="ru-RU" sz="2000" b="0" dirty="0" smtClean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</a:br>
            <a:r>
              <a:rPr lang="ru-RU" sz="2000" b="0" dirty="0" smtClean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        Она </a:t>
            </a:r>
            <a:r>
              <a:rPr lang="ru-RU" sz="2000" b="0" dirty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продолжила начатый Волковой Н.В. ремонт помещений нового архива, переезд архивного отдела в новое здание, создала комфортные условия для работы сотрудников и посетителей архива. </a:t>
            </a:r>
            <a:r>
              <a:rPr lang="ru-RU" sz="2000" b="0" dirty="0" smtClean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/>
            </a:r>
            <a:br>
              <a:rPr lang="ru-RU" sz="2000" b="0" dirty="0" smtClean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</a:br>
            <a:r>
              <a:rPr lang="ru-RU" sz="2000" b="0" dirty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0" dirty="0" smtClean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      Наряду </a:t>
            </a:r>
            <a:r>
              <a:rPr lang="ru-RU" sz="2000" b="0" dirty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с выполнением административных задач, осуществляет работу по взаимодействию с районными учреждениями и организациями - источниками комплектования муниципального архива.</a:t>
            </a:r>
            <a:endParaRPr lang="ru-RU" sz="2000" b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30225"/>
            <a:ext cx="5852159" cy="4187825"/>
          </a:xfrm>
        </p:spPr>
      </p:pic>
    </p:spTree>
    <p:extLst>
      <p:ext uri="{BB962C8B-B14F-4D97-AF65-F5344CB8AC3E}">
        <p14:creationId xmlns:p14="http://schemas.microsoft.com/office/powerpoint/2010/main" val="377353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40">
        <p14:reveal/>
      </p:transition>
    </mc:Choice>
    <mc:Fallback xmlns="">
      <p:transition spd="slow" advTm="100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966</TotalTime>
  <Words>1391</Words>
  <Application>Microsoft Office PowerPoint</Application>
  <PresentationFormat>Произвольный</PresentationFormat>
  <Paragraphs>74</Paragraphs>
  <Slides>28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Аспект</vt:lpstr>
      <vt:lpstr>    100 – летие Архивной службы Удмуртии АРХИВНОЕ ДЕЛО. ИЗ ПРОШЛОГО В БУДУЩЕЕ</vt:lpstr>
      <vt:lpstr>Презентация PowerPoint</vt:lpstr>
      <vt:lpstr>         07 января 1925 года постановлением Президиума окружного исполкома организовано Сарапульское окружное архивное бюро. В его функции входило руководство архивным строительством на территории Сарапульского округа, объединявшего 15 районов, в том числе и Камбарский.                   В соответствии с Указом Президиума Верховного Совета РСФСР от 07 марта 1939 года был образован Камбарский район, исполком райсовета и его отделы, в том числе и районный архив. </vt:lpstr>
      <vt:lpstr>        В 1962 году в соответствии с постановлением Президиума Верховного Совета УАССР Камбарский район был упразднен. Архивные документальные материалы из Камбарского архива были переданы в Сарапульский филиал Центрального Государственного архива.           В 1967 году вновь образован Камбарский район, исполком райсовета, в структуру которого вошел и архивный отдел.          С этого периода неоднократно менялись статус и название архива: архивный отдел, архивный сектор, отдел делопроизводства и архивного дела. Но цели и задачи неизменно оставались прежними: сохранять и приумножать историческое наследие Камбарского района. </vt:lpstr>
      <vt:lpstr>Приказ Исполкома Камбарского Райсовета депутатов трудящихся  от 22.09.1941 г. № 36</vt:lpstr>
      <vt:lpstr>Презентация PowerPoint</vt:lpstr>
      <vt:lpstr>        Значительный вклад в развитие архивного дела в Камбарском районе внесла Шумкова Людмила Алексеевна, возглавлявшая архив 26 лет – с января 1984 года по июль 2010 года.           К работе в архиве она подходила с особым вниманием и любовью, архив был для нее детищем. Людмила Алексеевна активно вела работу по сбору документов по истории района, по улучшению физического состояния дел, усовершенствованию научно-справочного материала. Ею была проведена огромная и важная работа по подготовке материалов и выявлению имен погибших воинов на фронтах Великой Отечественной войны 1941-1945гг. для Книги памяти. Трудолюбие, неравнодушное отношение к выполняемой работе позволили Людмиле Алексеевне глубоко познать архивное дело и стать наставником для многих поколений архивистов района.</vt:lpstr>
      <vt:lpstr>        С 2010 года архивный отдел возглавила Надежда Викторовна Волкова, имевшая большой опыт работы в архиве. Ее архивный стаж исчисляется с 1997 года, когда она была назначена на должность ведущего специалиста.          Основным направлением ее деятельности была работа с документами по личному составу предприятий, учреждений и организаций Камбарского района, исполнение социально-правовых запросов граждан, прием документов от ликвидированных организаций. В должности начальника, Надежда Викторовна решила непростую задачу по увеличению площадей архивохранилища, организовала ремонт нового помещения  архива и перемещение большей части архивных документов в новое здание.</vt:lpstr>
      <vt:lpstr>           В 2017 году на должность начальника архивного отдела назначена Климовских Ольга Николаевна.          Она продолжила начатый Волковой Н.В. ремонт помещений нового архива, переезд архивного отдела в новое здание, создала комфортные условия для работы сотрудников и посетителей архива.         Наряду с выполнением административных задач, осуществляет работу по взаимодействию с районными учреждениями и организациями - источниками комплектования муниципального архива.</vt:lpstr>
      <vt:lpstr>Презентация PowerPoint</vt:lpstr>
      <vt:lpstr>Муниципальный архив Камбарского района расположен на втором этаже здания</vt:lpstr>
      <vt:lpstr>Рабочие кабинеты специалистов архива </vt:lpstr>
      <vt:lpstr>Помещение архивохранилища   </vt:lpstr>
      <vt:lpstr>Презентация PowerPoint</vt:lpstr>
      <vt:lpstr>Количество документов, находящихся  на постоянном хранении в муниципальном архиве  Камбарского района в период с 1993 года по 2022 год (ед.хр.)</vt:lpstr>
      <vt:lpstr>Презентация PowerPoint</vt:lpstr>
      <vt:lpstr>     Самым большим является фонд Камбарского машиностроительного завода.        В фонде хранится 3365 дел управленческой, научно-технической документации и документов по личному составу.           Самым большим является фонд Камбарского машиностроительного завода. В фонде хранится 3365 дел управленческой, научно-технической документации и документов по личному составу </vt:lpstr>
      <vt:lpstr>Презентация PowerPoint</vt:lpstr>
      <vt:lpstr>     В архиве ведется работа по приему документов личного происхождения, что отвечает возросшему интересу к ним пользователей. История города и района наиболее полно открывается через документы, созданные в деятельности их жителей.        В настоящее время на хранении в архиве находится 10 личных фондов: Ю.Г.Курягина, героя Российской Федерации; В.Я.Коняшина, партийный и советского работника, Почетного гражданина Камбарского района; А.И.Гуровой, историка-краеведа, заслуженного работника народного образования Удмуртской Республики, лауреата премии им. Н.К.Крупской; Р.М.Мирзаяновова, Заслуженного журналиста Удмуртской Республики, фотографа, краеведа, Б.Н.Панкратова, поэта, краеведа и скульптора; и других. </vt:lpstr>
      <vt:lpstr>Наблюдательные дела организаций – источников комплектования муниципального архива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2023 год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Архивный отдел Администрации муниципального образования “Камбарский район”</dc:title>
  <dc:creator>UseR</dc:creator>
  <cp:lastModifiedBy>Приемная</cp:lastModifiedBy>
  <cp:revision>76</cp:revision>
  <dcterms:created xsi:type="dcterms:W3CDTF">2018-02-24T06:22:37Z</dcterms:created>
  <dcterms:modified xsi:type="dcterms:W3CDTF">2023-09-29T09:49:14Z</dcterms:modified>
</cp:coreProperties>
</file>