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ms-office.activeX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activeX/activeX1.xml" ContentType="application/vnd.ms-office.activeX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44;&#1086;&#1082;&#1091;&#1084;&#1077;&#1085;&#1090;&#1099;\&#1054;&#1090;&#1082;&#1088;&#1099;&#1090;&#1099;&#1081;%20&#1073;&#1102;&#1076;&#1078;&#1077;&#1090;\&#1041;&#1102;&#1076;&#1078;&#1077;&#1090;&#1085;&#1072;&#1103;%20&#1090;&#1077;&#1084;&#1072;&#1090;&#1080;&#1082;&#1072;%201%20&#1082;&#1074;&#1072;&#1088;&#1090;&#1072;&#1083;%2020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44;&#1086;&#1082;&#1091;&#1084;&#1077;&#1085;&#1090;&#1099;\&#1054;&#1090;&#1082;&#1088;&#1099;&#1090;&#1099;&#1081;%20&#1073;&#1102;&#1076;&#1078;&#1077;&#1090;\&#1041;&#1102;&#1076;&#1078;&#1077;&#1090;&#1085;&#1072;&#1103;%20&#1090;&#1077;&#1084;&#1072;&#1090;&#1080;&#1082;&#1072;%201%20&#1082;&#1074;&#1072;&#1088;&#1090;&#1072;&#1083;%2020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44;&#1086;&#1082;&#1091;&#1084;&#1077;&#1085;&#1090;&#1099;\&#1054;&#1090;&#1082;&#1088;&#1099;&#1090;&#1099;&#1081;%20&#1073;&#1102;&#1076;&#1078;&#1077;&#1090;\&#1041;&#1102;&#1076;&#1078;&#1077;&#1090;&#1085;&#1072;&#1103;%20&#1090;&#1077;&#1084;&#1072;&#1090;&#1080;&#1082;&#1072;%201%20&#1082;&#1074;&#1072;&#1088;&#1090;&#1072;&#1083;%2020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44;&#1086;&#1082;&#1091;&#1084;&#1077;&#1085;&#1090;&#1099;\&#1054;&#1090;&#1082;&#1088;&#1099;&#1090;&#1099;&#1081;%20&#1073;&#1102;&#1076;&#1078;&#1077;&#1090;\&#1041;&#1102;&#1076;&#1078;&#1077;&#1090;&#1085;&#1072;&#1103;%20&#1090;&#1077;&#1084;&#1072;&#1090;&#1080;&#1082;&#1072;%201%20&#1082;&#1074;&#1072;&#1088;&#1090;&#1072;&#1083;%2020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44;&#1086;&#1082;&#1091;&#1084;&#1077;&#1085;&#1090;&#1099;\&#1054;&#1090;&#1082;&#1088;&#1099;&#1090;&#1099;&#1081;%20&#1073;&#1102;&#1076;&#1078;&#1077;&#1090;\&#1041;&#1102;&#1076;&#1078;&#1077;&#1090;&#1085;&#1072;&#1103;%20&#1090;&#1077;&#1084;&#1072;&#1090;&#1080;&#1082;&#1072;%201%20&#1082;&#1074;&#1072;&#1088;&#1090;&#1072;&#1083;%2020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44;&#1086;&#1082;&#1091;&#1084;&#1077;&#1085;&#1090;&#1099;\&#1054;&#1090;&#1082;&#1088;&#1099;&#1090;&#1099;&#1081;%20&#1073;&#1102;&#1076;&#1078;&#1077;&#1090;\&#1041;&#1102;&#1076;&#1078;&#1077;&#1090;&#1085;&#1072;&#1103;%20&#1090;&#1077;&#1084;&#1072;&#1090;&#1080;&#1082;&#1072;%201%20&#1082;&#1074;&#1072;&#1088;&#1090;&#1072;&#1083;%202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1. Знакомитесь ли Вы с решениями 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Совета депутатов  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муниципального 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образования «Муниципальный </a:t>
            </a:r>
            <a:r>
              <a:rPr lang="ru-RU" b="0" baseline="0" dirty="0" smtClean="0">
                <a:latin typeface="Times New Roman" pitchFamily="18" charset="0"/>
                <a:cs typeface="Times New Roman" pitchFamily="18" charset="0"/>
              </a:rPr>
              <a:t> округ </a:t>
            </a:r>
            <a:r>
              <a:rPr lang="ru-RU" b="0" baseline="0" dirty="0" err="1" smtClean="0">
                <a:latin typeface="Times New Roman" pitchFamily="18" charset="0"/>
                <a:cs typeface="Times New Roman" pitchFamily="18" charset="0"/>
              </a:rPr>
              <a:t>Камбарский</a:t>
            </a:r>
            <a:r>
              <a:rPr lang="ru-RU" b="0" baseline="0" dirty="0" smtClean="0">
                <a:latin typeface="Times New Roman" pitchFamily="18" charset="0"/>
                <a:cs typeface="Times New Roman" pitchFamily="18" charset="0"/>
              </a:rPr>
              <a:t> район Удмуртской 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Республики 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«</a:t>
            </a:r>
            <a:endParaRPr lang="ru-RU" b="0" dirty="0">
              <a:latin typeface="Times New Roman" pitchFamily="18" charset="0"/>
              <a:cs typeface="Times New Roman" pitchFamily="18" charset="0"/>
            </a:endParaRPr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0.13467563429571297"/>
          <c:y val="0.22732648002333047"/>
          <c:w val="0.53271456692913388"/>
          <c:h val="0.63808216681248153"/>
        </c:manualLayout>
      </c:layout>
      <c:bar3DChart>
        <c:barDir val="bar"/>
        <c:grouping val="stacked"/>
        <c:ser>
          <c:idx val="0"/>
          <c:order val="0"/>
          <c:tx>
            <c:strRef>
              <c:f>Лист1!$B$5</c:f>
              <c:strCache>
                <c:ptCount val="1"/>
                <c:pt idx="0">
                  <c:v>Количество человек</c:v>
                </c:pt>
              </c:strCache>
            </c:strRef>
          </c:tx>
          <c:dLbls>
            <c:dLbl>
              <c:idx val="0"/>
              <c:layout>
                <c:manualLayout>
                  <c:x val="1.1111111111111117E-2"/>
                  <c:y val="-3.6453776611256962E-7"/>
                </c:manualLayout>
              </c:layout>
              <c:showVal val="1"/>
            </c:dLbl>
            <c:dLbl>
              <c:idx val="1"/>
              <c:layout>
                <c:manualLayout>
                  <c:x val="5.5555555555555297E-3"/>
                  <c:y val="9.2592592592592657E-3"/>
                </c:manualLayout>
              </c:layout>
              <c:showVal val="1"/>
            </c:dLbl>
            <c:dLbl>
              <c:idx val="2"/>
              <c:layout>
                <c:manualLayout>
                  <c:x val="3.6111111111111122E-2"/>
                  <c:y val="0"/>
                </c:manualLayout>
              </c:layout>
              <c:showVal val="1"/>
            </c:dLbl>
            <c:showVal val="1"/>
          </c:dLbls>
          <c:cat>
            <c:strRef>
              <c:f>Лист1!$A$6:$A$8</c:f>
              <c:strCache>
                <c:ptCount val="3"/>
                <c:pt idx="0">
                  <c:v>Нет</c:v>
                </c:pt>
                <c:pt idx="1">
                  <c:v>Да, использую их в работе  </c:v>
                </c:pt>
                <c:pt idx="2">
                  <c:v>Да</c:v>
                </c:pt>
              </c:strCache>
            </c:strRef>
          </c:cat>
          <c:val>
            <c:numRef>
              <c:f>Лист1!$B$6:$B$8</c:f>
              <c:numCache>
                <c:formatCode>General</c:formatCode>
                <c:ptCount val="3"/>
                <c:pt idx="0">
                  <c:v>53</c:v>
                </c:pt>
                <c:pt idx="1">
                  <c:v>56</c:v>
                </c:pt>
                <c:pt idx="2">
                  <c:v>87</c:v>
                </c:pt>
              </c:numCache>
            </c:numRef>
          </c:val>
        </c:ser>
        <c:ser>
          <c:idx val="1"/>
          <c:order val="1"/>
          <c:tx>
            <c:strRef>
              <c:f>Лист1!$C$5</c:f>
              <c:strCache>
                <c:ptCount val="1"/>
                <c:pt idx="0">
                  <c:v>Процент, %</c:v>
                </c:pt>
              </c:strCache>
            </c:strRef>
          </c:tx>
          <c:dLbls>
            <c:dLbl>
              <c:idx val="0"/>
              <c:layout>
                <c:manualLayout>
                  <c:x val="5.5555555555555558E-3"/>
                  <c:y val="-3.6453776611256962E-7"/>
                </c:manualLayout>
              </c:layout>
              <c:showVal val="1"/>
            </c:dLbl>
            <c:dLbl>
              <c:idx val="1"/>
              <c:layout>
                <c:manualLayout>
                  <c:x val="2.5000000000000001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2.5000000000000001E-2"/>
                  <c:y val="-2.3148148148148147E-2"/>
                </c:manualLayout>
              </c:layout>
              <c:showVal val="1"/>
            </c:dLbl>
            <c:showVal val="1"/>
          </c:dLbls>
          <c:cat>
            <c:strRef>
              <c:f>Лист1!$A$6:$A$8</c:f>
              <c:strCache>
                <c:ptCount val="3"/>
                <c:pt idx="0">
                  <c:v>Нет</c:v>
                </c:pt>
                <c:pt idx="1">
                  <c:v>Да, использую их в работе  </c:v>
                </c:pt>
                <c:pt idx="2">
                  <c:v>Да</c:v>
                </c:pt>
              </c:strCache>
            </c:strRef>
          </c:cat>
          <c:val>
            <c:numRef>
              <c:f>Лист1!$C$6:$C$8</c:f>
              <c:numCache>
                <c:formatCode>0.0</c:formatCode>
                <c:ptCount val="3"/>
                <c:pt idx="0">
                  <c:v>25.118483412322274</c:v>
                </c:pt>
                <c:pt idx="1">
                  <c:v>26.540284360189574</c:v>
                </c:pt>
                <c:pt idx="2">
                  <c:v>41.232227488151658</c:v>
                </c:pt>
              </c:numCache>
            </c:numRef>
          </c:val>
        </c:ser>
        <c:shape val="box"/>
        <c:axId val="99102080"/>
        <c:axId val="99128448"/>
        <c:axId val="0"/>
      </c:bar3DChart>
      <c:catAx>
        <c:axId val="99102080"/>
        <c:scaling>
          <c:orientation val="minMax"/>
        </c:scaling>
        <c:axPos val="l"/>
        <c:tickLblPos val="nextTo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9128448"/>
        <c:crosses val="autoZero"/>
        <c:auto val="1"/>
        <c:lblAlgn val="ctr"/>
        <c:lblOffset val="100"/>
      </c:catAx>
      <c:valAx>
        <c:axId val="99128448"/>
        <c:scaling>
          <c:orientation val="minMax"/>
        </c:scaling>
        <c:axPos val="b"/>
        <c:majorGridlines/>
        <c:numFmt formatCode="General" sourceLinked="1"/>
        <c:tickLblPos val="nextTo"/>
        <c:crossAx val="9910208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2. Интересуетесь ли Вы тем, как исполнен бюджет муниципального 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образования «Муниципальный округ </a:t>
            </a:r>
            <a:r>
              <a:rPr lang="ru-RU" sz="1800" b="0" dirty="0" err="1" smtClean="0">
                <a:latin typeface="Times New Roman" pitchFamily="18" charset="0"/>
                <a:cs typeface="Times New Roman" pitchFamily="18" charset="0"/>
              </a:rPr>
              <a:t>Камбарский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 район Удмуртской  Республики»</a:t>
            </a:r>
            <a:endParaRPr lang="ru-RU" sz="1800" b="0" dirty="0">
              <a:latin typeface="Times New Roman" pitchFamily="18" charset="0"/>
              <a:cs typeface="Times New Roman" pitchFamily="18" charset="0"/>
            </a:endParaRP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Лист1!$A$16</c:f>
              <c:strCache>
                <c:ptCount val="1"/>
                <c:pt idx="0">
                  <c:v>Да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1.3888888888888897E-2"/>
                </c:manualLayout>
              </c:layout>
              <c:showVal val="1"/>
            </c:dLbl>
            <c:dLbl>
              <c:idx val="1"/>
              <c:layout>
                <c:manualLayout>
                  <c:x val="-4.1666666666666623E-2"/>
                  <c:y val="2.3148148148148147E-2"/>
                </c:manualLayout>
              </c:layout>
              <c:showVal val="1"/>
            </c:dLbl>
            <c:showVal val="1"/>
          </c:dLbls>
          <c:cat>
            <c:strRef>
              <c:f>Лист1!$B$15:$C$15</c:f>
              <c:strCache>
                <c:ptCount val="2"/>
                <c:pt idx="0">
                  <c:v>Количество человек</c:v>
                </c:pt>
                <c:pt idx="1">
                  <c:v>Процент, %</c:v>
                </c:pt>
              </c:strCache>
            </c:strRef>
          </c:cat>
          <c:val>
            <c:numRef>
              <c:f>Лист1!$B$16:$C$16</c:f>
              <c:numCache>
                <c:formatCode>0.0</c:formatCode>
                <c:ptCount val="2"/>
                <c:pt idx="0" formatCode="General">
                  <c:v>97</c:v>
                </c:pt>
                <c:pt idx="1">
                  <c:v>45.971563981042621</c:v>
                </c:pt>
              </c:numCache>
            </c:numRef>
          </c:val>
        </c:ser>
        <c:ser>
          <c:idx val="1"/>
          <c:order val="1"/>
          <c:tx>
            <c:strRef>
              <c:f>Лист1!$A$17</c:f>
              <c:strCache>
                <c:ptCount val="1"/>
                <c:pt idx="0">
                  <c:v>Нет</c:v>
                </c:pt>
              </c:strCache>
            </c:strRef>
          </c:tx>
          <c:dLbls>
            <c:dLbl>
              <c:idx val="0"/>
              <c:layout>
                <c:manualLayout>
                  <c:x val="8.3333333333333367E-3"/>
                  <c:y val="1.0609445340016682E-17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-2.7777777777777801E-2"/>
                </c:manualLayout>
              </c:layout>
              <c:showVal val="1"/>
            </c:dLbl>
            <c:showVal val="1"/>
          </c:dLbls>
          <c:cat>
            <c:strRef>
              <c:f>Лист1!$B$15:$C$15</c:f>
              <c:strCache>
                <c:ptCount val="2"/>
                <c:pt idx="0">
                  <c:v>Количество человек</c:v>
                </c:pt>
                <c:pt idx="1">
                  <c:v>Процент, %</c:v>
                </c:pt>
              </c:strCache>
            </c:strRef>
          </c:cat>
          <c:val>
            <c:numRef>
              <c:f>Лист1!$B$17:$C$17</c:f>
              <c:numCache>
                <c:formatCode>0.0</c:formatCode>
                <c:ptCount val="2"/>
                <c:pt idx="0" formatCode="General">
                  <c:v>49</c:v>
                </c:pt>
                <c:pt idx="1">
                  <c:v>23.222748815165865</c:v>
                </c:pt>
              </c:numCache>
            </c:numRef>
          </c:val>
        </c:ser>
        <c:ser>
          <c:idx val="2"/>
          <c:order val="2"/>
          <c:tx>
            <c:strRef>
              <c:f>Лист1!$A$18</c:f>
              <c:strCache>
                <c:ptCount val="1"/>
                <c:pt idx="0">
                  <c:v>Затрудняюсь ответить</c:v>
                </c:pt>
              </c:strCache>
            </c:strRef>
          </c:tx>
          <c:dLbls>
            <c:dLbl>
              <c:idx val="0"/>
              <c:layout>
                <c:manualLayout>
                  <c:x val="2.2222222222222233E-2"/>
                  <c:y val="-9.2592592592592657E-3"/>
                </c:manualLayout>
              </c:layout>
              <c:showVal val="1"/>
            </c:dLbl>
            <c:dLbl>
              <c:idx val="1"/>
              <c:layout>
                <c:manualLayout>
                  <c:x val="2.5000000000000001E-2"/>
                  <c:y val="0"/>
                </c:manualLayout>
              </c:layout>
              <c:showVal val="1"/>
            </c:dLbl>
            <c:showVal val="1"/>
          </c:dLbls>
          <c:cat>
            <c:strRef>
              <c:f>Лист1!$B$15:$C$15</c:f>
              <c:strCache>
                <c:ptCount val="2"/>
                <c:pt idx="0">
                  <c:v>Количество человек</c:v>
                </c:pt>
                <c:pt idx="1">
                  <c:v>Процент, %</c:v>
                </c:pt>
              </c:strCache>
            </c:strRef>
          </c:cat>
          <c:val>
            <c:numRef>
              <c:f>Лист1!$B$18:$C$18</c:f>
              <c:numCache>
                <c:formatCode>0.0</c:formatCode>
                <c:ptCount val="2"/>
                <c:pt idx="0" formatCode="General">
                  <c:v>65</c:v>
                </c:pt>
                <c:pt idx="1">
                  <c:v>30.805687203791472</c:v>
                </c:pt>
              </c:numCache>
            </c:numRef>
          </c:val>
        </c:ser>
        <c:shape val="box"/>
        <c:axId val="101335424"/>
        <c:axId val="101336960"/>
        <c:axId val="0"/>
      </c:bar3DChart>
      <c:catAx>
        <c:axId val="101335424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1336960"/>
        <c:crosses val="autoZero"/>
        <c:auto val="1"/>
        <c:lblAlgn val="ctr"/>
        <c:lblOffset val="100"/>
      </c:catAx>
      <c:valAx>
        <c:axId val="101336960"/>
        <c:scaling>
          <c:orientation val="minMax"/>
        </c:scaling>
        <c:axPos val="l"/>
        <c:majorGridlines/>
        <c:numFmt formatCode="General" sourceLinked="1"/>
        <c:tickLblPos val="nextTo"/>
        <c:crossAx val="10133542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b="0" dirty="0">
                <a:latin typeface="Times New Roman" pitchFamily="18" charset="0"/>
                <a:cs typeface="Times New Roman" pitchFamily="18" charset="0"/>
              </a:rPr>
              <a:t>3. Как Вы считаете, какая информация о бюджетной отчетности востребована для публикации в форме открытых данных?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Лист1!$A$26</c:f>
              <c:strCache>
                <c:ptCount val="1"/>
                <c:pt idx="0">
                  <c:v>Отчет о финансовых результатах деятельности</c:v>
                </c:pt>
              </c:strCache>
            </c:strRef>
          </c:tx>
          <c:dLbls>
            <c:showVal val="1"/>
          </c:dLbls>
          <c:cat>
            <c:strRef>
              <c:f>Лист1!$B$25:$C$25</c:f>
              <c:strCache>
                <c:ptCount val="2"/>
                <c:pt idx="0">
                  <c:v>Количество человек</c:v>
                </c:pt>
                <c:pt idx="1">
                  <c:v>Процент, %</c:v>
                </c:pt>
              </c:strCache>
            </c:strRef>
          </c:cat>
          <c:val>
            <c:numRef>
              <c:f>Лист1!$B$26:$C$26</c:f>
              <c:numCache>
                <c:formatCode>0.0</c:formatCode>
                <c:ptCount val="2"/>
                <c:pt idx="0" formatCode="General">
                  <c:v>34</c:v>
                </c:pt>
                <c:pt idx="1">
                  <c:v>16.113744075829377</c:v>
                </c:pt>
              </c:numCache>
            </c:numRef>
          </c:val>
        </c:ser>
        <c:ser>
          <c:idx val="1"/>
          <c:order val="1"/>
          <c:tx>
            <c:strRef>
              <c:f>Лист1!$A$27</c:f>
              <c:strCache>
                <c:ptCount val="1"/>
                <c:pt idx="0">
                  <c:v>Баланс главного распорядителя, получателя средств бюджета  </c:v>
                </c:pt>
              </c:strCache>
            </c:strRef>
          </c:tx>
          <c:dLbls>
            <c:showVal val="1"/>
          </c:dLbls>
          <c:cat>
            <c:strRef>
              <c:f>Лист1!$B$25:$C$25</c:f>
              <c:strCache>
                <c:ptCount val="2"/>
                <c:pt idx="0">
                  <c:v>Количество человек</c:v>
                </c:pt>
                <c:pt idx="1">
                  <c:v>Процент, %</c:v>
                </c:pt>
              </c:strCache>
            </c:strRef>
          </c:cat>
          <c:val>
            <c:numRef>
              <c:f>Лист1!$B$27:$C$27</c:f>
              <c:numCache>
                <c:formatCode>0.0</c:formatCode>
                <c:ptCount val="2"/>
                <c:pt idx="0" formatCode="General">
                  <c:v>36</c:v>
                </c:pt>
                <c:pt idx="1">
                  <c:v>17.061611374407583</c:v>
                </c:pt>
              </c:numCache>
            </c:numRef>
          </c:val>
        </c:ser>
        <c:ser>
          <c:idx val="2"/>
          <c:order val="2"/>
          <c:tx>
            <c:strRef>
              <c:f>Лист1!$A$28</c:f>
              <c:strCache>
                <c:ptCount val="1"/>
                <c:pt idx="0">
                  <c:v>Пояснительная записка</c:v>
                </c:pt>
              </c:strCache>
            </c:strRef>
          </c:tx>
          <c:dLbls>
            <c:showVal val="1"/>
          </c:dLbls>
          <c:cat>
            <c:strRef>
              <c:f>Лист1!$B$25:$C$25</c:f>
              <c:strCache>
                <c:ptCount val="2"/>
                <c:pt idx="0">
                  <c:v>Количество человек</c:v>
                </c:pt>
                <c:pt idx="1">
                  <c:v>Процент, %</c:v>
                </c:pt>
              </c:strCache>
            </c:strRef>
          </c:cat>
          <c:val>
            <c:numRef>
              <c:f>Лист1!$B$28:$C$28</c:f>
              <c:numCache>
                <c:formatCode>0.0</c:formatCode>
                <c:ptCount val="2"/>
                <c:pt idx="0" formatCode="General">
                  <c:v>75</c:v>
                </c:pt>
                <c:pt idx="1">
                  <c:v>35.545023696682442</c:v>
                </c:pt>
              </c:numCache>
            </c:numRef>
          </c:val>
        </c:ser>
        <c:ser>
          <c:idx val="3"/>
          <c:order val="3"/>
          <c:tx>
            <c:strRef>
              <c:f>Лист1!$A$29</c:f>
              <c:strCache>
                <c:ptCount val="1"/>
                <c:pt idx="0">
                  <c:v>Все выше перечисленное</c:v>
                </c:pt>
              </c:strCache>
            </c:strRef>
          </c:tx>
          <c:dLbls>
            <c:showVal val="1"/>
          </c:dLbls>
          <c:cat>
            <c:strRef>
              <c:f>Лист1!$B$25:$C$25</c:f>
              <c:strCache>
                <c:ptCount val="2"/>
                <c:pt idx="0">
                  <c:v>Количество человек</c:v>
                </c:pt>
                <c:pt idx="1">
                  <c:v>Процент, %</c:v>
                </c:pt>
              </c:strCache>
            </c:strRef>
          </c:cat>
          <c:val>
            <c:numRef>
              <c:f>Лист1!$B$29:$C$29</c:f>
              <c:numCache>
                <c:formatCode>0.0</c:formatCode>
                <c:ptCount val="2"/>
                <c:pt idx="0" formatCode="General">
                  <c:v>52</c:v>
                </c:pt>
                <c:pt idx="1">
                  <c:v>24.644549763033176</c:v>
                </c:pt>
              </c:numCache>
            </c:numRef>
          </c:val>
        </c:ser>
        <c:shape val="box"/>
        <c:axId val="101599488"/>
        <c:axId val="101605376"/>
        <c:axId val="0"/>
      </c:bar3DChart>
      <c:catAx>
        <c:axId val="101599488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101605376"/>
        <c:crosses val="autoZero"/>
        <c:auto val="1"/>
        <c:lblAlgn val="ctr"/>
        <c:lblOffset val="100"/>
      </c:catAx>
      <c:valAx>
        <c:axId val="101605376"/>
        <c:scaling>
          <c:orientation val="minMax"/>
        </c:scaling>
        <c:axPos val="l"/>
        <c:majorGridlines/>
        <c:numFmt formatCode="General" sourceLinked="1"/>
        <c:tickLblPos val="nextTo"/>
        <c:crossAx val="10159948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b="0" dirty="0">
                <a:latin typeface="Times New Roman" pitchFamily="18" charset="0"/>
                <a:cs typeface="Times New Roman" pitchFamily="18" charset="0"/>
              </a:rPr>
              <a:t>4. Каким способом для получения информации об исполнении бюджета муниципального 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образования  </a:t>
            </a:r>
            <a:r>
              <a:rPr lang="ru-RU" b="0" dirty="0">
                <a:latin typeface="Times New Roman" pitchFamily="18" charset="0"/>
                <a:cs typeface="Times New Roman" pitchFamily="18" charset="0"/>
              </a:rPr>
              <a:t>Вы пользуетесь?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Лист1!$A$37</c:f>
              <c:strCache>
                <c:ptCount val="1"/>
                <c:pt idx="0">
                  <c:v>Информация на официальном сайте муниципального района </c:v>
                </c:pt>
              </c:strCache>
            </c:strRef>
          </c:tx>
          <c:dLbls>
            <c:showVal val="1"/>
          </c:dLbls>
          <c:cat>
            <c:strRef>
              <c:f>Лист1!$B$35:$C$36</c:f>
              <c:strCache>
                <c:ptCount val="2"/>
                <c:pt idx="0">
                  <c:v>Количество человек</c:v>
                </c:pt>
                <c:pt idx="1">
                  <c:v>Процент, %</c:v>
                </c:pt>
              </c:strCache>
            </c:strRef>
          </c:cat>
          <c:val>
            <c:numRef>
              <c:f>Лист1!$B$37:$C$37</c:f>
              <c:numCache>
                <c:formatCode>0.0</c:formatCode>
                <c:ptCount val="2"/>
                <c:pt idx="0" formatCode="General">
                  <c:v>117</c:v>
                </c:pt>
                <c:pt idx="1">
                  <c:v>55.45023696682464</c:v>
                </c:pt>
              </c:numCache>
            </c:numRef>
          </c:val>
        </c:ser>
        <c:ser>
          <c:idx val="1"/>
          <c:order val="1"/>
          <c:tx>
            <c:strRef>
              <c:f>Лист1!$A$38</c:f>
              <c:strCache>
                <c:ptCount val="1"/>
                <c:pt idx="0">
                  <c:v>Общественные слушания (обсуждения)  </c:v>
                </c:pt>
              </c:strCache>
            </c:strRef>
          </c:tx>
          <c:dLbls>
            <c:showVal val="1"/>
          </c:dLbls>
          <c:cat>
            <c:strRef>
              <c:f>Лист1!$B$35:$C$36</c:f>
              <c:strCache>
                <c:ptCount val="2"/>
                <c:pt idx="0">
                  <c:v>Количество человек</c:v>
                </c:pt>
                <c:pt idx="1">
                  <c:v>Процент, %</c:v>
                </c:pt>
              </c:strCache>
            </c:strRef>
          </c:cat>
          <c:val>
            <c:numRef>
              <c:f>Лист1!$B$38:$C$38</c:f>
              <c:numCache>
                <c:formatCode>0.0</c:formatCode>
                <c:ptCount val="2"/>
                <c:pt idx="0" formatCode="General">
                  <c:v>40</c:v>
                </c:pt>
                <c:pt idx="1">
                  <c:v>18.957345971563967</c:v>
                </c:pt>
              </c:numCache>
            </c:numRef>
          </c:val>
        </c:ser>
        <c:ser>
          <c:idx val="2"/>
          <c:order val="2"/>
          <c:tx>
            <c:strRef>
              <c:f>Лист1!$A$39</c:f>
              <c:strCache>
                <c:ptCount val="1"/>
                <c:pt idx="0">
                  <c:v>Печатные издания  </c:v>
                </c:pt>
              </c:strCache>
            </c:strRef>
          </c:tx>
          <c:dLbls>
            <c:showVal val="1"/>
          </c:dLbls>
          <c:cat>
            <c:strRef>
              <c:f>Лист1!$B$35:$C$36</c:f>
              <c:strCache>
                <c:ptCount val="2"/>
                <c:pt idx="0">
                  <c:v>Количество человек</c:v>
                </c:pt>
                <c:pt idx="1">
                  <c:v>Процент, %</c:v>
                </c:pt>
              </c:strCache>
            </c:strRef>
          </c:cat>
          <c:val>
            <c:numRef>
              <c:f>Лист1!$B$39:$C$39</c:f>
              <c:numCache>
                <c:formatCode>0.0</c:formatCode>
                <c:ptCount val="2"/>
                <c:pt idx="0" formatCode="General">
                  <c:v>36</c:v>
                </c:pt>
                <c:pt idx="1">
                  <c:v>17.061611374407583</c:v>
                </c:pt>
              </c:numCache>
            </c:numRef>
          </c:val>
        </c:ser>
        <c:ser>
          <c:idx val="3"/>
          <c:order val="3"/>
          <c:tx>
            <c:strRef>
              <c:f>Лист1!$A$40</c:f>
              <c:strCache>
                <c:ptCount val="1"/>
                <c:pt idx="0">
                  <c:v>Мне это не интересно</c:v>
                </c:pt>
              </c:strCache>
            </c:strRef>
          </c:tx>
          <c:dLbls>
            <c:showVal val="1"/>
          </c:dLbls>
          <c:cat>
            <c:strRef>
              <c:f>Лист1!$B$35:$C$36</c:f>
              <c:strCache>
                <c:ptCount val="2"/>
                <c:pt idx="0">
                  <c:v>Количество человек</c:v>
                </c:pt>
                <c:pt idx="1">
                  <c:v>Процент, %</c:v>
                </c:pt>
              </c:strCache>
            </c:strRef>
          </c:cat>
          <c:val>
            <c:numRef>
              <c:f>Лист1!$B$40:$C$40</c:f>
              <c:numCache>
                <c:formatCode>0.0</c:formatCode>
                <c:ptCount val="2"/>
                <c:pt idx="0" formatCode="General">
                  <c:v>18</c:v>
                </c:pt>
                <c:pt idx="1">
                  <c:v>8.5308056872037916</c:v>
                </c:pt>
              </c:numCache>
            </c:numRef>
          </c:val>
        </c:ser>
        <c:shape val="box"/>
        <c:axId val="101683584"/>
        <c:axId val="101685120"/>
        <c:axId val="0"/>
      </c:bar3DChart>
      <c:catAx>
        <c:axId val="101683584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101685120"/>
        <c:crosses val="autoZero"/>
        <c:auto val="1"/>
        <c:lblAlgn val="ctr"/>
        <c:lblOffset val="100"/>
      </c:catAx>
      <c:valAx>
        <c:axId val="101685120"/>
        <c:scaling>
          <c:orientation val="minMax"/>
        </c:scaling>
        <c:axPos val="l"/>
        <c:majorGridlines/>
        <c:numFmt formatCode="General" sourceLinked="1"/>
        <c:tickLblPos val="nextTo"/>
        <c:crossAx val="10168358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b="0" dirty="0">
                <a:latin typeface="Times New Roman" pitchFamily="18" charset="0"/>
                <a:cs typeface="Times New Roman" pitchFamily="18" charset="0"/>
              </a:rPr>
              <a:t>5. Какой формат информации о бюджете для Вас является наиболее удобным?</a:t>
            </a:r>
          </a:p>
        </c:rich>
      </c:tx>
      <c:layout/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Лист1!$B$46</c:f>
              <c:strCache>
                <c:ptCount val="1"/>
                <c:pt idx="0">
                  <c:v>Количество человек</c:v>
                </c:pt>
              </c:strCache>
            </c:strRef>
          </c:tx>
          <c:dLbls>
            <c:showVal val="1"/>
          </c:dLbls>
          <c:cat>
            <c:strRef>
              <c:f>Лист1!$A$47:$A$54</c:f>
              <c:strCache>
                <c:ptCount val="3"/>
                <c:pt idx="0">
                  <c:v>Статьи</c:v>
                </c:pt>
                <c:pt idx="1">
                  <c:v>Видеоматериалы</c:v>
                </c:pt>
                <c:pt idx="2">
                  <c:v>Схемы, графики, диаграммы</c:v>
                </c:pt>
              </c:strCache>
            </c:strRef>
          </c:cat>
          <c:val>
            <c:numRef>
              <c:f>Лист1!$B$47:$B$54</c:f>
              <c:numCache>
                <c:formatCode>General</c:formatCode>
                <c:ptCount val="8"/>
                <c:pt idx="0">
                  <c:v>119</c:v>
                </c:pt>
                <c:pt idx="1">
                  <c:v>53</c:v>
                </c:pt>
                <c:pt idx="2">
                  <c:v>39</c:v>
                </c:pt>
              </c:numCache>
            </c:numRef>
          </c:val>
        </c:ser>
        <c:ser>
          <c:idx val="1"/>
          <c:order val="1"/>
          <c:tx>
            <c:strRef>
              <c:f>Лист1!$C$46</c:f>
              <c:strCache>
                <c:ptCount val="1"/>
                <c:pt idx="0">
                  <c:v>Процент, %</c:v>
                </c:pt>
              </c:strCache>
            </c:strRef>
          </c:tx>
          <c:dLbls>
            <c:dLbl>
              <c:idx val="7"/>
              <c:layout>
                <c:manualLayout>
                  <c:x val="1.6666666666666725E-2"/>
                  <c:y val="-2.7777777777777801E-2"/>
                </c:manualLayout>
              </c:layout>
              <c:showVal val="1"/>
            </c:dLbl>
            <c:showVal val="1"/>
          </c:dLbls>
          <c:cat>
            <c:strRef>
              <c:f>Лист1!$A$47:$A$54</c:f>
              <c:strCache>
                <c:ptCount val="3"/>
                <c:pt idx="0">
                  <c:v>Статьи</c:v>
                </c:pt>
                <c:pt idx="1">
                  <c:v>Видеоматериалы</c:v>
                </c:pt>
                <c:pt idx="2">
                  <c:v>Схемы, графики, диаграммы</c:v>
                </c:pt>
              </c:strCache>
            </c:strRef>
          </c:cat>
          <c:val>
            <c:numRef>
              <c:f>Лист1!$C$47:$C$54</c:f>
              <c:numCache>
                <c:formatCode>0.0</c:formatCode>
                <c:ptCount val="8"/>
                <c:pt idx="0">
                  <c:v>56.39810426540285</c:v>
                </c:pt>
                <c:pt idx="1">
                  <c:v>25.118483412322274</c:v>
                </c:pt>
                <c:pt idx="2">
                  <c:v>18.483412322274873</c:v>
                </c:pt>
              </c:numCache>
            </c:numRef>
          </c:val>
        </c:ser>
        <c:shape val="box"/>
        <c:axId val="101801984"/>
        <c:axId val="101803520"/>
        <c:axId val="0"/>
      </c:bar3DChart>
      <c:catAx>
        <c:axId val="101801984"/>
        <c:scaling>
          <c:orientation val="minMax"/>
        </c:scaling>
        <c:axPos val="l"/>
        <c:tickLblPos val="nextTo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1803520"/>
        <c:crosses val="autoZero"/>
        <c:auto val="1"/>
        <c:lblAlgn val="ctr"/>
        <c:lblOffset val="100"/>
      </c:catAx>
      <c:valAx>
        <c:axId val="101803520"/>
        <c:scaling>
          <c:orientation val="minMax"/>
        </c:scaling>
        <c:axPos val="b"/>
        <c:majorGridlines/>
        <c:numFmt formatCode="General" sourceLinked="1"/>
        <c:tickLblPos val="nextTo"/>
        <c:crossAx val="10180198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Лист1!$B$66</c:f>
              <c:strCache>
                <c:ptCount val="1"/>
                <c:pt idx="0">
                  <c:v>Количество человек</c:v>
                </c:pt>
              </c:strCache>
            </c:strRef>
          </c:tx>
          <c:cat>
            <c:strRef>
              <c:f>Лист1!$A$67:$A$69</c:f>
              <c:strCache>
                <c:ptCount val="3"/>
                <c:pt idx="0">
                  <c:v>Одобряю</c:v>
                </c:pt>
                <c:pt idx="1">
                  <c:v>Осуждаю</c:v>
                </c:pt>
                <c:pt idx="2">
                  <c:v>Затрудняюсь ответить</c:v>
                </c:pt>
              </c:strCache>
            </c:strRef>
          </c:cat>
          <c:val>
            <c:numRef>
              <c:f>Лист1!$B$67:$B$69</c:f>
              <c:numCache>
                <c:formatCode>General</c:formatCode>
                <c:ptCount val="3"/>
                <c:pt idx="0">
                  <c:v>53</c:v>
                </c:pt>
                <c:pt idx="1">
                  <c:v>98</c:v>
                </c:pt>
                <c:pt idx="2">
                  <c:v>60</c:v>
                </c:pt>
              </c:numCache>
            </c:numRef>
          </c:val>
        </c:ser>
        <c:ser>
          <c:idx val="1"/>
          <c:order val="1"/>
          <c:tx>
            <c:strRef>
              <c:f>Лист1!$C$66</c:f>
              <c:strCache>
                <c:ptCount val="1"/>
                <c:pt idx="0">
                  <c:v>Процент, %</c:v>
                </c:pt>
              </c:strCache>
            </c:strRef>
          </c:tx>
          <c:cat>
            <c:strRef>
              <c:f>Лист1!$A$67:$A$69</c:f>
              <c:strCache>
                <c:ptCount val="3"/>
                <c:pt idx="0">
                  <c:v>Одобряю</c:v>
                </c:pt>
                <c:pt idx="1">
                  <c:v>Осуждаю</c:v>
                </c:pt>
                <c:pt idx="2">
                  <c:v>Затрудняюсь ответить</c:v>
                </c:pt>
              </c:strCache>
            </c:strRef>
          </c:cat>
          <c:val>
            <c:numRef>
              <c:f>Лист1!$C$67:$C$69</c:f>
              <c:numCache>
                <c:formatCode>0.0</c:formatCode>
                <c:ptCount val="3"/>
                <c:pt idx="0">
                  <c:v>25</c:v>
                </c:pt>
                <c:pt idx="1">
                  <c:v>52.688172043010766</c:v>
                </c:pt>
                <c:pt idx="2">
                  <c:v>32.258064516129032</c:v>
                </c:pt>
              </c:numCache>
            </c:numRef>
          </c:val>
        </c:ser>
        <c:shape val="box"/>
        <c:axId val="101838208"/>
        <c:axId val="101848192"/>
        <c:axId val="0"/>
      </c:bar3DChart>
      <c:catAx>
        <c:axId val="101838208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1848192"/>
        <c:crosses val="autoZero"/>
        <c:auto val="1"/>
        <c:lblAlgn val="ctr"/>
        <c:lblOffset val="100"/>
      </c:catAx>
      <c:valAx>
        <c:axId val="101848192"/>
        <c:scaling>
          <c:orientation val="minMax"/>
        </c:scaling>
        <c:axPos val="l"/>
        <c:majorGridlines/>
        <c:numFmt formatCode="General" sourceLinked="1"/>
        <c:tickLblPos val="nextTo"/>
        <c:crossAx val="10183820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841F1-0482-42AA-9FA5-0DA185F75A92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4E7A-BED6-4A16-BAE2-C0E988BDFA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18934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841F1-0482-42AA-9FA5-0DA185F75A92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4E7A-BED6-4A16-BAE2-C0E988BDFA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38389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841F1-0482-42AA-9FA5-0DA185F75A92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4E7A-BED6-4A16-BAE2-C0E988BDFA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64478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841F1-0482-42AA-9FA5-0DA185F75A92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4E7A-BED6-4A16-BAE2-C0E988BDFA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61333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841F1-0482-42AA-9FA5-0DA185F75A92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4E7A-BED6-4A16-BAE2-C0E988BDFA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71253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841F1-0482-42AA-9FA5-0DA185F75A92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4E7A-BED6-4A16-BAE2-C0E988BDFA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40348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841F1-0482-42AA-9FA5-0DA185F75A92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4E7A-BED6-4A16-BAE2-C0E988BDFA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9457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841F1-0482-42AA-9FA5-0DA185F75A92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4E7A-BED6-4A16-BAE2-C0E988BDFA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92972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841F1-0482-42AA-9FA5-0DA185F75A92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4E7A-BED6-4A16-BAE2-C0E988BDFA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36319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841F1-0482-42AA-9FA5-0DA185F75A92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4E7A-BED6-4A16-BAE2-C0E988BDFA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9490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841F1-0482-42AA-9FA5-0DA185F75A92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4E7A-BED6-4A16-BAE2-C0E988BDFA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26366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841F1-0482-42AA-9FA5-0DA185F75A92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24E7A-BED6-4A16-BAE2-C0E988BDFA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52046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755576" y="116632"/>
            <a:ext cx="7772400" cy="11819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Опрос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граждан по бюджетной тематике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для жителей муниципального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образования «Муниципальный округ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Камбарский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район Удмуртской Республики»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участвовало 211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человек. Результаты опроса приведены ниже: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87267786"/>
              </p:ext>
            </p:extLst>
          </p:nvPr>
        </p:nvGraphicFramePr>
        <p:xfrm>
          <a:off x="179512" y="1950384"/>
          <a:ext cx="8712967" cy="4646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ontrols>
      <p:control spid="1026" name="SapphireHiddenControl" r:id="rId2" imgW="6095880" imgH="4067280"/>
    </p:controls>
    <p:extLst>
      <p:ext uri="{BB962C8B-B14F-4D97-AF65-F5344CB8AC3E}">
        <p14:creationId xmlns="" xmlns:p14="http://schemas.microsoft.com/office/powerpoint/2010/main" val="281313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755576" y="116632"/>
            <a:ext cx="7772400" cy="11819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022155637"/>
              </p:ext>
            </p:extLst>
          </p:nvPr>
        </p:nvGraphicFramePr>
        <p:xfrm>
          <a:off x="179512" y="980728"/>
          <a:ext cx="871296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95362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755576" y="116632"/>
            <a:ext cx="7772400" cy="11819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097746799"/>
              </p:ext>
            </p:extLst>
          </p:nvPr>
        </p:nvGraphicFramePr>
        <p:xfrm>
          <a:off x="251520" y="836712"/>
          <a:ext cx="8640959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83770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755576" y="116632"/>
            <a:ext cx="7772400" cy="11819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632818021"/>
              </p:ext>
            </p:extLst>
          </p:nvPr>
        </p:nvGraphicFramePr>
        <p:xfrm>
          <a:off x="323528" y="836712"/>
          <a:ext cx="8352927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28410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755576" y="116632"/>
            <a:ext cx="7772400" cy="11819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460207824"/>
              </p:ext>
            </p:extLst>
          </p:nvPr>
        </p:nvGraphicFramePr>
        <p:xfrm>
          <a:off x="323528" y="692696"/>
          <a:ext cx="842493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70004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755576" y="116632"/>
            <a:ext cx="7772400" cy="11819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130481858"/>
              </p:ext>
            </p:extLst>
          </p:nvPr>
        </p:nvGraphicFramePr>
        <p:xfrm>
          <a:off x="467544" y="2276872"/>
          <a:ext cx="8208912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99592" y="980728"/>
            <a:ext cx="7560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6. Как Вы относитесь к гражданам, которые допускают задолженность по уплате налогов на имущество, поступающих в бюджет муниципального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образования?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495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148</Words>
  <Application>Microsoft Office PowerPoint</Application>
  <PresentationFormat>Экран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ФУ Администрации Белебеевского муниципального района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Опрос для граждан по бюджетной тематике за 3 квартал 2019 года для жителей муниципального района Белебеевский район Республики Башкортостан</dc:title>
  <dc:creator>Осипов</dc:creator>
  <cp:lastModifiedBy>Татьяна</cp:lastModifiedBy>
  <cp:revision>21</cp:revision>
  <cp:lastPrinted>2019-09-23T05:13:11Z</cp:lastPrinted>
  <dcterms:created xsi:type="dcterms:W3CDTF">2019-09-23T05:07:04Z</dcterms:created>
  <dcterms:modified xsi:type="dcterms:W3CDTF">2022-08-01T09:46:01Z</dcterms:modified>
</cp:coreProperties>
</file>