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75" r:id="rId2"/>
    <p:sldMasterId id="2147483791" r:id="rId3"/>
  </p:sldMasterIdLst>
  <p:notesMasterIdLst>
    <p:notesMasterId r:id="rId18"/>
  </p:notesMasterIdLst>
  <p:handoutMasterIdLst>
    <p:handoutMasterId r:id="rId19"/>
  </p:handoutMasterIdLst>
  <p:sldIdLst>
    <p:sldId id="497" r:id="rId4"/>
    <p:sldId id="489" r:id="rId5"/>
    <p:sldId id="481" r:id="rId6"/>
    <p:sldId id="480" r:id="rId7"/>
    <p:sldId id="488" r:id="rId8"/>
    <p:sldId id="498" r:id="rId9"/>
    <p:sldId id="499" r:id="rId10"/>
    <p:sldId id="490" r:id="rId11"/>
    <p:sldId id="469" r:id="rId12"/>
    <p:sldId id="482" r:id="rId13"/>
    <p:sldId id="501" r:id="rId14"/>
    <p:sldId id="390" r:id="rId15"/>
    <p:sldId id="503" r:id="rId16"/>
    <p:sldId id="487" r:id="rId17"/>
  </p:sldIdLst>
  <p:sldSz cx="12192000" cy="6858000"/>
  <p:notesSz cx="6797675" cy="9928225"/>
  <p:defaultTextStyle>
    <a:defPPr>
      <a:defRPr lang="ru-RU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BFC5"/>
    <a:srgbClr val="DFDFDF"/>
    <a:srgbClr val="3EC1C8"/>
    <a:srgbClr val="B1B1B1"/>
    <a:srgbClr val="DEEBF7"/>
    <a:srgbClr val="99CCFF"/>
    <a:srgbClr val="0D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3979" autoAdjust="0"/>
  </p:normalViewPr>
  <p:slideViewPr>
    <p:cSldViewPr snapToGrid="0" showGuides="1">
      <p:cViewPr>
        <p:scale>
          <a:sx n="60" d="100"/>
          <a:sy n="60" d="100"/>
        </p:scale>
        <p:origin x="-173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933856101989135"/>
          <c:y val="0.16501011176229788"/>
          <c:w val="0.31414582145963399"/>
          <c:h val="0.73621572302664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населения, %</c:v>
                </c:pt>
              </c:strCache>
            </c:strRef>
          </c:tx>
          <c:dPt>
            <c:idx val="1"/>
            <c:bubble3D val="0"/>
            <c:explosion val="6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моложе трудоспособного возраста</c:v>
                </c:pt>
                <c:pt idx="1">
                  <c:v>трудоспособного возраста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50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r"/>
      <c:layout>
        <c:manualLayout>
          <c:xMode val="edge"/>
          <c:yMode val="edge"/>
          <c:x val="0.54292426492899681"/>
          <c:y val="0.26535942088657755"/>
          <c:w val="0.42580520880933742"/>
          <c:h val="0.5372598829519169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CD4F-1EAC-4E71-B25B-B85EFD5AA2C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B4828-A45F-4AD2-8BAE-714602E8E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7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A783-B483-49F3-9790-0CF5FD10B95F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5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F9C0-C08C-4208-B0BC-223C063E0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7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60A29-4B7B-4826-A99B-3112D64817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97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69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6E60A29-4B7B-4826-A99B-3112D648174D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0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0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1e10a65b8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41e10a65b8_2_189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000"/>
              <a:t>36 % студентов; 67 % выпускников, 85 % выпускников - </a:t>
            </a:r>
            <a:r>
              <a:rPr lang="ru" sz="1000">
                <a:solidFill>
                  <a:schemeClr val="dk1"/>
                </a:solidFill>
              </a:rPr>
              <a:t>PWC Инвестиционный аудит УР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41e10a65b8_2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800" cy="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60A29-4B7B-4826-A99B-3112D64817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7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1e10a65b8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41e10a65b8_2_189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000"/>
              <a:t>36 % студентов; 67 % выпускников, 85 % выпускников - </a:t>
            </a:r>
            <a:r>
              <a:rPr lang="ru" sz="1000">
                <a:solidFill>
                  <a:schemeClr val="dk1"/>
                </a:solidFill>
              </a:rPr>
              <a:t>PWC Инвестиционный аудит УР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41e10a65b8_2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800" cy="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8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1e10a65b8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41e10a65b8_2_189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000"/>
              <a:t>36 % студентов; 67 % выпускников, 85 % выпускников - </a:t>
            </a:r>
            <a:r>
              <a:rPr lang="ru" sz="1000">
                <a:solidFill>
                  <a:schemeClr val="dk1"/>
                </a:solidFill>
              </a:rPr>
              <a:t>PWC Инвестиционный аудит УР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41e10a65b8_2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800" cy="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8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60A29-4B7B-4826-A99B-3112D64817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6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60A29-4B7B-4826-A99B-3112D64817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4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60A29-4B7B-4826-A99B-3112D64817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1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FCBD46-2F89-4133-84AA-188820F07DB1}" type="datetime1">
              <a:rPr lang="ru-RU" smtClean="0">
                <a:solidFill>
                  <a:prstClr val="black"/>
                </a:solidFill>
              </a:rPr>
              <a:pPr/>
              <a:t>19.10.2023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EA9-6421-4A8C-BE98-BCE44E176F6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4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864ABC4BAC6087E45D43A3A62CC10499/1.png" TargetMode="External"/><Relationship Id="rId2" Type="http://schemas.openxmlformats.org/officeDocument/2006/relationships/image" Target="http://E348E89CF33B21B9BC25D9F1D1228EFE.dms.sberbank.ru/E348E89CF33B21B9BC25D9F1D1228EFE-5ED1C973C31C90FC7C36F949D769D5E2-EDBD9FAB6204A5787BBD7DE26935FA8E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864ABC4BAC6087E45D43A3A62CC10499/1.png" TargetMode="External"/><Relationship Id="rId2" Type="http://schemas.openxmlformats.org/officeDocument/2006/relationships/image" Target="http://E348E89CF33B21B9BC25D9F1D1228EFE.dms.sberbank.ru/E348E89CF33B21B9BC25D9F1D1228EFE-5ED1C973C31C90FC7C36F949D769D5E2-EDBD9FAB6204A5787BBD7DE26935FA8E/1.png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0656-C42F-6249-B5D4-9CAD062A88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http://E348E89CF33B21B9BC25D9F1D1228EFE.dms.sberbank.ru/E348E89CF33B21B9BC25D9F1D1228EFE-5ED1C973C31C90FC7C36F949D769D5E2-EDBD9FAB6204A5787BBD7DE26935FA8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E348E89CF33B21B9BC25D9F1D1228EFE.dms.sberbank.ru/E348E89CF33B21B9BC25D9F1D1228EFE-5ED1C973C31C90FC7C36F949D769D5E2-864ABC4BAC6087E45D43A3A62CC10499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764C-D07A-FC44-B40A-AEA33454D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9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544F-E8F9-8647-BA1A-0C2C2B54E4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D6E077-268D-154C-A417-4B715BF41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19" b="10141"/>
          <a:stretch/>
        </p:blipFill>
        <p:spPr>
          <a:xfrm flipV="1">
            <a:off x="2" y="0"/>
            <a:ext cx="1219221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4D95F9-E089-5542-AE80-6687E67A5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5B5E0">
                  <a:alpha val="88966"/>
                </a:srgbClr>
              </a:gs>
              <a:gs pos="50000">
                <a:srgbClr val="06D0B0">
                  <a:alpha val="88000"/>
                </a:srgbClr>
              </a:gs>
              <a:gs pos="100000">
                <a:srgbClr val="40F877">
                  <a:alpha val="8468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900">
              <a:solidFill>
                <a:prstClr val="white"/>
              </a:solidFill>
            </a:endParaRPr>
          </a:p>
        </p:txBody>
      </p:sp>
      <p:pic>
        <p:nvPicPr>
          <p:cNvPr id="16" name="Рисунок 1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D6E077-268D-154C-A417-4B715BF41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19" b="10141"/>
          <a:stretch/>
        </p:blipFill>
        <p:spPr>
          <a:xfrm flipV="1">
            <a:off x="2" y="0"/>
            <a:ext cx="1219221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4D95F9-E089-5542-AE80-6687E67A5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5B5E0">
                  <a:alpha val="88966"/>
                </a:srgbClr>
              </a:gs>
              <a:gs pos="50000">
                <a:srgbClr val="06D0B0">
                  <a:alpha val="88000"/>
                </a:srgbClr>
              </a:gs>
              <a:gs pos="100000">
                <a:srgbClr val="40F877">
                  <a:alpha val="8468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900">
              <a:solidFill>
                <a:prstClr val="white"/>
              </a:solidFill>
            </a:endParaRPr>
          </a:p>
        </p:txBody>
      </p:sp>
      <p:pic>
        <p:nvPicPr>
          <p:cNvPr id="16" name="Рисунок 1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D6E077-268D-154C-A417-4B715BF41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19" b="10141"/>
          <a:stretch/>
        </p:blipFill>
        <p:spPr>
          <a:xfrm flipV="1">
            <a:off x="2" y="0"/>
            <a:ext cx="1219221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4D95F9-E089-5542-AE80-6687E67A5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5B5E0">
                  <a:alpha val="88966"/>
                </a:srgbClr>
              </a:gs>
              <a:gs pos="50000">
                <a:srgbClr val="06D0B0">
                  <a:alpha val="88000"/>
                </a:srgbClr>
              </a:gs>
              <a:gs pos="100000">
                <a:srgbClr val="40F877">
                  <a:alpha val="8468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900">
              <a:solidFill>
                <a:prstClr val="white"/>
              </a:solidFill>
            </a:endParaRPr>
          </a:p>
        </p:txBody>
      </p:sp>
      <p:pic>
        <p:nvPicPr>
          <p:cNvPr id="16" name="Рисунок 1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0656-C42F-6249-B5D4-9CAD062A88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http://E348E89CF33B21B9BC25D9F1D1228EFE.dms.sberbank.ru/E348E89CF33B21B9BC25D9F1D1228EFE-5ED1C973C31C90FC7C36F949D769D5E2-EDBD9FAB6204A5787BBD7DE26935FA8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E348E89CF33B21B9BC25D9F1D1228EFE.dms.sberbank.ru/E348E89CF33B21B9BC25D9F1D1228EFE-5ED1C973C31C90FC7C36F949D769D5E2-864ABC4BAC6087E45D43A3A62CC10499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92EE-1669-8E4E-B1BA-75965B529C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7" name="Рисунок 54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8" name="Рисунок 54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9" name="Рисунок 54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0" name="Рисунок 54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1" name="Рисунок 55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2" name="Рисунок 55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3" name="Рисунок 55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4" name="Рисунок 55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5" name="Рисунок 55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6" name="Рисунок 55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7" name="Рисунок 55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8" name="Рисунок 55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9" name="Рисунок 55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0" name="Рисунок 55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1" name="Рисунок 56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2" name="Рисунок 56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3" name="Рисунок 56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4" name="Рисунок 56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4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CE4A-844B-1142-AD0C-6FF385C97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9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85C0-A4DA-C645-97BE-5A845806F2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D1F-2CAC-4348-8CFC-B1D01E4195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7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92EE-1669-8E4E-B1BA-75965B529C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7" name="Рисунок 54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48" name="Рисунок 54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49" name="Рисунок 54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0" name="Рисунок 54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1" name="Рисунок 55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2" name="Рисунок 55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3" name="Рисунок 55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4" name="Рисунок 55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5" name="Рисунок 55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6" name="Рисунок 55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7" name="Рисунок 55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8" name="Рисунок 55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59" name="Рисунок 55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60" name="Рисунок 55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61" name="Рисунок 56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62" name="Рисунок 56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63" name="Рисунок 56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564" name="Рисунок 56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91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2571-061F-D240-8B0C-199BC1016F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3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F25-FB29-E149-8E0B-B46B00618B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25" name="Рисунок 42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6" name="Рисунок 42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7" name="Рисунок 42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8" name="Рисунок 42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9" name="Рисунок 42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0" name="Рисунок 42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1" name="Рисунок 43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2" name="Рисунок 43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3" name="Рисунок 43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4" name="Рисунок 43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5" name="Рисунок 43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6" name="Рисунок 43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7" name="Рисунок 43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8" name="Рисунок 43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0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69CA-A55B-7D46-A3BA-6A999DBA9C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99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6EF5-A21C-D54D-A288-5B34DF5D10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24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764C-D07A-FC44-B40A-AEA33454D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51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544F-E8F9-8647-BA1A-0C2C2B54E4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03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4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D6E077-268D-154C-A417-4B715BF41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19" b="10141"/>
          <a:stretch/>
        </p:blipFill>
        <p:spPr>
          <a:xfrm flipV="1">
            <a:off x="0" y="0"/>
            <a:ext cx="1219221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4D95F9-E089-5542-AE80-6687E67A5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5B5E0">
                  <a:alpha val="88966"/>
                </a:srgbClr>
              </a:gs>
              <a:gs pos="50000">
                <a:srgbClr val="06D0B0">
                  <a:alpha val="88000"/>
                </a:srgbClr>
              </a:gs>
              <a:gs pos="100000">
                <a:srgbClr val="40F877">
                  <a:alpha val="8468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900">
              <a:solidFill>
                <a:prstClr val="white"/>
              </a:solidFill>
            </a:endParaRPr>
          </a:p>
        </p:txBody>
      </p:sp>
      <p:pic>
        <p:nvPicPr>
          <p:cNvPr id="16" name="Рисунок 1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0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D6E077-268D-154C-A417-4B715BF41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19" b="10141"/>
          <a:stretch/>
        </p:blipFill>
        <p:spPr>
          <a:xfrm flipV="1">
            <a:off x="0" y="0"/>
            <a:ext cx="1219221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4D95F9-E089-5542-AE80-6687E67A5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5B5E0">
                  <a:alpha val="88966"/>
                </a:srgbClr>
              </a:gs>
              <a:gs pos="50000">
                <a:srgbClr val="06D0B0">
                  <a:alpha val="88000"/>
                </a:srgbClr>
              </a:gs>
              <a:gs pos="100000">
                <a:srgbClr val="40F877">
                  <a:alpha val="8468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900">
              <a:solidFill>
                <a:prstClr val="white"/>
              </a:solidFill>
            </a:endParaRPr>
          </a:p>
        </p:txBody>
      </p:sp>
      <p:pic>
        <p:nvPicPr>
          <p:cNvPr id="16" name="Рисунок 1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16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7D6E077-268D-154C-A417-4B715BF41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19" b="10141"/>
          <a:stretch/>
        </p:blipFill>
        <p:spPr>
          <a:xfrm flipV="1">
            <a:off x="0" y="0"/>
            <a:ext cx="1219221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4D95F9-E089-5542-AE80-6687E67A5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5B5E0">
                  <a:alpha val="88966"/>
                </a:srgbClr>
              </a:gs>
              <a:gs pos="50000">
                <a:srgbClr val="06D0B0">
                  <a:alpha val="88000"/>
                </a:srgbClr>
              </a:gs>
              <a:gs pos="100000">
                <a:srgbClr val="40F877">
                  <a:alpha val="8468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900">
              <a:solidFill>
                <a:prstClr val="white"/>
              </a:solidFill>
            </a:endParaRPr>
          </a:p>
        </p:txBody>
      </p:sp>
      <p:pic>
        <p:nvPicPr>
          <p:cNvPr id="16" name="Рисунок 1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5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CE4A-844B-1142-AD0C-6FF385C97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03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8175-B041-44FC-B5D3-081BB9347F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44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4A5-3F9D-4916-85A2-02AB10BFCE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9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7525-FB83-4D10-9508-5249B62C26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45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0CD2-FA12-4108-8ECC-5E6B213689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7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46B-97A2-4D77-AA60-BA3055401C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ADC0-408F-4B41-A5A6-37A29620BF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6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C4AF-2205-44E0-8CAD-D14C2022AE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7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0E0A-6087-4890-BE4F-51018EBCA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57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01FB-D995-4E28-ADA0-D30C83277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77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62F7-8D3F-490E-8AED-F9BF3E21A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0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85C0-A4DA-C645-97BE-5A845806F2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76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CA9B-5E92-4D72-8693-92B8E64080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4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5" indent="0">
              <a:buNone/>
              <a:defRPr sz="2700" b="1"/>
            </a:lvl2pPr>
            <a:lvl3pPr marL="1219048" indent="0">
              <a:buNone/>
              <a:defRPr sz="2400" b="1"/>
            </a:lvl3pPr>
            <a:lvl4pPr marL="1828572" indent="0">
              <a:buNone/>
              <a:defRPr sz="2200" b="1"/>
            </a:lvl4pPr>
            <a:lvl5pPr marL="2438095" indent="0">
              <a:buNone/>
              <a:defRPr sz="2200" b="1"/>
            </a:lvl5pPr>
            <a:lvl6pPr marL="3047620" indent="0">
              <a:buNone/>
              <a:defRPr sz="2200" b="1"/>
            </a:lvl6pPr>
            <a:lvl7pPr marL="3657143" indent="0">
              <a:buNone/>
              <a:defRPr sz="2200" b="1"/>
            </a:lvl7pPr>
            <a:lvl8pPr marL="4266667" indent="0">
              <a:buNone/>
              <a:defRPr sz="2200" b="1"/>
            </a:lvl8pPr>
            <a:lvl9pPr marL="487619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5" indent="0">
              <a:buNone/>
              <a:defRPr sz="2700" b="1"/>
            </a:lvl2pPr>
            <a:lvl3pPr marL="1219048" indent="0">
              <a:buNone/>
              <a:defRPr sz="2400" b="1"/>
            </a:lvl3pPr>
            <a:lvl4pPr marL="1828572" indent="0">
              <a:buNone/>
              <a:defRPr sz="2200" b="1"/>
            </a:lvl4pPr>
            <a:lvl5pPr marL="2438095" indent="0">
              <a:buNone/>
              <a:defRPr sz="2200" b="1"/>
            </a:lvl5pPr>
            <a:lvl6pPr marL="3047620" indent="0">
              <a:buNone/>
              <a:defRPr sz="2200" b="1"/>
            </a:lvl6pPr>
            <a:lvl7pPr marL="3657143" indent="0">
              <a:buNone/>
              <a:defRPr sz="2200" b="1"/>
            </a:lvl7pPr>
            <a:lvl8pPr marL="4266667" indent="0">
              <a:buNone/>
              <a:defRPr sz="2200" b="1"/>
            </a:lvl8pPr>
            <a:lvl9pPr marL="487619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D1F-2CAC-4348-8CFC-B1D01E4195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2571-061F-D240-8B0C-199BC1016F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5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F25-FB29-E149-8E0B-B46B00618B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25" name="Рисунок 42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26" name="Рисунок 42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27" name="Рисунок 42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28" name="Рисунок 42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29" name="Рисунок 42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0" name="Рисунок 42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1" name="Рисунок 43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2" name="Рисунок 43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3" name="Рисунок 43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4" name="Рисунок 43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5" name="Рисунок 43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6" name="Рисунок 43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7" name="Рисунок 43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  <p:pic>
        <p:nvPicPr>
          <p:cNvPr id="438" name="Рисунок 43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3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5" indent="0">
              <a:buNone/>
              <a:defRPr sz="1600"/>
            </a:lvl2pPr>
            <a:lvl3pPr marL="1219048" indent="0">
              <a:buNone/>
              <a:defRPr sz="1400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69CA-A55B-7D46-A3BA-6A999DBA9C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1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5" indent="0">
              <a:buNone/>
              <a:defRPr sz="3800"/>
            </a:lvl2pPr>
            <a:lvl3pPr marL="1219048" indent="0">
              <a:buNone/>
              <a:defRPr sz="3200"/>
            </a:lvl3pPr>
            <a:lvl4pPr marL="1828572" indent="0">
              <a:buNone/>
              <a:defRPr sz="2700"/>
            </a:lvl4pPr>
            <a:lvl5pPr marL="2438095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0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5" indent="0">
              <a:buNone/>
              <a:defRPr sz="1600"/>
            </a:lvl2pPr>
            <a:lvl3pPr marL="1219048" indent="0">
              <a:buNone/>
              <a:defRPr sz="1400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6EF5-A21C-D54D-A288-5B34DF5D10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9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7F41-8901-264F-B32E-5AF2268560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2" r:id="rId12"/>
    <p:sldLayoutId id="2147483710" r:id="rId13"/>
    <p:sldLayoutId id="2147483724" r:id="rId14"/>
  </p:sldLayoutIdLst>
  <p:hf hdr="0" ftr="0" dt="0"/>
  <p:txStyles>
    <p:titleStyle>
      <a:lvl1pPr algn="ctr" defTabSz="12190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2" algn="l" defTabSz="121904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5" indent="-304762" algn="l" defTabSz="12190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7" indent="-304762" algn="l" defTabSz="12190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2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CE7F41-8901-264F-B32E-5AF2268560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6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5B5BF2F-BF41-4B87-B9F3-7CDD80604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4DC2BAC-6A65-427C-898D-BDF57137A1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0.gif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65" y="3216167"/>
            <a:ext cx="4698124" cy="36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58" y="2419275"/>
            <a:ext cx="3329042" cy="443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sun9-74.userapi.com/impg/MZH9h4e67EeyzQkS1TjMKh6SsLhhP2SBIjsJAg/2jW1MvxOeGk.jpg?size=1280x960&amp;quality=95&amp;sign=24cc91d361692c651d6ec1d8c28bef3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6166"/>
            <a:ext cx="4855779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83" y="0"/>
            <a:ext cx="4640317" cy="32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EA5833-5A4A-4846-A957-A951F2D51806}"/>
              </a:ext>
            </a:extLst>
          </p:cNvPr>
          <p:cNvSpPr txBox="1"/>
          <p:nvPr/>
        </p:nvSpPr>
        <p:spPr>
          <a:xfrm>
            <a:off x="298832" y="351467"/>
            <a:ext cx="7252851" cy="2308316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>
            <a:defPPr>
              <a:defRPr lang="ru-RU"/>
            </a:defPPr>
            <a:lvl1pPr defTabSz="1219170" fontAlgn="t">
              <a:spcAft>
                <a:spcPts val="400"/>
              </a:spcAft>
              <a:buClr>
                <a:srgbClr val="000000"/>
              </a:buClr>
              <a:defRPr sz="1600" kern="0">
                <a:latin typeface="Century Gothic" panose="020B0502020202020204" pitchFamily="34" charset="0"/>
                <a:cs typeface="Arial"/>
              </a:defRPr>
            </a:lvl1pPr>
          </a:lstStyle>
          <a:p>
            <a:pPr algn="ctr">
              <a:defRPr/>
            </a:pPr>
            <a:r>
              <a:rPr lang="ru-RU" sz="3600" b="1" dirty="0">
                <a:solidFill>
                  <a:srgbClr val="3EC1C8"/>
                </a:solidFill>
              </a:rPr>
              <a:t>К</a:t>
            </a:r>
            <a:r>
              <a:rPr lang="ru-RU" sz="3600" b="1" dirty="0" smtClean="0">
                <a:solidFill>
                  <a:srgbClr val="3EC1C8"/>
                </a:solidFill>
              </a:rPr>
              <a:t>ластер предприятий, внедряющих инновационные разработки в производстве. Импортозамещение.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93" y="2419275"/>
            <a:ext cx="12382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" y="220717"/>
            <a:ext cx="550786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9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708405" y="241692"/>
            <a:ext cx="105021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 spc="-5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Организация  производства</a:t>
            </a:r>
            <a:endParaRPr lang="ru-RU" sz="2800" b="1" spc="-5" dirty="0">
              <a:solidFill>
                <a:srgbClr val="FF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312" y="4119254"/>
            <a:ext cx="5575429" cy="155426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ru-RU" sz="1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           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</a:rPr>
              <a:t>Меры поддержки:</a:t>
            </a:r>
          </a:p>
          <a:p>
            <a:pPr marL="285722" indent="-285722">
              <a:spcBef>
                <a:spcPts val="1000"/>
              </a:spcBef>
              <a:buFontTx/>
              <a:buChar char="-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Предоставление земельного участка в аренду без торгов </a:t>
            </a:r>
          </a:p>
          <a:p>
            <a:pPr marL="285722" indent="-285722">
              <a:spcBef>
                <a:spcPts val="1000"/>
              </a:spcBef>
              <a:buFontTx/>
              <a:buChar char="-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Сопровождение проекта по принципу «одного окна»</a:t>
            </a:r>
          </a:p>
          <a:p>
            <a:pPr marL="285722" indent="-285722">
              <a:spcBef>
                <a:spcPts val="1000"/>
              </a:spcBef>
              <a:buFontTx/>
              <a:buChar char="-"/>
              <a:defRPr/>
            </a:pPr>
            <a:endParaRPr lang="ru-RU" sz="14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AutoShape 2" descr="Обустройство кемпинга - 71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2312" y="1028699"/>
            <a:ext cx="4905494" cy="299055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marL="285722" indent="-285722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Площадь ЗУ – 422,72 га</a:t>
            </a:r>
          </a:p>
          <a:p>
            <a:pPr marL="285722" indent="-285722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Кадастровый номер – </a:t>
            </a:r>
            <a:r>
              <a:rPr lang="ru-RU" sz="1400" dirty="0">
                <a:latin typeface="Century Gothic" pitchFamily="34" charset="0"/>
              </a:rPr>
              <a:t>18:10:022178:10</a:t>
            </a:r>
          </a:p>
          <a:p>
            <a:pPr>
              <a:spcBef>
                <a:spcPts val="1000"/>
              </a:spcBef>
              <a:defRPr/>
            </a:pPr>
            <a:r>
              <a:rPr lang="ru-RU" sz="1400" kern="0" dirty="0">
                <a:latin typeface="Century Gothic" pitchFamily="34" charset="0"/>
                <a:cs typeface="Arial"/>
              </a:rPr>
              <a:t>                                                18:10:000000:1730                </a:t>
            </a:r>
          </a:p>
          <a:p>
            <a:pPr marL="285722" indent="-285722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Электроснабжение – 26,510 Мвт</a:t>
            </a:r>
          </a:p>
          <a:p>
            <a:pPr marL="285722" indent="-285722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Газоснабжение – 1500 м до ЗУ (5 </a:t>
            </a:r>
            <a:r>
              <a:rPr lang="ru-RU" sz="14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/час)</a:t>
            </a:r>
          </a:p>
          <a:p>
            <a:pPr marL="285722" indent="-285722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Водоснабжение – 300 м до ЗУ (200 </a:t>
            </a:r>
            <a:r>
              <a:rPr lang="ru-RU" sz="14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кбм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/час)</a:t>
            </a:r>
          </a:p>
          <a:p>
            <a:pPr marL="285722" indent="-285722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Подъездные пути -  грунтовая дорога</a:t>
            </a:r>
          </a:p>
          <a:p>
            <a:pPr marL="285722" indent="-285722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Удаленность от </a:t>
            </a:r>
            <a:r>
              <a:rPr lang="ru-RU" sz="14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г.Камбарка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– 1 км</a:t>
            </a:r>
          </a:p>
          <a:p>
            <a:pPr marL="285722" indent="-285722">
              <a:buFont typeface="Arial" pitchFamily="34" charset="0"/>
              <a:buChar char="•"/>
            </a:pPr>
            <a:endParaRPr lang="ru-RU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18644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2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0" y="1032245"/>
            <a:ext cx="5819648" cy="5293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kambarskij-r18.gosweb.gosuslugi.ru%2Fdeyatelnost%2Fnapravleniya-deyatelnosti%2Finvestitsionnaya-politika%2Fotchet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60" y="1032244"/>
            <a:ext cx="1199778" cy="11997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3791744" y="-8599"/>
            <a:ext cx="8449999" cy="6866599"/>
          </a:xfrm>
          <a:custGeom>
            <a:avLst/>
            <a:gdLst>
              <a:gd name="connsiteX0" fmla="*/ 3433300 w 8460156"/>
              <a:gd name="connsiteY0" fmla="*/ 0 h 6866599"/>
              <a:gd name="connsiteX1" fmla="*/ 3433300 w 8460156"/>
              <a:gd name="connsiteY1" fmla="*/ 3095 h 6866599"/>
              <a:gd name="connsiteX2" fmla="*/ 8460156 w 8460156"/>
              <a:gd name="connsiteY2" fmla="*/ 3095 h 6866599"/>
              <a:gd name="connsiteX3" fmla="*/ 8460156 w 8460156"/>
              <a:gd name="connsiteY3" fmla="*/ 6861095 h 6866599"/>
              <a:gd name="connsiteX4" fmla="*/ 3433300 w 8460156"/>
              <a:gd name="connsiteY4" fmla="*/ 6861095 h 6866599"/>
              <a:gd name="connsiteX5" fmla="*/ 3433300 w 8460156"/>
              <a:gd name="connsiteY5" fmla="*/ 6866599 h 6866599"/>
              <a:gd name="connsiteX6" fmla="*/ 0 w 8460156"/>
              <a:gd name="connsiteY6" fmla="*/ 3433300 h 686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0156" h="6866599">
                <a:moveTo>
                  <a:pt x="3433300" y="0"/>
                </a:moveTo>
                <a:lnTo>
                  <a:pt x="3433300" y="3095"/>
                </a:lnTo>
                <a:lnTo>
                  <a:pt x="8460156" y="3095"/>
                </a:lnTo>
                <a:lnTo>
                  <a:pt x="8460156" y="6861095"/>
                </a:lnTo>
                <a:lnTo>
                  <a:pt x="3433300" y="6861095"/>
                </a:lnTo>
                <a:lnTo>
                  <a:pt x="3433300" y="6866599"/>
                </a:lnTo>
                <a:lnTo>
                  <a:pt x="0" y="3433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9015045" y="-1"/>
            <a:ext cx="3166797" cy="989965"/>
          </a:xfrm>
          <a:custGeom>
            <a:avLst/>
            <a:gdLst>
              <a:gd name="connsiteX0" fmla="*/ 1275223 w 4079313"/>
              <a:gd name="connsiteY0" fmla="*/ 0 h 1275224"/>
              <a:gd name="connsiteX1" fmla="*/ 4079313 w 4079313"/>
              <a:gd name="connsiteY1" fmla="*/ 0 h 1275224"/>
              <a:gd name="connsiteX2" fmla="*/ 4079313 w 4079313"/>
              <a:gd name="connsiteY2" fmla="*/ 1275224 h 1275224"/>
              <a:gd name="connsiteX3" fmla="*/ 1275223 w 4079313"/>
              <a:gd name="connsiteY3" fmla="*/ 1275224 h 1275224"/>
              <a:gd name="connsiteX4" fmla="*/ 0 w 4079313"/>
              <a:gd name="connsiteY4" fmla="*/ 1 h 1275224"/>
              <a:gd name="connsiteX5" fmla="*/ 1275223 w 4079313"/>
              <a:gd name="connsiteY5" fmla="*/ 1 h 127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313" h="1275224">
                <a:moveTo>
                  <a:pt x="1275223" y="0"/>
                </a:moveTo>
                <a:lnTo>
                  <a:pt x="4079313" y="0"/>
                </a:lnTo>
                <a:lnTo>
                  <a:pt x="4079313" y="1275224"/>
                </a:lnTo>
                <a:lnTo>
                  <a:pt x="1275223" y="1275224"/>
                </a:lnTo>
                <a:lnTo>
                  <a:pt x="0" y="1"/>
                </a:lnTo>
                <a:lnTo>
                  <a:pt x="1275223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9512299" y="0"/>
            <a:ext cx="2679700" cy="2679700"/>
          </a:xfrm>
          <a:prstGeom prst="rtTriangle">
            <a:avLst/>
          </a:prstGeom>
          <a:solidFill>
            <a:srgbClr val="9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11202035" y="-3095"/>
            <a:ext cx="989964" cy="98996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231" y="310151"/>
            <a:ext cx="9155067" cy="93201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4400"/>
            <a:r>
              <a:rPr lang="ru-RU" altLang="ru-RU" sz="2800" b="1" dirty="0" smtClean="0">
                <a:solidFill>
                  <a:srgbClr val="FF0000"/>
                </a:solidFill>
              </a:rPr>
              <a:t>Организация </a:t>
            </a:r>
            <a:r>
              <a:rPr lang="ru-RU" altLang="ru-RU" sz="2800" b="1" dirty="0">
                <a:solidFill>
                  <a:srgbClr val="FF0000"/>
                </a:solidFill>
              </a:rPr>
              <a:t>нового производства</a:t>
            </a:r>
          </a:p>
          <a:p>
            <a:pPr algn="ctr" defTabSz="914400"/>
            <a:r>
              <a:rPr lang="ru-RU" altLang="ru-RU" sz="2800" b="1" dirty="0" smtClean="0">
                <a:solidFill>
                  <a:srgbClr val="FF0000"/>
                </a:solidFill>
              </a:rPr>
              <a:t>на базе АО «136 ЦБПР»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2700000">
            <a:off x="12041109" y="3288739"/>
            <a:ext cx="301782" cy="301782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" y="1318389"/>
            <a:ext cx="9570615" cy="53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36335"/>
              </p:ext>
            </p:extLst>
          </p:nvPr>
        </p:nvGraphicFramePr>
        <p:xfrm>
          <a:off x="882869" y="1318389"/>
          <a:ext cx="5559260" cy="2024063"/>
        </p:xfrm>
        <a:graphic>
          <a:graphicData uri="http://schemas.openxmlformats.org/drawingml/2006/table">
            <a:tbl>
              <a:tblPr firstRow="1" bandRow="1"/>
              <a:tblGrid>
                <a:gridCol w="4320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8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Количество земельных участков</a:t>
                      </a:r>
                      <a:endParaRPr lang="en-US" sz="1400" kern="1200" dirty="0" smtClean="0"/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 (безвозмездное пользование), шт.</a:t>
                      </a:r>
                      <a:endParaRPr lang="ru-RU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kern="1200" dirty="0" smtClean="0"/>
                        <a:t>Площадь земельных участков, га</a:t>
                      </a:r>
                      <a:endParaRPr lang="ru-RU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563,2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kern="1200" dirty="0" smtClean="0"/>
                        <a:t>Количество зданий, сооружений, шт.</a:t>
                      </a:r>
                      <a:endParaRPr lang="ru-RU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kern="1200" dirty="0" smtClean="0"/>
                        <a:t>Площадь зданий, сооружений, тыс. м кв.</a:t>
                      </a:r>
                      <a:endParaRPr lang="ru-RU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42,19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kern="1200" dirty="0" smtClean="0"/>
                        <a:t>В </a:t>
                      </a:r>
                      <a:r>
                        <a:rPr lang="ru-RU" sz="1400" kern="1200" dirty="0" err="1" smtClean="0"/>
                        <a:t>т.ч</a:t>
                      </a:r>
                      <a:r>
                        <a:rPr lang="ru-RU" sz="1400" kern="1200" dirty="0" smtClean="0"/>
                        <a:t>. производственных, тыс. м кв.</a:t>
                      </a:r>
                      <a:endParaRPr lang="ru-RU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3" marB="45723" anchor="ctr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84" y="1339849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6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328569" y="353972"/>
            <a:ext cx="96999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Потенциальные для инвестирования площадки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"/>
          <a:stretch/>
        </p:blipFill>
        <p:spPr>
          <a:xfrm>
            <a:off x="3928866" y="1935787"/>
            <a:ext cx="2945383" cy="1658589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-1" b="3347"/>
          <a:stretch/>
        </p:blipFill>
        <p:spPr>
          <a:xfrm>
            <a:off x="393243" y="4358139"/>
            <a:ext cx="2946400" cy="1659027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422" r="451"/>
          <a:stretch/>
        </p:blipFill>
        <p:spPr>
          <a:xfrm>
            <a:off x="7434553" y="4410008"/>
            <a:ext cx="2946259" cy="1658688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579" r="7277" b="-1"/>
          <a:stretch/>
        </p:blipFill>
        <p:spPr>
          <a:xfrm>
            <a:off x="3927416" y="4374067"/>
            <a:ext cx="2944800" cy="1658454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" r="-1" b="22263"/>
          <a:stretch/>
        </p:blipFill>
        <p:spPr>
          <a:xfrm>
            <a:off x="292827" y="1898990"/>
            <a:ext cx="2944444" cy="1658588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4762" r="-1" b="11035"/>
          <a:stretch/>
        </p:blipFill>
        <p:spPr>
          <a:xfrm>
            <a:off x="7456514" y="1947394"/>
            <a:ext cx="2944215" cy="1661160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9" name="Группа 68"/>
          <p:cNvGrpSpPr/>
          <p:nvPr/>
        </p:nvGrpSpPr>
        <p:grpSpPr>
          <a:xfrm>
            <a:off x="349169" y="3812840"/>
            <a:ext cx="2993123" cy="584775"/>
            <a:chOff x="2206705" y="1132030"/>
            <a:chExt cx="3300255" cy="584775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="" xmlns:a16="http://schemas.microsoft.com/office/drawing/2014/main" id="{E5267D5F-6536-6F41-8A70-DA57DFD8F170}"/>
                </a:ext>
              </a:extLst>
            </p:cNvPr>
            <p:cNvSpPr/>
            <p:nvPr/>
          </p:nvSpPr>
          <p:spPr>
            <a:xfrm>
              <a:off x="2802892" y="1181385"/>
              <a:ext cx="27040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в сфере потребительского </a:t>
              </a:r>
            </a:p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рынка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="" xmlns:a16="http://schemas.microsoft.com/office/drawing/2014/main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  5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28567" y="1332617"/>
            <a:ext cx="2891244" cy="584775"/>
            <a:chOff x="2206705" y="1132030"/>
            <a:chExt cx="3215624" cy="584775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E5267D5F-6536-6F41-8A70-DA57DFD8F170}"/>
                </a:ext>
              </a:extLst>
            </p:cNvPr>
            <p:cNvSpPr/>
            <p:nvPr/>
          </p:nvSpPr>
          <p:spPr>
            <a:xfrm>
              <a:off x="2718261" y="1193148"/>
              <a:ext cx="27040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с/х</a:t>
              </a:r>
            </a:p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назначения</a:t>
              </a: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="" xmlns:a16="http://schemas.microsoft.com/office/drawing/2014/main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747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10 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3908497" y="1337221"/>
            <a:ext cx="2801219" cy="584775"/>
            <a:chOff x="2206705" y="1132030"/>
            <a:chExt cx="3088661" cy="584775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E5267D5F-6536-6F41-8A70-DA57DFD8F170}"/>
                </a:ext>
              </a:extLst>
            </p:cNvPr>
            <p:cNvSpPr/>
            <p:nvPr/>
          </p:nvSpPr>
          <p:spPr>
            <a:xfrm>
              <a:off x="2758663" y="1189701"/>
              <a:ext cx="22727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промышленного назначения</a:t>
              </a: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="" xmlns:a16="http://schemas.microsoft.com/office/drawing/2014/main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425837" y="1362638"/>
            <a:ext cx="2670411" cy="584775"/>
            <a:chOff x="2206705" y="1132030"/>
            <a:chExt cx="3088661" cy="463548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E5267D5F-6536-6F41-8A70-DA57DFD8F170}"/>
                </a:ext>
              </a:extLst>
            </p:cNvPr>
            <p:cNvSpPr/>
            <p:nvPr/>
          </p:nvSpPr>
          <p:spPr>
            <a:xfrm>
              <a:off x="2531103" y="1172691"/>
              <a:ext cx="2100444" cy="365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для жилищного строительства</a:t>
              </a: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463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885129" y="3782062"/>
            <a:ext cx="2807503" cy="584775"/>
            <a:chOff x="2206705" y="1132030"/>
            <a:chExt cx="3095588" cy="584775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E5267D5F-6536-6F41-8A70-DA57DFD8F170}"/>
                </a:ext>
              </a:extLst>
            </p:cNvPr>
            <p:cNvSpPr/>
            <p:nvPr/>
          </p:nvSpPr>
          <p:spPr>
            <a:xfrm>
              <a:off x="2598225" y="1189198"/>
              <a:ext cx="27040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с объектами капитального строительства</a:t>
              </a: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475789" y="3773344"/>
            <a:ext cx="2801219" cy="584775"/>
            <a:chOff x="2206705" y="1132030"/>
            <a:chExt cx="3088661" cy="584775"/>
          </a:xfrm>
        </p:grpSpPr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E5267D5F-6536-6F41-8A70-DA57DFD8F170}"/>
                </a:ext>
              </a:extLst>
            </p:cNvPr>
            <p:cNvSpPr/>
            <p:nvPr/>
          </p:nvSpPr>
          <p:spPr>
            <a:xfrm>
              <a:off x="2524914" y="1183919"/>
              <a:ext cx="27040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иного </a:t>
              </a:r>
            </a:p>
            <a:p>
              <a:pPr defTabSz="1219048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назначения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="" xmlns:a16="http://schemas.microsoft.com/office/drawing/2014/main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9232147" y="732202"/>
            <a:ext cx="2776256" cy="769441"/>
            <a:chOff x="10053680" y="3156233"/>
            <a:chExt cx="2776256" cy="769441"/>
          </a:xfrm>
        </p:grpSpPr>
        <p:sp>
          <p:nvSpPr>
            <p:cNvPr id="107" name="TextBox 106"/>
            <p:cNvSpPr txBox="1"/>
            <p:nvPr/>
          </p:nvSpPr>
          <p:spPr>
            <a:xfrm>
              <a:off x="10053680" y="3156233"/>
              <a:ext cx="8162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4400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38</a:t>
              </a:r>
              <a:endParaRPr lang="ru-RU" sz="3600" b="1" dirty="0">
                <a:solidFill>
                  <a:srgbClr val="3EC1C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10773180" y="3221714"/>
              <a:ext cx="20567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6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инвестиционных </a:t>
              </a:r>
              <a:r>
                <a:rPr lang="ru-RU" sz="16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площадок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45795" y="799773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https://dmap.udmr.ru/invest</a:t>
            </a:r>
            <a:endParaRPr lang="ru-RU" dirty="0"/>
          </a:p>
        </p:txBody>
      </p:sp>
      <p:pic>
        <p:nvPicPr>
          <p:cNvPr id="1028" name="Picture 4" descr="http://qrcoder.ru/code/?https%3A%2F%2Fkambarskij-r18.gosweb.gosuslugi.ru%2Fdeyatelnost%2Fnapravleniya-deyatelnosti%2Finvestitsionnaya-politika%2Fotchet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77" y="1961813"/>
            <a:ext cx="1368126" cy="13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371997" y="395912"/>
            <a:ext cx="113060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Реализуемые инвестиционные проекты</a:t>
            </a:r>
            <a:endParaRPr sz="280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450884" y="1624834"/>
            <a:ext cx="3307943" cy="64633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buClr>
                <a:srgbClr val="000000"/>
              </a:buClr>
            </a:pP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инвестиционных </a:t>
            </a:r>
          </a:p>
          <a:p>
            <a:pPr defTabSz="1219048" fontAlgn="t">
              <a:buClr>
                <a:srgbClr val="000000"/>
              </a:buClr>
            </a:pP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проектов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FEAC51DA-1A72-0D43-A25E-BF88840CE1E6}"/>
              </a:ext>
            </a:extLst>
          </p:cNvPr>
          <p:cNvSpPr/>
          <p:nvPr/>
        </p:nvSpPr>
        <p:spPr>
          <a:xfrm>
            <a:off x="371997" y="953300"/>
            <a:ext cx="3088661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</a:pPr>
            <a:r>
              <a:rPr lang="ru-RU" sz="4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Arial"/>
              </a:rPr>
              <a:t>11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3E38098E-B54D-0346-B917-D0FAC0DFED10}"/>
              </a:ext>
            </a:extLst>
          </p:cNvPr>
          <p:cNvSpPr/>
          <p:nvPr/>
        </p:nvSpPr>
        <p:spPr>
          <a:xfrm>
            <a:off x="3207273" y="1624834"/>
            <a:ext cx="3307943" cy="64633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buClr>
                <a:srgbClr val="000000"/>
              </a:buClr>
            </a:pP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млн. </a:t>
            </a: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руб.</a:t>
            </a:r>
          </a:p>
          <a:p>
            <a:pPr defTabSz="1219048" fontAlgn="t">
              <a:buClr>
                <a:srgbClr val="000000"/>
              </a:buClr>
            </a:pP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объем инвестиций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9D299BBB-4EE6-4A42-8C30-89F23E72712E}"/>
              </a:ext>
            </a:extLst>
          </p:cNvPr>
          <p:cNvSpPr/>
          <p:nvPr/>
        </p:nvSpPr>
        <p:spPr>
          <a:xfrm>
            <a:off x="3133237" y="974607"/>
            <a:ext cx="3088661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</a:pPr>
            <a:r>
              <a:rPr lang="ru-RU" sz="4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Arial"/>
              </a:rPr>
              <a:t>262,1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B078331D-285F-AE45-97E7-668CE26FA154}"/>
              </a:ext>
            </a:extLst>
          </p:cNvPr>
          <p:cNvSpPr/>
          <p:nvPr/>
        </p:nvSpPr>
        <p:spPr>
          <a:xfrm>
            <a:off x="6122436" y="1624842"/>
            <a:ext cx="1964865" cy="64632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buClr>
                <a:srgbClr val="000000"/>
              </a:buClr>
            </a:pP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новых рабочих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места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A306B8C0-AFD8-9E43-A0A1-9FD0B3A344B0}"/>
              </a:ext>
            </a:extLst>
          </p:cNvPr>
          <p:cNvSpPr/>
          <p:nvPr/>
        </p:nvSpPr>
        <p:spPr>
          <a:xfrm>
            <a:off x="5933249" y="980148"/>
            <a:ext cx="3088661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</a:pPr>
            <a:r>
              <a:rPr lang="ru-RU" sz="4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Arial"/>
              </a:rPr>
              <a:t>134</a:t>
            </a:r>
          </a:p>
        </p:txBody>
      </p: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0A166122-5869-214E-9D34-BE122A9C987E}"/>
              </a:ext>
            </a:extLst>
          </p:cNvPr>
          <p:cNvSpPr/>
          <p:nvPr/>
        </p:nvSpPr>
        <p:spPr>
          <a:xfrm flipH="1" flipV="1">
            <a:off x="6676481" y="3429000"/>
            <a:ext cx="5225395" cy="3506366"/>
          </a:xfrm>
          <a:custGeom>
            <a:avLst/>
            <a:gdLst>
              <a:gd name="connsiteX0" fmla="*/ 0 w 10787419"/>
              <a:gd name="connsiteY0" fmla="*/ 0 h 5475330"/>
              <a:gd name="connsiteX1" fmla="*/ 10787419 w 10787419"/>
              <a:gd name="connsiteY1" fmla="*/ 0 h 5475330"/>
              <a:gd name="connsiteX2" fmla="*/ 2910626 w 10787419"/>
              <a:gd name="connsiteY2" fmla="*/ 5475330 h 5475330"/>
              <a:gd name="connsiteX3" fmla="*/ 0 w 10787419"/>
              <a:gd name="connsiteY3" fmla="*/ 3488436 h 5475330"/>
              <a:gd name="connsiteX0" fmla="*/ 0 w 10812960"/>
              <a:gd name="connsiteY0" fmla="*/ 0 h 5596228"/>
              <a:gd name="connsiteX1" fmla="*/ 10787419 w 10812960"/>
              <a:gd name="connsiteY1" fmla="*/ 0 h 5596228"/>
              <a:gd name="connsiteX2" fmla="*/ 2910626 w 10812960"/>
              <a:gd name="connsiteY2" fmla="*/ 5475330 h 5596228"/>
              <a:gd name="connsiteX3" fmla="*/ 0 w 10812960"/>
              <a:gd name="connsiteY3" fmla="*/ 3488436 h 5596228"/>
              <a:gd name="connsiteX4" fmla="*/ 0 w 10812960"/>
              <a:gd name="connsiteY4" fmla="*/ 0 h 5596228"/>
              <a:gd name="connsiteX0" fmla="*/ 0 w 10811196"/>
              <a:gd name="connsiteY0" fmla="*/ 0 h 5770398"/>
              <a:gd name="connsiteX1" fmla="*/ 10787419 w 10811196"/>
              <a:gd name="connsiteY1" fmla="*/ 0 h 5770398"/>
              <a:gd name="connsiteX2" fmla="*/ 2396839 w 10811196"/>
              <a:gd name="connsiteY2" fmla="*/ 5659003 h 5770398"/>
              <a:gd name="connsiteX3" fmla="*/ 0 w 10811196"/>
              <a:gd name="connsiteY3" fmla="*/ 3488436 h 5770398"/>
              <a:gd name="connsiteX4" fmla="*/ 0 w 10811196"/>
              <a:gd name="connsiteY4" fmla="*/ 0 h 5770398"/>
              <a:gd name="connsiteX0" fmla="*/ 0 w 8782713"/>
              <a:gd name="connsiteY0" fmla="*/ 0 h 5770398"/>
              <a:gd name="connsiteX1" fmla="*/ 8749988 w 8782713"/>
              <a:gd name="connsiteY1" fmla="*/ 0 h 5770398"/>
              <a:gd name="connsiteX2" fmla="*/ 2396839 w 8782713"/>
              <a:gd name="connsiteY2" fmla="*/ 5659003 h 5770398"/>
              <a:gd name="connsiteX3" fmla="*/ 0 w 8782713"/>
              <a:gd name="connsiteY3" fmla="*/ 3488436 h 5770398"/>
              <a:gd name="connsiteX4" fmla="*/ 0 w 8782713"/>
              <a:gd name="connsiteY4" fmla="*/ 0 h 5770398"/>
              <a:gd name="connsiteX0" fmla="*/ 0 w 8749995"/>
              <a:gd name="connsiteY0" fmla="*/ 0 h 5770398"/>
              <a:gd name="connsiteX1" fmla="*/ 8749988 w 8749995"/>
              <a:gd name="connsiteY1" fmla="*/ 0 h 5770398"/>
              <a:gd name="connsiteX2" fmla="*/ 2396839 w 8749995"/>
              <a:gd name="connsiteY2" fmla="*/ 5659003 h 5770398"/>
              <a:gd name="connsiteX3" fmla="*/ 0 w 8749995"/>
              <a:gd name="connsiteY3" fmla="*/ 3488436 h 5770398"/>
              <a:gd name="connsiteX4" fmla="*/ 0 w 8749995"/>
              <a:gd name="connsiteY4" fmla="*/ 0 h 5770398"/>
              <a:gd name="connsiteX0" fmla="*/ 0 w 8749995"/>
              <a:gd name="connsiteY0" fmla="*/ 0 h 5784348"/>
              <a:gd name="connsiteX1" fmla="*/ 8749988 w 8749995"/>
              <a:gd name="connsiteY1" fmla="*/ 0 h 5784348"/>
              <a:gd name="connsiteX2" fmla="*/ 2396839 w 8749995"/>
              <a:gd name="connsiteY2" fmla="*/ 5659003 h 5784348"/>
              <a:gd name="connsiteX3" fmla="*/ 0 w 8749995"/>
              <a:gd name="connsiteY3" fmla="*/ 3488436 h 5784348"/>
              <a:gd name="connsiteX4" fmla="*/ 0 w 8749995"/>
              <a:gd name="connsiteY4" fmla="*/ 0 h 5784348"/>
              <a:gd name="connsiteX0" fmla="*/ 0 w 8749995"/>
              <a:gd name="connsiteY0" fmla="*/ 0 h 5244038"/>
              <a:gd name="connsiteX1" fmla="*/ 8749988 w 8749995"/>
              <a:gd name="connsiteY1" fmla="*/ 0 h 5244038"/>
              <a:gd name="connsiteX2" fmla="*/ 2396839 w 8749995"/>
              <a:gd name="connsiteY2" fmla="*/ 5071250 h 5244038"/>
              <a:gd name="connsiteX3" fmla="*/ 0 w 8749995"/>
              <a:gd name="connsiteY3" fmla="*/ 3488436 h 5244038"/>
              <a:gd name="connsiteX4" fmla="*/ 0 w 8749995"/>
              <a:gd name="connsiteY4" fmla="*/ 0 h 5244038"/>
              <a:gd name="connsiteX0" fmla="*/ 0 w 8749996"/>
              <a:gd name="connsiteY0" fmla="*/ 0 h 5476878"/>
              <a:gd name="connsiteX1" fmla="*/ 8749988 w 8749996"/>
              <a:gd name="connsiteY1" fmla="*/ 0 h 5476878"/>
              <a:gd name="connsiteX2" fmla="*/ 2822043 w 8749996"/>
              <a:gd name="connsiteY2" fmla="*/ 5328393 h 5476878"/>
              <a:gd name="connsiteX3" fmla="*/ 0 w 8749996"/>
              <a:gd name="connsiteY3" fmla="*/ 3488436 h 5476878"/>
              <a:gd name="connsiteX4" fmla="*/ 0 w 8749996"/>
              <a:gd name="connsiteY4" fmla="*/ 0 h 5476878"/>
              <a:gd name="connsiteX0" fmla="*/ 0 w 8059042"/>
              <a:gd name="connsiteY0" fmla="*/ 0 h 5476878"/>
              <a:gd name="connsiteX1" fmla="*/ 8059033 w 8059042"/>
              <a:gd name="connsiteY1" fmla="*/ 0 h 5476878"/>
              <a:gd name="connsiteX2" fmla="*/ 2822043 w 8059042"/>
              <a:gd name="connsiteY2" fmla="*/ 5328393 h 5476878"/>
              <a:gd name="connsiteX3" fmla="*/ 0 w 8059042"/>
              <a:gd name="connsiteY3" fmla="*/ 3488436 h 5476878"/>
              <a:gd name="connsiteX4" fmla="*/ 0 w 8059042"/>
              <a:gd name="connsiteY4" fmla="*/ 0 h 5476878"/>
              <a:gd name="connsiteX0" fmla="*/ 0 w 8165344"/>
              <a:gd name="connsiteY0" fmla="*/ 0 h 5476878"/>
              <a:gd name="connsiteX1" fmla="*/ 8165335 w 8165344"/>
              <a:gd name="connsiteY1" fmla="*/ 0 h 5476878"/>
              <a:gd name="connsiteX2" fmla="*/ 2822043 w 8165344"/>
              <a:gd name="connsiteY2" fmla="*/ 5328393 h 5476878"/>
              <a:gd name="connsiteX3" fmla="*/ 0 w 8165344"/>
              <a:gd name="connsiteY3" fmla="*/ 3488436 h 5476878"/>
              <a:gd name="connsiteX4" fmla="*/ 0 w 8165344"/>
              <a:gd name="connsiteY4" fmla="*/ 0 h 547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5344" h="5476878">
                <a:moveTo>
                  <a:pt x="0" y="0"/>
                </a:moveTo>
                <a:lnTo>
                  <a:pt x="8165335" y="0"/>
                </a:lnTo>
                <a:cubicBezTo>
                  <a:pt x="8172086" y="1720716"/>
                  <a:pt x="4619946" y="4746987"/>
                  <a:pt x="2822043" y="5328393"/>
                </a:cubicBezTo>
                <a:cubicBezTo>
                  <a:pt x="1024140" y="5909799"/>
                  <a:pt x="183919" y="4676500"/>
                  <a:pt x="0" y="3488436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70000">
                <a:srgbClr val="44C0C5">
                  <a:alpha val="7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  <a:latin typeface="SB Sans Display Light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952E87B-4042-1545-B4F2-28FDFECCDE54}"/>
              </a:ext>
            </a:extLst>
          </p:cNvPr>
          <p:cNvGrpSpPr/>
          <p:nvPr/>
        </p:nvGrpSpPr>
        <p:grpSpPr>
          <a:xfrm>
            <a:off x="10216683" y="3310140"/>
            <a:ext cx="1845408" cy="2586771"/>
            <a:chOff x="8206246" y="1"/>
            <a:chExt cx="3985754" cy="5586967"/>
          </a:xfrm>
          <a:solidFill>
            <a:schemeClr val="bg1">
              <a:alpha val="36000"/>
            </a:schemeClr>
          </a:solidFill>
        </p:grpSpPr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266D074E-137B-ED45-AC49-BB29F5A2373A}"/>
                </a:ext>
              </a:extLst>
            </p:cNvPr>
            <p:cNvSpPr/>
            <p:nvPr/>
          </p:nvSpPr>
          <p:spPr>
            <a:xfrm>
              <a:off x="8206246" y="1"/>
              <a:ext cx="3985754" cy="5586967"/>
            </a:xfrm>
            <a:custGeom>
              <a:avLst/>
              <a:gdLst>
                <a:gd name="connsiteX0" fmla="*/ 1314968 w 3985754"/>
                <a:gd name="connsiteY0" fmla="*/ 0 h 5586967"/>
                <a:gd name="connsiteX1" fmla="*/ 3985754 w 3985754"/>
                <a:gd name="connsiteY1" fmla="*/ 0 h 5586967"/>
                <a:gd name="connsiteX2" fmla="*/ 3985754 w 3985754"/>
                <a:gd name="connsiteY2" fmla="*/ 395828 h 5586967"/>
                <a:gd name="connsiteX3" fmla="*/ 3917539 w 3985754"/>
                <a:gd name="connsiteY3" fmla="*/ 365991 h 5586967"/>
                <a:gd name="connsiteX4" fmla="*/ 3070075 w 3985754"/>
                <a:gd name="connsiteY4" fmla="*/ 205677 h 5586967"/>
                <a:gd name="connsiteX5" fmla="*/ 758861 w 3985754"/>
                <a:gd name="connsiteY5" fmla="*/ 2516891 h 5586967"/>
                <a:gd name="connsiteX6" fmla="*/ 3070075 w 3985754"/>
                <a:gd name="connsiteY6" fmla="*/ 4828105 h 5586967"/>
                <a:gd name="connsiteX7" fmla="*/ 3969704 w 3985754"/>
                <a:gd name="connsiteY7" fmla="*/ 4646479 h 5586967"/>
                <a:gd name="connsiteX8" fmla="*/ 3985754 w 3985754"/>
                <a:gd name="connsiteY8" fmla="*/ 4638747 h 5586967"/>
                <a:gd name="connsiteX9" fmla="*/ 3985754 w 3985754"/>
                <a:gd name="connsiteY9" fmla="*/ 5447943 h 5586967"/>
                <a:gd name="connsiteX10" fmla="*/ 3983023 w 3985754"/>
                <a:gd name="connsiteY10" fmla="*/ 5448943 h 5586967"/>
                <a:gd name="connsiteX11" fmla="*/ 3070076 w 3985754"/>
                <a:gd name="connsiteY11" fmla="*/ 5586967 h 5586967"/>
                <a:gd name="connsiteX12" fmla="*/ 0 w 3985754"/>
                <a:gd name="connsiteY12" fmla="*/ 2516891 h 5586967"/>
                <a:gd name="connsiteX13" fmla="*/ 1117223 w 3985754"/>
                <a:gd name="connsiteY13" fmla="*/ 147871 h 558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5754" h="5586967">
                  <a:moveTo>
                    <a:pt x="1314968" y="0"/>
                  </a:moveTo>
                  <a:lnTo>
                    <a:pt x="3985754" y="0"/>
                  </a:lnTo>
                  <a:lnTo>
                    <a:pt x="3985754" y="395828"/>
                  </a:lnTo>
                  <a:lnTo>
                    <a:pt x="3917539" y="365991"/>
                  </a:lnTo>
                  <a:cubicBezTo>
                    <a:pt x="3655135" y="262518"/>
                    <a:pt x="3369243" y="205677"/>
                    <a:pt x="3070075" y="205677"/>
                  </a:cubicBezTo>
                  <a:cubicBezTo>
                    <a:pt x="1793626" y="205677"/>
                    <a:pt x="758861" y="1240443"/>
                    <a:pt x="758861" y="2516891"/>
                  </a:cubicBezTo>
                  <a:cubicBezTo>
                    <a:pt x="758861" y="3793340"/>
                    <a:pt x="1793626" y="4828105"/>
                    <a:pt x="3070075" y="4828105"/>
                  </a:cubicBezTo>
                  <a:cubicBezTo>
                    <a:pt x="3389187" y="4828105"/>
                    <a:pt x="3693194" y="4763432"/>
                    <a:pt x="3969704" y="4646479"/>
                  </a:cubicBezTo>
                  <a:lnTo>
                    <a:pt x="3985754" y="4638747"/>
                  </a:lnTo>
                  <a:lnTo>
                    <a:pt x="3985754" y="5447943"/>
                  </a:lnTo>
                  <a:lnTo>
                    <a:pt x="3983023" y="5448943"/>
                  </a:lnTo>
                  <a:cubicBezTo>
                    <a:pt x="3694623" y="5538644"/>
                    <a:pt x="3387993" y="5586967"/>
                    <a:pt x="3070076" y="5586967"/>
                  </a:cubicBezTo>
                  <a:cubicBezTo>
                    <a:pt x="1374520" y="5586967"/>
                    <a:pt x="0" y="4212447"/>
                    <a:pt x="0" y="2516891"/>
                  </a:cubicBezTo>
                  <a:cubicBezTo>
                    <a:pt x="0" y="1563141"/>
                    <a:pt x="434907" y="710968"/>
                    <a:pt x="1117223" y="14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SB Sans Display Light"/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0D0EAB4B-6BEA-F448-BF61-DB6100252FEA}"/>
                </a:ext>
              </a:extLst>
            </p:cNvPr>
            <p:cNvSpPr/>
            <p:nvPr/>
          </p:nvSpPr>
          <p:spPr>
            <a:xfrm>
              <a:off x="10133940" y="1689493"/>
              <a:ext cx="2058060" cy="1570572"/>
            </a:xfrm>
            <a:custGeom>
              <a:avLst/>
              <a:gdLst>
                <a:gd name="connsiteX0" fmla="*/ 0 w 2058060"/>
                <a:gd name="connsiteY0" fmla="*/ 0 h 1570572"/>
                <a:gd name="connsiteX1" fmla="*/ 1145210 w 2058060"/>
                <a:gd name="connsiteY1" fmla="*/ 719846 h 1570572"/>
                <a:gd name="connsiteX2" fmla="*/ 2058060 w 2058060"/>
                <a:gd name="connsiteY2" fmla="*/ 73243 h 1570572"/>
                <a:gd name="connsiteX3" fmla="*/ 2058060 w 2058060"/>
                <a:gd name="connsiteY3" fmla="*/ 923970 h 1570572"/>
                <a:gd name="connsiteX4" fmla="*/ 1145210 w 2058060"/>
                <a:gd name="connsiteY4" fmla="*/ 1570572 h 1570572"/>
                <a:gd name="connsiteX5" fmla="*/ 0 w 2058060"/>
                <a:gd name="connsiteY5" fmla="*/ 850726 h 15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060" h="1570572">
                  <a:moveTo>
                    <a:pt x="0" y="0"/>
                  </a:moveTo>
                  <a:lnTo>
                    <a:pt x="1145210" y="719846"/>
                  </a:lnTo>
                  <a:lnTo>
                    <a:pt x="2058060" y="73243"/>
                  </a:lnTo>
                  <a:lnTo>
                    <a:pt x="2058060" y="923970"/>
                  </a:lnTo>
                  <a:lnTo>
                    <a:pt x="1145210" y="1570572"/>
                  </a:lnTo>
                  <a:lnTo>
                    <a:pt x="0" y="850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SB Sans Display Light"/>
              </a:endParaRPr>
            </a:p>
          </p:txBody>
        </p:sp>
      </p:grpSp>
      <p:sp>
        <p:nvSpPr>
          <p:cNvPr id="15" name="Google Shape;60;p14"/>
          <p:cNvSpPr txBox="1">
            <a:spLocks noGrp="1"/>
          </p:cNvSpPr>
          <p:nvPr/>
        </p:nvSpPr>
        <p:spPr>
          <a:xfrm>
            <a:off x="391060" y="2408212"/>
            <a:ext cx="11510816" cy="102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048">
              <a:buClr>
                <a:prstClr val="black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Инвестиционный проект по углубленной переработке древесины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884" y="3471865"/>
            <a:ext cx="4948774" cy="40010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1219048">
              <a:defRPr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Предоставленные меры поддержки: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355" y="3895721"/>
            <a:ext cx="3146999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1219048">
              <a:defRPr/>
            </a:pP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Сопровождение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684" y="4253418"/>
            <a:ext cx="8549119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1219048">
              <a:defRPr/>
            </a:pP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Деловые переговоры с Турцией , Китаем , Ираном (на уровне региона)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2" y="3902382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3" y="4294129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79" y="4775139"/>
            <a:ext cx="4584512" cy="204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8072" y="5524352"/>
            <a:ext cx="8015961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1219048"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Экспорт лесопродукции посредством сотрудничества </a:t>
            </a:r>
          </a:p>
          <a:p>
            <a:pPr defTabSz="1219048">
              <a:defRPr/>
            </a:pPr>
            <a:r>
              <a:rPr lang="ru-RU" sz="2000" b="1" dirty="0" smtClean="0">
                <a:latin typeface="Century Gothic" panose="020B0502020202020204" pitchFamily="34" charset="0"/>
              </a:rPr>
              <a:t>с международным Портом «Камбарка») .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3" y="4655245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1828" y="4655245"/>
            <a:ext cx="4028651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1219048">
              <a:defRPr/>
            </a:pP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Объем инвестиций – 56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млн.руб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916" y="5075932"/>
            <a:ext cx="3071659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1219048">
              <a:defRPr/>
            </a:pP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Рабочие места –  28 чел.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2" y="5024569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3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3062" y="2294905"/>
            <a:ext cx="6554792" cy="2268187"/>
            <a:chOff x="782804" y="2492808"/>
            <a:chExt cx="7247551" cy="174770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82804" y="2866358"/>
              <a:ext cx="7247551" cy="1039369"/>
              <a:chOff x="227426" y="2221365"/>
              <a:chExt cx="7247551" cy="1039369"/>
            </a:xfrm>
          </p:grpSpPr>
          <p:sp>
            <p:nvSpPr>
              <p:cNvPr id="15" name="object 7">
                <a:extLst>
                  <a:ext uri="{FF2B5EF4-FFF2-40B4-BE49-F238E27FC236}">
                    <a16:creationId xmlns="" xmlns:a16="http://schemas.microsoft.com/office/drawing/2014/main" id="{ED077EC2-6C1B-BE4C-86B6-21A1D5F9F5E9}"/>
                  </a:ext>
                </a:extLst>
              </p:cNvPr>
              <p:cNvSpPr/>
              <p:nvPr/>
            </p:nvSpPr>
            <p:spPr>
              <a:xfrm>
                <a:off x="227426" y="2221366"/>
                <a:ext cx="4209647" cy="1039368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object 7">
                <a:extLst>
                  <a:ext uri="{FF2B5EF4-FFF2-40B4-BE49-F238E27FC236}">
                    <a16:creationId xmlns="" xmlns:a16="http://schemas.microsoft.com/office/drawing/2014/main" id="{E4C338A0-961D-DF43-8899-1FB0F2BA1DD8}"/>
                  </a:ext>
                </a:extLst>
              </p:cNvPr>
              <p:cNvSpPr/>
              <p:nvPr/>
            </p:nvSpPr>
            <p:spPr>
              <a:xfrm>
                <a:off x="1525435" y="2221366"/>
                <a:ext cx="4209647" cy="1039368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object 7">
                <a:extLst>
                  <a:ext uri="{FF2B5EF4-FFF2-40B4-BE49-F238E27FC236}">
                    <a16:creationId xmlns="" xmlns:a16="http://schemas.microsoft.com/office/drawing/2014/main" id="{CAAACBD0-366A-CA48-8459-C244CDE651FD}"/>
                  </a:ext>
                </a:extLst>
              </p:cNvPr>
              <p:cNvSpPr/>
              <p:nvPr/>
            </p:nvSpPr>
            <p:spPr>
              <a:xfrm>
                <a:off x="3791821" y="2221365"/>
                <a:ext cx="3683156" cy="101231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object 7">
                <a:extLst>
                  <a:ext uri="{FF2B5EF4-FFF2-40B4-BE49-F238E27FC236}">
                    <a16:creationId xmlns="" xmlns:a16="http://schemas.microsoft.com/office/drawing/2014/main" id="{AF08BE02-5D19-D24E-8896-DB39572AF4B8}"/>
                  </a:ext>
                </a:extLst>
              </p:cNvPr>
              <p:cNvSpPr/>
              <p:nvPr/>
            </p:nvSpPr>
            <p:spPr>
              <a:xfrm>
                <a:off x="3235072" y="2229345"/>
                <a:ext cx="4209647" cy="1012316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053080" y="2229345"/>
                <a:ext cx="606852" cy="1012804"/>
              </a:xfrm>
              <a:prstGeom prst="rect">
                <a:avLst/>
              </a:prstGeom>
              <a:solidFill>
                <a:srgbClr val="44B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311858" y="2226841"/>
                <a:ext cx="606852" cy="1012804"/>
              </a:xfrm>
              <a:prstGeom prst="rect">
                <a:avLst/>
              </a:prstGeom>
              <a:solidFill>
                <a:srgbClr val="44B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822789" y="2492808"/>
              <a:ext cx="6725693" cy="1747704"/>
            </a:xfrm>
            <a:prstGeom prst="roundRect">
              <a:avLst>
                <a:gd name="adj" fmla="val 7311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Галанов Александр Николаевич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+7 912 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465 71 92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an-galanov@mail.ru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kamrayon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ru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05" y="1266123"/>
            <a:ext cx="4458195" cy="445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1" y="178130"/>
            <a:ext cx="394968" cy="65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20986" y="665958"/>
            <a:ext cx="6960519" cy="120032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44BFC5"/>
                </a:solidFill>
                <a:latin typeface="Century Gothic" panose="020B0502020202020204" pitchFamily="34" charset="0"/>
              </a:rPr>
              <a:t>Добро пожаловать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44BFC5"/>
                </a:solidFill>
                <a:latin typeface="Century Gothic" panose="020B0502020202020204" pitchFamily="34" charset="0"/>
              </a:rPr>
              <a:t>в </a:t>
            </a:r>
            <a:r>
              <a:rPr lang="ru-RU" sz="3600" b="1" dirty="0" err="1" smtClean="0">
                <a:solidFill>
                  <a:srgbClr val="44BFC5"/>
                </a:solidFill>
                <a:latin typeface="Century Gothic" panose="020B0502020202020204" pitchFamily="34" charset="0"/>
              </a:rPr>
              <a:t>Камбарский</a:t>
            </a:r>
            <a:r>
              <a:rPr lang="ru-RU" sz="3600" b="1" dirty="0" smtClean="0">
                <a:solidFill>
                  <a:srgbClr val="44BFC5"/>
                </a:solidFill>
                <a:latin typeface="Century Gothic" panose="020B0502020202020204" pitchFamily="34" charset="0"/>
              </a:rPr>
              <a:t> район!</a:t>
            </a:r>
            <a:endParaRPr lang="ru-RU" sz="3600" b="1" dirty="0">
              <a:solidFill>
                <a:srgbClr val="44BFC5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7554" y="6287025"/>
            <a:ext cx="4453447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FF0000"/>
                </a:solidFill>
                <a:latin typeface="-apple-system"/>
              </a:rPr>
              <a:t>#</a:t>
            </a:r>
            <a:r>
              <a:rPr lang="ru-RU" sz="2000" b="1" kern="0" dirty="0" err="1">
                <a:solidFill>
                  <a:srgbClr val="FF0000"/>
                </a:solidFill>
                <a:latin typeface="-apple-system"/>
              </a:rPr>
              <a:t>КамбарскийрайонПРИГЛАШАЕТ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C:\Users\User\Downloads\qr-code_page-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96" y="4714048"/>
            <a:ext cx="1051317" cy="10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623849" y="4418938"/>
            <a:ext cx="6554792" cy="2268187"/>
            <a:chOff x="782804" y="2492809"/>
            <a:chExt cx="7247551" cy="174770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782804" y="2866358"/>
              <a:ext cx="7247551" cy="1039369"/>
              <a:chOff x="227426" y="2221365"/>
              <a:chExt cx="7247551" cy="1039369"/>
            </a:xfrm>
          </p:grpSpPr>
          <p:sp>
            <p:nvSpPr>
              <p:cNvPr id="27" name="object 7">
                <a:extLst>
                  <a:ext uri="{FF2B5EF4-FFF2-40B4-BE49-F238E27FC236}">
                    <a16:creationId xmlns="" xmlns:a16="http://schemas.microsoft.com/office/drawing/2014/main" id="{ED077EC2-6C1B-BE4C-86B6-21A1D5F9F5E9}"/>
                  </a:ext>
                </a:extLst>
              </p:cNvPr>
              <p:cNvSpPr/>
              <p:nvPr/>
            </p:nvSpPr>
            <p:spPr>
              <a:xfrm>
                <a:off x="227426" y="2221366"/>
                <a:ext cx="4209647" cy="1039368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object 7">
                <a:extLst>
                  <a:ext uri="{FF2B5EF4-FFF2-40B4-BE49-F238E27FC236}">
                    <a16:creationId xmlns="" xmlns:a16="http://schemas.microsoft.com/office/drawing/2014/main" id="{E4C338A0-961D-DF43-8899-1FB0F2BA1DD8}"/>
                  </a:ext>
                </a:extLst>
              </p:cNvPr>
              <p:cNvSpPr/>
              <p:nvPr/>
            </p:nvSpPr>
            <p:spPr>
              <a:xfrm>
                <a:off x="1525435" y="2221366"/>
                <a:ext cx="4209647" cy="1039368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bject 7">
                <a:extLst>
                  <a:ext uri="{FF2B5EF4-FFF2-40B4-BE49-F238E27FC236}">
                    <a16:creationId xmlns="" xmlns:a16="http://schemas.microsoft.com/office/drawing/2014/main" id="{CAAACBD0-366A-CA48-8459-C244CDE651FD}"/>
                  </a:ext>
                </a:extLst>
              </p:cNvPr>
              <p:cNvSpPr/>
              <p:nvPr/>
            </p:nvSpPr>
            <p:spPr>
              <a:xfrm>
                <a:off x="3791821" y="2221365"/>
                <a:ext cx="3683156" cy="101231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="" xmlns:a16="http://schemas.microsoft.com/office/drawing/2014/main" id="{AF08BE02-5D19-D24E-8896-DB39572AF4B8}"/>
                  </a:ext>
                </a:extLst>
              </p:cNvPr>
              <p:cNvSpPr/>
              <p:nvPr/>
            </p:nvSpPr>
            <p:spPr>
              <a:xfrm>
                <a:off x="3235072" y="2229345"/>
                <a:ext cx="4209647" cy="1012316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053080" y="2229345"/>
                <a:ext cx="606852" cy="1012804"/>
              </a:xfrm>
              <a:prstGeom prst="rect">
                <a:avLst/>
              </a:prstGeom>
              <a:solidFill>
                <a:srgbClr val="44B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311858" y="2226841"/>
                <a:ext cx="606852" cy="1012804"/>
              </a:xfrm>
              <a:prstGeom prst="rect">
                <a:avLst/>
              </a:prstGeom>
              <a:solidFill>
                <a:srgbClr val="44B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Скругленный прямоугольник 25"/>
            <p:cNvSpPr/>
            <p:nvPr/>
          </p:nvSpPr>
          <p:spPr>
            <a:xfrm>
              <a:off x="822789" y="2492809"/>
              <a:ext cx="6725693" cy="1747704"/>
            </a:xfrm>
            <a:prstGeom prst="roundRect">
              <a:avLst>
                <a:gd name="adj" fmla="val 7311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Аксянова Нина Николаевна</a:t>
              </a:r>
              <a:endParaRPr lang="ru-RU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+7 912 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053 74 24</a:t>
              </a: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kamrayon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ru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330" y="1902859"/>
            <a:ext cx="9278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ПОЧЕМУ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КАМБАРСКИЙ РАЙОН?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E5267D5F-6536-6F41-8A70-DA57DFD8F170}"/>
              </a:ext>
            </a:extLst>
          </p:cNvPr>
          <p:cNvSpPr/>
          <p:nvPr/>
        </p:nvSpPr>
        <p:spPr>
          <a:xfrm>
            <a:off x="1309451" y="2196782"/>
            <a:ext cx="3307943" cy="125161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среди районов УР по количеству субъектов</a:t>
            </a:r>
          </a:p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МСП на 1000 чел. населения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FEAC51DA-1A72-0D43-A25E-BF88840CE1E6}"/>
              </a:ext>
            </a:extLst>
          </p:cNvPr>
          <p:cNvSpPr/>
          <p:nvPr/>
        </p:nvSpPr>
        <p:spPr>
          <a:xfrm>
            <a:off x="1505346" y="1491969"/>
            <a:ext cx="3088661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4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Arial"/>
              </a:rPr>
              <a:t>ТОП1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12CB318A-F4A4-E64A-9EAD-C5123F6D56C6}"/>
              </a:ext>
            </a:extLst>
          </p:cNvPr>
          <p:cNvSpPr/>
          <p:nvPr/>
        </p:nvSpPr>
        <p:spPr>
          <a:xfrm>
            <a:off x="6253834" y="4187468"/>
            <a:ext cx="4136572" cy="64632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buClr>
                <a:srgbClr val="000000"/>
              </a:buClr>
              <a:defRPr/>
            </a:pP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среди районов УР по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темпу роста отгруженных товаров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85" name="object 4">
            <a:extLst>
              <a:ext uri="{FF2B5EF4-FFF2-40B4-BE49-F238E27FC236}">
                <a16:creationId xmlns="" xmlns:a16="http://schemas.microsoft.com/office/drawing/2014/main" id="{19E6C021-8675-E24A-909F-0BCBDFC54039}"/>
              </a:ext>
            </a:extLst>
          </p:cNvPr>
          <p:cNvGrpSpPr/>
          <p:nvPr/>
        </p:nvGrpSpPr>
        <p:grpSpPr>
          <a:xfrm>
            <a:off x="7254353" y="3683726"/>
            <a:ext cx="4823115" cy="3187596"/>
            <a:chOff x="7267956" y="2868167"/>
            <a:chExt cx="4924425" cy="3990340"/>
          </a:xfrm>
        </p:grpSpPr>
        <p:sp>
          <p:nvSpPr>
            <p:cNvPr id="86" name="object 5">
              <a:extLst>
                <a:ext uri="{FF2B5EF4-FFF2-40B4-BE49-F238E27FC236}">
                  <a16:creationId xmlns="" xmlns:a16="http://schemas.microsoft.com/office/drawing/2014/main" id="{C455268F-E2B1-5D4A-8B36-11F93E63E623}"/>
                </a:ext>
              </a:extLst>
            </p:cNvPr>
            <p:cNvSpPr/>
            <p:nvPr/>
          </p:nvSpPr>
          <p:spPr>
            <a:xfrm>
              <a:off x="7267956" y="3724655"/>
              <a:ext cx="4924044" cy="3133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object 6">
              <a:extLst>
                <a:ext uri="{FF2B5EF4-FFF2-40B4-BE49-F238E27FC236}">
                  <a16:creationId xmlns="" xmlns:a16="http://schemas.microsoft.com/office/drawing/2014/main" id="{CACF68B4-D457-6F45-9E25-33DCEBDA4A07}"/>
                </a:ext>
              </a:extLst>
            </p:cNvPr>
            <p:cNvSpPr/>
            <p:nvPr/>
          </p:nvSpPr>
          <p:spPr>
            <a:xfrm>
              <a:off x="8747760" y="2868167"/>
              <a:ext cx="3444240" cy="350824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3E38098E-B54D-0346-B917-D0FAC0DFED10}"/>
              </a:ext>
            </a:extLst>
          </p:cNvPr>
          <p:cNvSpPr/>
          <p:nvPr/>
        </p:nvSpPr>
        <p:spPr>
          <a:xfrm>
            <a:off x="6366985" y="2179275"/>
            <a:ext cx="3307943" cy="9233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среди районов УР по темпу роста количества субъектов МСП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9D299BBB-4EE6-4A42-8C30-89F23E72712E}"/>
              </a:ext>
            </a:extLst>
          </p:cNvPr>
          <p:cNvSpPr/>
          <p:nvPr/>
        </p:nvSpPr>
        <p:spPr>
          <a:xfrm>
            <a:off x="6476625" y="1486214"/>
            <a:ext cx="3088661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4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Arial"/>
              </a:rPr>
              <a:t>ТОП2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4FE239C3-972A-274E-9C26-4CBD5242BA13}"/>
              </a:ext>
            </a:extLst>
          </p:cNvPr>
          <p:cNvSpPr/>
          <p:nvPr/>
        </p:nvSpPr>
        <p:spPr>
          <a:xfrm>
            <a:off x="6366985" y="3536916"/>
            <a:ext cx="3088661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4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Arial"/>
              </a:rPr>
              <a:t>ТОП4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7A4C956-71C6-19F3-BC4C-52C5413F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32" tIns="45716" rIns="91432" bIns="45716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D299BBB-4EE6-4A42-8C30-89F23E72712E}"/>
              </a:ext>
            </a:extLst>
          </p:cNvPr>
          <p:cNvSpPr/>
          <p:nvPr/>
        </p:nvSpPr>
        <p:spPr>
          <a:xfrm>
            <a:off x="1309451" y="3640186"/>
            <a:ext cx="3088661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4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Arial"/>
              </a:rPr>
              <a:t>ТОП3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E38098E-B54D-0346-B917-D0FAC0DFED10}"/>
              </a:ext>
            </a:extLst>
          </p:cNvPr>
          <p:cNvSpPr/>
          <p:nvPr/>
        </p:nvSpPr>
        <p:spPr>
          <a:xfrm>
            <a:off x="1309450" y="4372130"/>
            <a:ext cx="3307943" cy="9233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среди районов УР по комплексной оценке деятельности ОМСУ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CEA5833-5A4A-4846-A957-A951F2D51806}"/>
              </a:ext>
            </a:extLst>
          </p:cNvPr>
          <p:cNvSpPr txBox="1"/>
          <p:nvPr/>
        </p:nvSpPr>
        <p:spPr>
          <a:xfrm>
            <a:off x="362079" y="250723"/>
            <a:ext cx="10028327" cy="584775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>
            <a:defPPr>
              <a:defRPr lang="ru-RU"/>
            </a:defPPr>
            <a:lvl1pPr defTabSz="1219170" fontAlgn="t">
              <a:spcAft>
                <a:spcPts val="400"/>
              </a:spcAft>
              <a:buClr>
                <a:srgbClr val="000000"/>
              </a:buClr>
              <a:defRPr sz="1600" kern="0">
                <a:latin typeface="Century Gothic" panose="020B0502020202020204" pitchFamily="34" charset="0"/>
                <a:cs typeface="Arial"/>
              </a:defRPr>
            </a:lvl1pPr>
          </a:lstStyle>
          <a:p>
            <a:pPr>
              <a:defRPr/>
            </a:pPr>
            <a:r>
              <a:rPr lang="ru-RU" sz="3200" b="1" dirty="0"/>
              <a:t>НАШ РЕЙТИНГ</a:t>
            </a:r>
          </a:p>
        </p:txBody>
      </p:sp>
    </p:spTree>
    <p:extLst>
      <p:ext uri="{BB962C8B-B14F-4D97-AF65-F5344CB8AC3E}">
        <p14:creationId xmlns:p14="http://schemas.microsoft.com/office/powerpoint/2010/main" val="11556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/>
          <p:nvPr/>
        </p:nvSpPr>
        <p:spPr>
          <a:xfrm>
            <a:off x="1686379" y="1822911"/>
            <a:ext cx="253354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ru" sz="20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Человеческий потенциал</a:t>
            </a:r>
            <a:endParaRPr sz="2000" b="1" dirty="0">
              <a:solidFill>
                <a:srgbClr val="4BAC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Номер слайда 1">
            <a:extLst>
              <a:ext uri="{FF2B5EF4-FFF2-40B4-BE49-F238E27FC236}">
                <a16:creationId xmlns="" xmlns:a16="http://schemas.microsoft.com/office/drawing/2014/main" id="{CF14C17C-106B-CEC6-B672-C5D8716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15417"/>
            <a:ext cx="2844800" cy="365125"/>
          </a:xfrm>
        </p:spPr>
        <p:txBody>
          <a:bodyPr vert="horz" lIns="91432" tIns="45716" rIns="91432" bIns="45716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object 2">
            <a:extLst>
              <a:ext uri="{FF2B5EF4-FFF2-40B4-BE49-F238E27FC236}">
                <a16:creationId xmlns="" xmlns:a16="http://schemas.microsoft.com/office/drawing/2014/main" id="{6C6A17AB-38E0-014F-9B6F-0A254BBFC4E1}"/>
              </a:ext>
            </a:extLst>
          </p:cNvPr>
          <p:cNvSpPr/>
          <p:nvPr/>
        </p:nvSpPr>
        <p:spPr>
          <a:xfrm>
            <a:off x="12052893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CEA5833-5A4A-4846-A957-A951F2D51806}"/>
              </a:ext>
            </a:extLst>
          </p:cNvPr>
          <p:cNvSpPr txBox="1"/>
          <p:nvPr/>
        </p:nvSpPr>
        <p:spPr>
          <a:xfrm>
            <a:off x="293284" y="158629"/>
            <a:ext cx="10028327" cy="1077218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>
            <a:defPPr>
              <a:defRPr lang="ru-RU"/>
            </a:defPPr>
            <a:lvl1pPr defTabSz="1219170" fontAlgn="t">
              <a:spcAft>
                <a:spcPts val="400"/>
              </a:spcAft>
              <a:buClr>
                <a:srgbClr val="000000"/>
              </a:buClr>
              <a:defRPr sz="1600" kern="0">
                <a:latin typeface="Century Gothic" panose="020B0502020202020204" pitchFamily="34" charset="0"/>
                <a:cs typeface="Arial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3EC1C8"/>
                </a:solidFill>
              </a:rPr>
              <a:t>Имеющиеся ресурсы </a:t>
            </a:r>
            <a:r>
              <a:rPr lang="ru-RU" sz="3200" b="1" dirty="0">
                <a:solidFill>
                  <a:srgbClr val="3EC1C8"/>
                </a:solidFill>
              </a:rPr>
              <a:t>для реализации инвестиционных проектов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7" name="Google Shape;277;p44"/>
          <p:cNvSpPr/>
          <p:nvPr/>
        </p:nvSpPr>
        <p:spPr>
          <a:xfrm>
            <a:off x="1812073" y="2804529"/>
            <a:ext cx="253354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ru" sz="20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Природно-ресурсный потенциал</a:t>
            </a:r>
            <a:endParaRPr sz="2000" b="1" dirty="0">
              <a:solidFill>
                <a:srgbClr val="4BAC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77;p44"/>
          <p:cNvSpPr/>
          <p:nvPr/>
        </p:nvSpPr>
        <p:spPr>
          <a:xfrm>
            <a:off x="1812073" y="3907811"/>
            <a:ext cx="253354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ru" sz="20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Свободные энергетические мощности</a:t>
            </a:r>
            <a:endParaRPr sz="2000" b="1" dirty="0">
              <a:solidFill>
                <a:srgbClr val="4BAC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277;p44"/>
          <p:cNvSpPr/>
          <p:nvPr/>
        </p:nvSpPr>
        <p:spPr>
          <a:xfrm>
            <a:off x="1812073" y="5068753"/>
            <a:ext cx="253354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ru" sz="20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Высокая транспортная достуность</a:t>
            </a:r>
            <a:endParaRPr sz="2000" b="1" dirty="0">
              <a:solidFill>
                <a:srgbClr val="4BAC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" name="Google Shape;10130;p57"/>
          <p:cNvGrpSpPr/>
          <p:nvPr/>
        </p:nvGrpSpPr>
        <p:grpSpPr>
          <a:xfrm>
            <a:off x="287104" y="4211172"/>
            <a:ext cx="458753" cy="491525"/>
            <a:chOff x="4149138" y="4121151"/>
            <a:chExt cx="344065" cy="368644"/>
          </a:xfrm>
          <a:solidFill>
            <a:srgbClr val="FFFFFF"/>
          </a:solidFill>
        </p:grpSpPr>
        <p:sp>
          <p:nvSpPr>
            <p:cNvPr id="63" name="Google Shape;10131;p57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4" name="Google Shape;10132;p57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5" name="Google Shape;10133;p57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6" name="Google Shape;10134;p57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7" name="Google Shape;10135;p57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8" name="Google Shape;10136;p57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9" name="Google Shape;10137;p57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70" name="Google Shape;10138;p57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71" name="Google Shape;10139;p57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72" name="Google Shape;10140;p57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73" name="Google Shape;10141;p57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74" name="Google Shape;10142;p57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oogle Shape;13096;p62"/>
          <p:cNvGrpSpPr/>
          <p:nvPr/>
        </p:nvGrpSpPr>
        <p:grpSpPr>
          <a:xfrm>
            <a:off x="359852" y="3047133"/>
            <a:ext cx="342400" cy="476032"/>
            <a:chOff x="3910637" y="3352690"/>
            <a:chExt cx="256800" cy="357024"/>
          </a:xfrm>
          <a:solidFill>
            <a:schemeClr val="bg1"/>
          </a:solidFill>
        </p:grpSpPr>
        <p:sp>
          <p:nvSpPr>
            <p:cNvPr id="76" name="Google Shape;13097;p62"/>
            <p:cNvSpPr/>
            <p:nvPr/>
          </p:nvSpPr>
          <p:spPr>
            <a:xfrm>
              <a:off x="3910637" y="3352690"/>
              <a:ext cx="256800" cy="357024"/>
            </a:xfrm>
            <a:custGeom>
              <a:avLst/>
              <a:gdLst/>
              <a:ahLst/>
              <a:cxnLst/>
              <a:rect l="l" t="t" r="r" b="b"/>
              <a:pathLst>
                <a:path w="8025" h="11157" extrusionOk="0">
                  <a:moveTo>
                    <a:pt x="4001" y="310"/>
                  </a:moveTo>
                  <a:cubicBezTo>
                    <a:pt x="4596" y="310"/>
                    <a:pt x="5144" y="608"/>
                    <a:pt x="5477" y="1120"/>
                  </a:cubicBezTo>
                  <a:cubicBezTo>
                    <a:pt x="5501" y="1155"/>
                    <a:pt x="5560" y="1191"/>
                    <a:pt x="5608" y="1191"/>
                  </a:cubicBezTo>
                  <a:lnTo>
                    <a:pt x="5656" y="1191"/>
                  </a:lnTo>
                  <a:cubicBezTo>
                    <a:pt x="6668" y="1191"/>
                    <a:pt x="7501" y="2025"/>
                    <a:pt x="7501" y="3037"/>
                  </a:cubicBezTo>
                  <a:cubicBezTo>
                    <a:pt x="7501" y="3346"/>
                    <a:pt x="7418" y="3656"/>
                    <a:pt x="7263" y="3930"/>
                  </a:cubicBezTo>
                  <a:lnTo>
                    <a:pt x="7215" y="3882"/>
                  </a:lnTo>
                  <a:cubicBezTo>
                    <a:pt x="7186" y="3852"/>
                    <a:pt x="7144" y="3837"/>
                    <a:pt x="7101" y="3837"/>
                  </a:cubicBezTo>
                  <a:cubicBezTo>
                    <a:pt x="7058" y="3837"/>
                    <a:pt x="7013" y="3852"/>
                    <a:pt x="6977" y="3882"/>
                  </a:cubicBezTo>
                  <a:cubicBezTo>
                    <a:pt x="6918" y="3942"/>
                    <a:pt x="6918" y="4049"/>
                    <a:pt x="6977" y="4120"/>
                  </a:cubicBezTo>
                  <a:cubicBezTo>
                    <a:pt x="7418" y="4549"/>
                    <a:pt x="7656" y="5132"/>
                    <a:pt x="7656" y="5763"/>
                  </a:cubicBezTo>
                  <a:cubicBezTo>
                    <a:pt x="7692" y="7025"/>
                    <a:pt x="6668" y="8049"/>
                    <a:pt x="5418" y="8049"/>
                  </a:cubicBezTo>
                  <a:cubicBezTo>
                    <a:pt x="5179" y="8049"/>
                    <a:pt x="4953" y="8025"/>
                    <a:pt x="4727" y="7942"/>
                  </a:cubicBezTo>
                  <a:lnTo>
                    <a:pt x="4715" y="7513"/>
                  </a:lnTo>
                  <a:cubicBezTo>
                    <a:pt x="4763" y="7490"/>
                    <a:pt x="4810" y="7442"/>
                    <a:pt x="4834" y="7394"/>
                  </a:cubicBezTo>
                  <a:cubicBezTo>
                    <a:pt x="4894" y="7335"/>
                    <a:pt x="4894" y="7228"/>
                    <a:pt x="4834" y="7156"/>
                  </a:cubicBezTo>
                  <a:cubicBezTo>
                    <a:pt x="4804" y="7126"/>
                    <a:pt x="4763" y="7112"/>
                    <a:pt x="4720" y="7112"/>
                  </a:cubicBezTo>
                  <a:cubicBezTo>
                    <a:pt x="4676" y="7112"/>
                    <a:pt x="4632" y="7126"/>
                    <a:pt x="4596" y="7156"/>
                  </a:cubicBezTo>
                  <a:cubicBezTo>
                    <a:pt x="4382" y="7371"/>
                    <a:pt x="4120" y="7466"/>
                    <a:pt x="3834" y="7466"/>
                  </a:cubicBezTo>
                  <a:cubicBezTo>
                    <a:pt x="3667" y="7466"/>
                    <a:pt x="3524" y="7442"/>
                    <a:pt x="3370" y="7371"/>
                  </a:cubicBezTo>
                  <a:cubicBezTo>
                    <a:pt x="3350" y="7357"/>
                    <a:pt x="3327" y="7351"/>
                    <a:pt x="3304" y="7351"/>
                  </a:cubicBezTo>
                  <a:cubicBezTo>
                    <a:pt x="3244" y="7351"/>
                    <a:pt x="3181" y="7390"/>
                    <a:pt x="3155" y="7442"/>
                  </a:cubicBezTo>
                  <a:cubicBezTo>
                    <a:pt x="3108" y="7513"/>
                    <a:pt x="3155" y="7621"/>
                    <a:pt x="3227" y="7668"/>
                  </a:cubicBezTo>
                  <a:cubicBezTo>
                    <a:pt x="3358" y="7728"/>
                    <a:pt x="3489" y="7763"/>
                    <a:pt x="3644" y="7787"/>
                  </a:cubicBezTo>
                  <a:lnTo>
                    <a:pt x="3608" y="8347"/>
                  </a:lnTo>
                  <a:cubicBezTo>
                    <a:pt x="3513" y="8359"/>
                    <a:pt x="3405" y="8359"/>
                    <a:pt x="3298" y="8359"/>
                  </a:cubicBezTo>
                  <a:cubicBezTo>
                    <a:pt x="2036" y="8359"/>
                    <a:pt x="1024" y="7335"/>
                    <a:pt x="1024" y="6085"/>
                  </a:cubicBezTo>
                  <a:cubicBezTo>
                    <a:pt x="1024" y="6013"/>
                    <a:pt x="1024" y="5942"/>
                    <a:pt x="1036" y="5858"/>
                  </a:cubicBezTo>
                  <a:cubicBezTo>
                    <a:pt x="1036" y="5823"/>
                    <a:pt x="1024" y="5775"/>
                    <a:pt x="988" y="5739"/>
                  </a:cubicBezTo>
                  <a:cubicBezTo>
                    <a:pt x="560" y="5251"/>
                    <a:pt x="322" y="4644"/>
                    <a:pt x="322" y="3989"/>
                  </a:cubicBezTo>
                  <a:cubicBezTo>
                    <a:pt x="322" y="2906"/>
                    <a:pt x="988" y="1929"/>
                    <a:pt x="1989" y="1548"/>
                  </a:cubicBezTo>
                  <a:lnTo>
                    <a:pt x="1989" y="1548"/>
                  </a:lnTo>
                  <a:cubicBezTo>
                    <a:pt x="1965" y="1656"/>
                    <a:pt x="1941" y="1775"/>
                    <a:pt x="1929" y="1870"/>
                  </a:cubicBezTo>
                  <a:cubicBezTo>
                    <a:pt x="1917" y="1965"/>
                    <a:pt x="1989" y="2037"/>
                    <a:pt x="2084" y="2048"/>
                  </a:cubicBezTo>
                  <a:lnTo>
                    <a:pt x="2096" y="2048"/>
                  </a:lnTo>
                  <a:cubicBezTo>
                    <a:pt x="2179" y="2048"/>
                    <a:pt x="2239" y="1989"/>
                    <a:pt x="2262" y="1906"/>
                  </a:cubicBezTo>
                  <a:cubicBezTo>
                    <a:pt x="2274" y="1715"/>
                    <a:pt x="2322" y="1536"/>
                    <a:pt x="2393" y="1370"/>
                  </a:cubicBezTo>
                  <a:lnTo>
                    <a:pt x="2393" y="1358"/>
                  </a:lnTo>
                  <a:cubicBezTo>
                    <a:pt x="2679" y="715"/>
                    <a:pt x="3298" y="310"/>
                    <a:pt x="4001" y="310"/>
                  </a:cubicBezTo>
                  <a:close/>
                  <a:moveTo>
                    <a:pt x="4394" y="7704"/>
                  </a:moveTo>
                  <a:lnTo>
                    <a:pt x="4536" y="10847"/>
                  </a:lnTo>
                  <a:lnTo>
                    <a:pt x="3834" y="10847"/>
                  </a:lnTo>
                  <a:lnTo>
                    <a:pt x="3989" y="7811"/>
                  </a:lnTo>
                  <a:cubicBezTo>
                    <a:pt x="4120" y="7799"/>
                    <a:pt x="4251" y="7763"/>
                    <a:pt x="4394" y="7704"/>
                  </a:cubicBezTo>
                  <a:close/>
                  <a:moveTo>
                    <a:pt x="4013" y="1"/>
                  </a:moveTo>
                  <a:cubicBezTo>
                    <a:pt x="3215" y="1"/>
                    <a:pt x="2501" y="465"/>
                    <a:pt x="2143" y="1155"/>
                  </a:cubicBezTo>
                  <a:cubicBezTo>
                    <a:pt x="881" y="1536"/>
                    <a:pt x="0" y="2679"/>
                    <a:pt x="0" y="4001"/>
                  </a:cubicBezTo>
                  <a:cubicBezTo>
                    <a:pt x="0" y="4704"/>
                    <a:pt x="250" y="5382"/>
                    <a:pt x="703" y="5918"/>
                  </a:cubicBezTo>
                  <a:lnTo>
                    <a:pt x="703" y="6097"/>
                  </a:lnTo>
                  <a:cubicBezTo>
                    <a:pt x="703" y="7549"/>
                    <a:pt x="1869" y="8704"/>
                    <a:pt x="3298" y="8704"/>
                  </a:cubicBezTo>
                  <a:cubicBezTo>
                    <a:pt x="3405" y="8704"/>
                    <a:pt x="3501" y="8704"/>
                    <a:pt x="3596" y="8692"/>
                  </a:cubicBezTo>
                  <a:lnTo>
                    <a:pt x="3596" y="8692"/>
                  </a:lnTo>
                  <a:lnTo>
                    <a:pt x="3501" y="10835"/>
                  </a:lnTo>
                  <a:lnTo>
                    <a:pt x="3298" y="10835"/>
                  </a:lnTo>
                  <a:cubicBezTo>
                    <a:pt x="3215" y="10835"/>
                    <a:pt x="3143" y="10907"/>
                    <a:pt x="3143" y="11002"/>
                  </a:cubicBezTo>
                  <a:cubicBezTo>
                    <a:pt x="3143" y="11085"/>
                    <a:pt x="3215" y="11157"/>
                    <a:pt x="3298" y="11157"/>
                  </a:cubicBezTo>
                  <a:lnTo>
                    <a:pt x="5048" y="11157"/>
                  </a:lnTo>
                  <a:cubicBezTo>
                    <a:pt x="5132" y="11157"/>
                    <a:pt x="5203" y="11085"/>
                    <a:pt x="5203" y="11002"/>
                  </a:cubicBezTo>
                  <a:cubicBezTo>
                    <a:pt x="5203" y="10907"/>
                    <a:pt x="5132" y="10835"/>
                    <a:pt x="5048" y="10835"/>
                  </a:cubicBezTo>
                  <a:lnTo>
                    <a:pt x="4846" y="10835"/>
                  </a:lnTo>
                  <a:lnTo>
                    <a:pt x="4715" y="8275"/>
                  </a:lnTo>
                  <a:lnTo>
                    <a:pt x="4715" y="8275"/>
                  </a:lnTo>
                  <a:cubicBezTo>
                    <a:pt x="4941" y="8335"/>
                    <a:pt x="5168" y="8359"/>
                    <a:pt x="5382" y="8359"/>
                  </a:cubicBezTo>
                  <a:cubicBezTo>
                    <a:pt x="6834" y="8359"/>
                    <a:pt x="7989" y="7192"/>
                    <a:pt x="7989" y="5763"/>
                  </a:cubicBezTo>
                  <a:cubicBezTo>
                    <a:pt x="8025" y="5204"/>
                    <a:pt x="7846" y="4656"/>
                    <a:pt x="7513" y="4215"/>
                  </a:cubicBezTo>
                  <a:cubicBezTo>
                    <a:pt x="7739" y="3870"/>
                    <a:pt x="7858" y="3465"/>
                    <a:pt x="7858" y="3049"/>
                  </a:cubicBezTo>
                  <a:cubicBezTo>
                    <a:pt x="7858" y="1858"/>
                    <a:pt x="6906" y="894"/>
                    <a:pt x="5715" y="882"/>
                  </a:cubicBezTo>
                  <a:cubicBezTo>
                    <a:pt x="5322" y="322"/>
                    <a:pt x="4691" y="1"/>
                    <a:pt x="4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3098;p62"/>
            <p:cNvSpPr/>
            <p:nvPr/>
          </p:nvSpPr>
          <p:spPr>
            <a:xfrm>
              <a:off x="3960909" y="3498226"/>
              <a:ext cx="60992" cy="60992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1120"/>
                    <a:pt x="775" y="1906"/>
                    <a:pt x="1751" y="1906"/>
                  </a:cubicBezTo>
                  <a:cubicBezTo>
                    <a:pt x="1834" y="1906"/>
                    <a:pt x="1906" y="1834"/>
                    <a:pt x="1906" y="1751"/>
                  </a:cubicBezTo>
                  <a:cubicBezTo>
                    <a:pt x="1906" y="1656"/>
                    <a:pt x="1834" y="1584"/>
                    <a:pt x="1751" y="1584"/>
                  </a:cubicBezTo>
                  <a:cubicBezTo>
                    <a:pt x="977" y="1584"/>
                    <a:pt x="334" y="953"/>
                    <a:pt x="334" y="167"/>
                  </a:cubicBez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3099;p62"/>
            <p:cNvSpPr/>
            <p:nvPr/>
          </p:nvSpPr>
          <p:spPr>
            <a:xfrm>
              <a:off x="4083981" y="3408690"/>
              <a:ext cx="44224" cy="43872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655" y="334"/>
                    <a:pt x="1036" y="739"/>
                    <a:pt x="1036" y="1215"/>
                  </a:cubicBezTo>
                  <a:cubicBezTo>
                    <a:pt x="1036" y="1299"/>
                    <a:pt x="1120" y="1370"/>
                    <a:pt x="1203" y="1370"/>
                  </a:cubicBezTo>
                  <a:cubicBezTo>
                    <a:pt x="1298" y="1370"/>
                    <a:pt x="1370" y="1299"/>
                    <a:pt x="1370" y="1215"/>
                  </a:cubicBezTo>
                  <a:cubicBezTo>
                    <a:pt x="1382" y="560"/>
                    <a:pt x="83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8" y="1686910"/>
            <a:ext cx="1210053" cy="11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7" y="2730239"/>
            <a:ext cx="1157309" cy="10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9" y="3830334"/>
            <a:ext cx="1157309" cy="10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6" y="4900049"/>
            <a:ext cx="11588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56" y="1788820"/>
            <a:ext cx="798647" cy="79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7" y="2975013"/>
            <a:ext cx="798512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7" y="4041292"/>
            <a:ext cx="798512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54" y="5174686"/>
            <a:ext cx="798512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Google Shape;267;p44"/>
          <p:cNvSpPr/>
          <p:nvPr/>
        </p:nvSpPr>
        <p:spPr>
          <a:xfrm>
            <a:off x="4927096" y="1686910"/>
            <a:ext cx="3554752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0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7,6</a:t>
            </a:r>
            <a:r>
              <a:rPr lang="ru" sz="2000" b="1" dirty="0">
                <a:solidFill>
                  <a:srgbClr val="007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2000" b="1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тыс.чел</a:t>
            </a:r>
            <a:r>
              <a:rPr lang="ru" sz="20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algn="ctr">
              <a:buClr>
                <a:srgbClr val="000000"/>
              </a:buClr>
              <a:buSzPts val="2700"/>
            </a:pPr>
            <a:r>
              <a:rPr lang="ru" sz="20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трудоспособных</a:t>
            </a:r>
            <a:endParaRPr sz="2000" b="1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267;p44"/>
          <p:cNvSpPr/>
          <p:nvPr/>
        </p:nvSpPr>
        <p:spPr>
          <a:xfrm>
            <a:off x="5079496" y="3976209"/>
            <a:ext cx="2536747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8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25 </a:t>
            </a:r>
            <a:r>
              <a:rPr lang="ru" sz="2800" b="1" kern="0" dirty="0" smtClean="0">
                <a:latin typeface="Century Gothic" panose="020B0502020202020204" pitchFamily="34" charset="0"/>
                <a:cs typeface="Arial"/>
                <a:sym typeface="Century Gothic"/>
              </a:rPr>
              <a:t>Мвт</a:t>
            </a:r>
            <a:endParaRPr sz="2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267;p44"/>
          <p:cNvSpPr/>
          <p:nvPr/>
        </p:nvSpPr>
        <p:spPr>
          <a:xfrm>
            <a:off x="5079495" y="5250742"/>
            <a:ext cx="5073497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8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ВСЕ</a:t>
            </a:r>
            <a:r>
              <a:rPr lang="ru" sz="2800" b="1" dirty="0" smtClean="0">
                <a:solidFill>
                  <a:srgbClr val="007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2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виды транспортного сообщения</a:t>
            </a:r>
            <a:endParaRPr sz="2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267;p44"/>
          <p:cNvSpPr/>
          <p:nvPr/>
        </p:nvSpPr>
        <p:spPr>
          <a:xfrm>
            <a:off x="4940029" y="3107881"/>
            <a:ext cx="6807705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-RU" sz="28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Н</a:t>
            </a:r>
            <a:r>
              <a:rPr lang="ru" sz="28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ефть, ПГС, строительный песок</a:t>
            </a:r>
            <a:endParaRPr sz="2800" b="1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267;p44"/>
          <p:cNvSpPr/>
          <p:nvPr/>
        </p:nvSpPr>
        <p:spPr>
          <a:xfrm>
            <a:off x="8192982" y="1686910"/>
            <a:ext cx="3554752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ru" sz="20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+           13</a:t>
            </a:r>
            <a:r>
              <a:rPr lang="ru" sz="2000" b="1" dirty="0" smtClean="0">
                <a:solidFill>
                  <a:srgbClr val="007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2000" b="1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тыс.чел</a:t>
            </a:r>
            <a:r>
              <a:rPr lang="ru" sz="20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algn="ctr">
              <a:buClr>
                <a:srgbClr val="000000"/>
              </a:buClr>
              <a:buSzPts val="2700"/>
            </a:pPr>
            <a:r>
              <a:rPr lang="ru" sz="20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потенциал соседних регионов</a:t>
            </a:r>
            <a:endParaRPr sz="2000" b="1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42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45" name="object 8">
            <a:extLst>
              <a:ext uri="{FF2B5EF4-FFF2-40B4-BE49-F238E27FC236}">
                <a16:creationId xmlns="" xmlns:a16="http://schemas.microsoft.com/office/drawing/2014/main" id="{A7B2C1C8-82EA-2944-BC45-0DDE737AAA2A}"/>
              </a:ext>
            </a:extLst>
          </p:cNvPr>
          <p:cNvSpPr/>
          <p:nvPr/>
        </p:nvSpPr>
        <p:spPr>
          <a:xfrm rot="16200000">
            <a:off x="2880811" y="2417849"/>
            <a:ext cx="326589" cy="514506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46" name="object 8">
            <a:extLst>
              <a:ext uri="{FF2B5EF4-FFF2-40B4-BE49-F238E27FC236}">
                <a16:creationId xmlns="" xmlns:a16="http://schemas.microsoft.com/office/drawing/2014/main" id="{452ABF92-84A9-2648-A680-CAC2B8399295}"/>
              </a:ext>
            </a:extLst>
          </p:cNvPr>
          <p:cNvSpPr/>
          <p:nvPr/>
        </p:nvSpPr>
        <p:spPr>
          <a:xfrm rot="16200000">
            <a:off x="2634027" y="1882967"/>
            <a:ext cx="746154" cy="50710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47" name="object 8">
            <a:extLst>
              <a:ext uri="{FF2B5EF4-FFF2-40B4-BE49-F238E27FC236}">
                <a16:creationId xmlns="" xmlns:a16="http://schemas.microsoft.com/office/drawing/2014/main" id="{F2C6AFA9-C940-3F4B-B8D0-EFE2C2AC1737}"/>
              </a:ext>
            </a:extLst>
          </p:cNvPr>
          <p:cNvSpPr/>
          <p:nvPr/>
        </p:nvSpPr>
        <p:spPr>
          <a:xfrm rot="16200000">
            <a:off x="2781331" y="1172113"/>
            <a:ext cx="426268" cy="512714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0EB9AFE-C9E8-699D-27F7-AEF10A6E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Google Shape;232;p43"/>
          <p:cNvSpPr/>
          <p:nvPr/>
        </p:nvSpPr>
        <p:spPr>
          <a:xfrm>
            <a:off x="495200" y="1751390"/>
            <a:ext cx="5145064" cy="759091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33;p43"/>
          <p:cNvSpPr txBox="1"/>
          <p:nvPr/>
        </p:nvSpPr>
        <p:spPr>
          <a:xfrm>
            <a:off x="763974" y="1896736"/>
            <a:ext cx="4707996" cy="58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spAutoFit/>
          </a:bodyPr>
          <a:lstStyle/>
          <a:p>
            <a:pPr marL="0" lvl="1" algn="r">
              <a:buClr>
                <a:srgbClr val="000000"/>
              </a:buClr>
              <a:buSzPts val="1100"/>
            </a:pPr>
            <a:r>
              <a:rPr lang="ru" b="1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Международный  Порт  </a:t>
            </a:r>
            <a:r>
              <a:rPr lang="ru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Камбарка </a:t>
            </a:r>
            <a:r>
              <a:rPr lang="ru" sz="15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крупнейший в Камском речном бассейне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0" y="1817428"/>
            <a:ext cx="6953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Google Shape;24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49830" y="4441012"/>
            <a:ext cx="419767" cy="41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/>
          <p:cNvPicPr>
            <a:picLocks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7"/>
          <a:stretch/>
        </p:blipFill>
        <p:spPr>
          <a:xfrm>
            <a:off x="6346417" y="62258"/>
            <a:ext cx="5403017" cy="5281500"/>
          </a:xfrm>
          <a:prstGeom prst="ellipse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gradFill flip="none" rotWithShape="1">
              <a:gsLst>
                <a:gs pos="0">
                  <a:srgbClr val="DFDF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</p:pic>
      <p:sp>
        <p:nvSpPr>
          <p:cNvPr id="62" name="Прямоугольник 61"/>
          <p:cNvSpPr/>
          <p:nvPr/>
        </p:nvSpPr>
        <p:spPr>
          <a:xfrm>
            <a:off x="7412053" y="351468"/>
            <a:ext cx="2949239" cy="101565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Аэропорт г. Ижевск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116 км, 2 ч.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г. Нефтекамск 24 км, 0,5 ч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г. Чайковский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77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км.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1,5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ч.</a:t>
            </a:r>
          </a:p>
        </p:txBody>
      </p:sp>
      <p:pic>
        <p:nvPicPr>
          <p:cNvPr id="63" name="Google Shape;24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8954" y="1896736"/>
            <a:ext cx="419767" cy="4197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Прямоугольник 63"/>
          <p:cNvSpPr/>
          <p:nvPr/>
        </p:nvSpPr>
        <p:spPr>
          <a:xfrm>
            <a:off x="8183127" y="2099701"/>
            <a:ext cx="2162908" cy="553972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ИЖЕВСК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962369" y="2875016"/>
            <a:ext cx="1815831" cy="553972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К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амбарка</a:t>
            </a:r>
            <a:r>
              <a:rPr lang="ru-RU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cxnSp>
        <p:nvCxnSpPr>
          <p:cNvPr id="66" name="Соединительная линия уступом 61"/>
          <p:cNvCxnSpPr/>
          <p:nvPr/>
        </p:nvCxnSpPr>
        <p:spPr>
          <a:xfrm rot="10800000">
            <a:off x="7114627" y="1663711"/>
            <a:ext cx="1933292" cy="964912"/>
          </a:xfrm>
          <a:prstGeom prst="curvedConnector3">
            <a:avLst>
              <a:gd name="adj1" fmla="val 50000"/>
            </a:avLst>
          </a:prstGeom>
          <a:ln w="12700">
            <a:solidFill>
              <a:srgbClr val="3EC1C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740794E-FC07-3C4B-8E16-E2DE323F706F}"/>
              </a:ext>
            </a:extLst>
          </p:cNvPr>
          <p:cNvSpPr txBox="1"/>
          <p:nvPr/>
        </p:nvSpPr>
        <p:spPr>
          <a:xfrm>
            <a:off x="481440" y="4807476"/>
            <a:ext cx="5089068" cy="338554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marL="11113" lvl="1"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железнодорожных  тупиков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CEA5833-5A4A-4846-A957-A951F2D51806}"/>
              </a:ext>
            </a:extLst>
          </p:cNvPr>
          <p:cNvSpPr txBox="1"/>
          <p:nvPr/>
        </p:nvSpPr>
        <p:spPr>
          <a:xfrm>
            <a:off x="298832" y="351467"/>
            <a:ext cx="5979311" cy="1077210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>
            <a:defPPr>
              <a:defRPr lang="ru-RU"/>
            </a:defPPr>
            <a:lvl1pPr defTabSz="1219170" fontAlgn="t">
              <a:spcAft>
                <a:spcPts val="400"/>
              </a:spcAft>
              <a:buClr>
                <a:srgbClr val="000000"/>
              </a:buClr>
              <a:defRPr sz="1600" kern="0">
                <a:latin typeface="Century Gothic" panose="020B0502020202020204" pitchFamily="34" charset="0"/>
                <a:cs typeface="Arial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3EC1C8"/>
                </a:solidFill>
              </a:rPr>
              <a:t>Все виды транспортного сообщения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86477" y="1055238"/>
            <a:ext cx="1031721" cy="595008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МОСКВА</a:t>
            </a:r>
          </a:p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1300 км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2E9B41D-C04D-DB46-988C-742DDF6372A3}"/>
              </a:ext>
            </a:extLst>
          </p:cNvPr>
          <p:cNvSpPr txBox="1"/>
          <p:nvPr/>
        </p:nvSpPr>
        <p:spPr>
          <a:xfrm>
            <a:off x="429048" y="3807650"/>
            <a:ext cx="4994943" cy="830989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marL="11113" lvl="1"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183 км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судоходных речных путей с выходом на Каспийское, Черное, Азовское, Средиземное, Балтийское и Белое моря 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C7032DA5-6844-2346-BB87-0B2683E12E93}"/>
              </a:ext>
            </a:extLst>
          </p:cNvPr>
          <p:cNvGrpSpPr/>
          <p:nvPr/>
        </p:nvGrpSpPr>
        <p:grpSpPr>
          <a:xfrm>
            <a:off x="206327" y="5232158"/>
            <a:ext cx="1699504" cy="923330"/>
            <a:chOff x="2637441" y="107789"/>
            <a:chExt cx="2695419" cy="923330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0DB864B6-5709-CB48-BD7F-76D11FC60D88}"/>
                </a:ext>
              </a:extLst>
            </p:cNvPr>
            <p:cNvSpPr txBox="1"/>
            <p:nvPr/>
          </p:nvSpPr>
          <p:spPr>
            <a:xfrm>
              <a:off x="2637441" y="107789"/>
              <a:ext cx="2695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67,3 </a:t>
              </a:r>
              <a:r>
                <a:rPr lang="ru-RU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тыс. га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DCD92607-BE5D-AA40-B26D-B1E960672D6B}"/>
                </a:ext>
              </a:extLst>
            </p:cNvPr>
            <p:cNvSpPr/>
            <p:nvPr/>
          </p:nvSpPr>
          <p:spPr>
            <a:xfrm>
              <a:off x="3208047" y="569454"/>
              <a:ext cx="2056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площадь района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599BE511-E33A-9C40-B69D-39AC7EBC712E}"/>
              </a:ext>
            </a:extLst>
          </p:cNvPr>
          <p:cNvGrpSpPr/>
          <p:nvPr/>
        </p:nvGrpSpPr>
        <p:grpSpPr>
          <a:xfrm>
            <a:off x="1920871" y="5234936"/>
            <a:ext cx="1602640" cy="865599"/>
            <a:chOff x="114221" y="2187998"/>
            <a:chExt cx="2417641" cy="865599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51CD00EE-79DC-2A4C-A04F-A38F8031F351}"/>
                </a:ext>
              </a:extLst>
            </p:cNvPr>
            <p:cNvSpPr txBox="1"/>
            <p:nvPr/>
          </p:nvSpPr>
          <p:spPr>
            <a:xfrm>
              <a:off x="114221" y="2187998"/>
              <a:ext cx="800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21</a:t>
              </a:r>
              <a:endParaRPr lang="ru-RU" b="1" dirty="0">
                <a:solidFill>
                  <a:srgbClr val="3EC1C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B9B71107-6833-7546-A39B-B1A661384653}"/>
                </a:ext>
              </a:extLst>
            </p:cNvPr>
            <p:cNvSpPr/>
            <p:nvPr/>
          </p:nvSpPr>
          <p:spPr>
            <a:xfrm>
              <a:off x="114221" y="2540636"/>
              <a:ext cx="2417641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2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населенный </a:t>
              </a:r>
            </a:p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2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пункт</a:t>
              </a:r>
              <a:endPara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B004AF18-4789-A145-839A-46D1BC92B9DD}"/>
              </a:ext>
            </a:extLst>
          </p:cNvPr>
          <p:cNvGrpSpPr/>
          <p:nvPr/>
        </p:nvGrpSpPr>
        <p:grpSpPr>
          <a:xfrm>
            <a:off x="3030984" y="5234926"/>
            <a:ext cx="1777385" cy="1230978"/>
            <a:chOff x="50609" y="811619"/>
            <a:chExt cx="2056756" cy="1230978"/>
          </a:xfrm>
        </p:grpSpPr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DAFE7833-4C26-B842-8F45-7B65513455A6}"/>
                </a:ext>
              </a:extLst>
            </p:cNvPr>
            <p:cNvSpPr txBox="1"/>
            <p:nvPr/>
          </p:nvSpPr>
          <p:spPr>
            <a:xfrm>
              <a:off x="50609" y="811619"/>
              <a:ext cx="1666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17 </a:t>
              </a:r>
              <a:r>
                <a:rPr lang="ru-RU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тыс. га</a:t>
              </a: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="" xmlns:a16="http://schemas.microsoft.com/office/drawing/2014/main" id="{D8BD7150-A028-DC48-9EB2-C678BBD2E89C}"/>
                </a:ext>
              </a:extLst>
            </p:cNvPr>
            <p:cNvSpPr/>
            <p:nvPr/>
          </p:nvSpPr>
          <p:spPr>
            <a:xfrm>
              <a:off x="50609" y="1160304"/>
              <a:ext cx="2056756" cy="88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земли с/х назначения, </a:t>
              </a:r>
              <a:r>
                <a:rPr lang="ru-RU" sz="1200" kern="0" dirty="0" err="1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в.ч</a:t>
              </a: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. </a:t>
              </a:r>
            </a:p>
            <a:p>
              <a:pPr defTabSz="1219048" fontAlgn="t"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7 тыс. га неиспользуемые </a:t>
              </a: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="" xmlns:a16="http://schemas.microsoft.com/office/drawing/2014/main" id="{495780B7-6808-8740-9C08-BD415050BE13}"/>
              </a:ext>
            </a:extLst>
          </p:cNvPr>
          <p:cNvGrpSpPr/>
          <p:nvPr/>
        </p:nvGrpSpPr>
        <p:grpSpPr>
          <a:xfrm>
            <a:off x="4532201" y="5234839"/>
            <a:ext cx="2076615" cy="949038"/>
            <a:chOff x="72356" y="-43475"/>
            <a:chExt cx="2745443" cy="949038"/>
          </a:xfrm>
        </p:grpSpPr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9C7883A9-C73C-C743-B6E6-970A8EE20E25}"/>
                </a:ext>
              </a:extLst>
            </p:cNvPr>
            <p:cNvSpPr txBox="1"/>
            <p:nvPr/>
          </p:nvSpPr>
          <p:spPr>
            <a:xfrm>
              <a:off x="72360" y="-43475"/>
              <a:ext cx="2537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15,8 </a:t>
              </a:r>
              <a:r>
                <a:rPr lang="ru-RU" b="1" dirty="0">
                  <a:solidFill>
                    <a:srgbClr val="3EC1C8"/>
                  </a:solidFill>
                  <a:latin typeface="Century Gothic" panose="020B0502020202020204" pitchFamily="34" charset="0"/>
                </a:rPr>
                <a:t>тыс. чел.</a:t>
              </a: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="" xmlns:a16="http://schemas.microsoft.com/office/drawing/2014/main" id="{51F2B72B-0ECC-6543-9236-D2D546EEA736}"/>
                </a:ext>
              </a:extLst>
            </p:cNvPr>
            <p:cNvSpPr/>
            <p:nvPr/>
          </p:nvSpPr>
          <p:spPr>
            <a:xfrm>
              <a:off x="72356" y="318736"/>
              <a:ext cx="2745443" cy="586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048" fontAlgn="t">
                <a:lnSpc>
                  <a:spcPct val="80000"/>
                </a:lnSpc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численность населения, </a:t>
              </a:r>
            </a:p>
            <a:p>
              <a:pPr defTabSz="1219048" fontAlgn="t">
                <a:lnSpc>
                  <a:spcPct val="80000"/>
                </a:lnSpc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в</a:t>
              </a:r>
              <a:r>
                <a:rPr lang="ru-RU" sz="12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 </a:t>
              </a:r>
              <a:r>
                <a:rPr lang="ru-RU" sz="1200" kern="0" dirty="0" err="1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т.ч</a:t>
              </a: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. 7,6 </a:t>
              </a:r>
              <a:r>
                <a:rPr lang="ru-RU" sz="1200" kern="0" dirty="0" err="1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тыс.чел</a:t>
              </a: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 трудоспособные 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9C7883A9-C73C-C743-B6E6-970A8EE20E25}"/>
              </a:ext>
            </a:extLst>
          </p:cNvPr>
          <p:cNvSpPr txBox="1"/>
          <p:nvPr/>
        </p:nvSpPr>
        <p:spPr>
          <a:xfrm>
            <a:off x="6507483" y="5274691"/>
            <a:ext cx="704023" cy="738656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EC1C8"/>
                </a:solidFill>
                <a:latin typeface="Century Gothic" panose="020B0502020202020204" pitchFamily="34" charset="0"/>
              </a:rPr>
              <a:t>316</a:t>
            </a:r>
          </a:p>
          <a:p>
            <a:pPr>
              <a:defRPr/>
            </a:pPr>
            <a:endParaRPr lang="ru-RU" b="1" dirty="0">
              <a:solidFill>
                <a:srgbClr val="3EC1C8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51F2B72B-0ECC-6543-9236-D2D546EEA736}"/>
              </a:ext>
            </a:extLst>
          </p:cNvPr>
          <p:cNvSpPr/>
          <p:nvPr/>
        </p:nvSpPr>
        <p:spPr>
          <a:xfrm>
            <a:off x="6475381" y="5786743"/>
            <a:ext cx="1432888" cy="44832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lnSpc>
                <a:spcPct val="80000"/>
              </a:lnSpc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субъектов </a:t>
            </a:r>
            <a:endParaRPr lang="ru-RU" sz="1200" kern="0" dirty="0" smtClean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defTabSz="1219048" fontAlgn="t">
              <a:lnSpc>
                <a:spcPct val="80000"/>
              </a:lnSpc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МСП</a:t>
            </a:r>
            <a:endParaRPr lang="ru-RU" sz="1200" kern="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C7883A9-C73C-C743-B6E6-970A8EE20E25}"/>
              </a:ext>
            </a:extLst>
          </p:cNvPr>
          <p:cNvSpPr txBox="1"/>
          <p:nvPr/>
        </p:nvSpPr>
        <p:spPr>
          <a:xfrm>
            <a:off x="7852568" y="5257182"/>
            <a:ext cx="790585" cy="738656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EC1C8"/>
                </a:solidFill>
                <a:latin typeface="Century Gothic" panose="020B0502020202020204" pitchFamily="34" charset="0"/>
              </a:rPr>
              <a:t>550 </a:t>
            </a:r>
          </a:p>
          <a:p>
            <a:pPr>
              <a:defRPr/>
            </a:pPr>
            <a:endParaRPr lang="ru-RU" b="1" dirty="0">
              <a:solidFill>
                <a:srgbClr val="3EC1C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51F2B72B-0ECC-6543-9236-D2D546EEA736}"/>
              </a:ext>
            </a:extLst>
          </p:cNvPr>
          <p:cNvSpPr/>
          <p:nvPr/>
        </p:nvSpPr>
        <p:spPr>
          <a:xfrm>
            <a:off x="7760701" y="5773289"/>
            <a:ext cx="1432888" cy="24005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lnSpc>
                <a:spcPct val="80000"/>
              </a:lnSpc>
              <a:spcAft>
                <a:spcPts val="400"/>
              </a:spcAft>
              <a:buClr>
                <a:srgbClr val="000000"/>
              </a:buClr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самозанятых</a:t>
            </a:r>
            <a:endParaRPr lang="ru-RU" sz="1200" kern="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515856" y="2870460"/>
            <a:ext cx="938013" cy="338528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480 км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569007" y="2679849"/>
            <a:ext cx="1052823" cy="338528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КАЗАНЬ</a:t>
            </a:r>
          </a:p>
        </p:txBody>
      </p:sp>
      <p:cxnSp>
        <p:nvCxnSpPr>
          <p:cNvPr id="105" name="Скругленная соединительная линия 104"/>
          <p:cNvCxnSpPr/>
          <p:nvPr/>
        </p:nvCxnSpPr>
        <p:spPr>
          <a:xfrm rot="10800000" flipV="1">
            <a:off x="8332648" y="2713301"/>
            <a:ext cx="684656" cy="118238"/>
          </a:xfrm>
          <a:prstGeom prst="curvedConnector3">
            <a:avLst>
              <a:gd name="adj1" fmla="val 50000"/>
            </a:avLst>
          </a:prstGeom>
          <a:ln w="12700">
            <a:solidFill>
              <a:srgbClr val="3EC1C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260;p44"/>
          <p:cNvSpPr/>
          <p:nvPr/>
        </p:nvSpPr>
        <p:spPr>
          <a:xfrm>
            <a:off x="9227311" y="5367949"/>
            <a:ext cx="2662447" cy="1377717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>
              <a:buClr>
                <a:srgbClr val="000000"/>
              </a:buClr>
              <a:buSzPts val="2700"/>
            </a:pPr>
            <a:endParaRPr lang="ru-RU" sz="2800" dirty="0">
              <a:solidFill>
                <a:srgbClr val="007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264;p44"/>
          <p:cNvSpPr/>
          <p:nvPr/>
        </p:nvSpPr>
        <p:spPr>
          <a:xfrm>
            <a:off x="9193589" y="5462990"/>
            <a:ext cx="2608000" cy="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ru-RU" sz="20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4</a:t>
            </a:r>
            <a:r>
              <a:rPr lang="ru-RU" sz="2000" b="1" dirty="0">
                <a:solidFill>
                  <a:srgbClr val="007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место в УР</a:t>
            </a:r>
            <a:endParaRPr lang="ru-RU" sz="2000" dirty="0">
              <a:solidFill>
                <a:srgbClr val="007A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000"/>
            </a:pPr>
            <a:r>
              <a:rPr lang="ru" sz="16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темпу роста отгруженных товаров</a:t>
            </a:r>
            <a:endParaRPr sz="1600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232;p43"/>
          <p:cNvSpPr/>
          <p:nvPr/>
        </p:nvSpPr>
        <p:spPr>
          <a:xfrm>
            <a:off x="470184" y="2560709"/>
            <a:ext cx="5145064" cy="910665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52E9B41D-C04D-DB46-988C-742DDF6372A3}"/>
              </a:ext>
            </a:extLst>
          </p:cNvPr>
          <p:cNvSpPr txBox="1"/>
          <p:nvPr/>
        </p:nvSpPr>
        <p:spPr>
          <a:xfrm>
            <a:off x="456069" y="2628629"/>
            <a:ext cx="4994943" cy="954099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defTabSz="1219048" fontAlgn="t"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Общая протяжённость дорог  местного значения – 167,96  км</a:t>
            </a:r>
          </a:p>
          <a:p>
            <a:pPr defTabSz="1219048" fontAlgn="t"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Протяженность железных дорог – 107 км</a:t>
            </a:r>
          </a:p>
          <a:p>
            <a:pPr defTabSz="1219048" fontAlgn="t"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Протяженность автомобильных дорог – 74 км</a:t>
            </a:r>
          </a:p>
        </p:txBody>
      </p:sp>
      <p:cxnSp>
        <p:nvCxnSpPr>
          <p:cNvPr id="56" name="Соединительная линия уступом 61"/>
          <p:cNvCxnSpPr/>
          <p:nvPr/>
        </p:nvCxnSpPr>
        <p:spPr>
          <a:xfrm>
            <a:off x="9047917" y="2679859"/>
            <a:ext cx="1770504" cy="529155"/>
          </a:xfrm>
          <a:prstGeom prst="curvedConnector3">
            <a:avLst>
              <a:gd name="adj1" fmla="val 50000"/>
            </a:avLst>
          </a:prstGeom>
          <a:ln w="12700">
            <a:solidFill>
              <a:srgbClr val="3EC1C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0714178" y="2849125"/>
            <a:ext cx="840519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ПЕРМЬ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714172" y="3039736"/>
            <a:ext cx="856269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220 км</a:t>
            </a:r>
          </a:p>
        </p:txBody>
      </p:sp>
      <p:sp>
        <p:nvSpPr>
          <p:cNvPr id="72" name="Shape 8655"/>
          <p:cNvSpPr/>
          <p:nvPr/>
        </p:nvSpPr>
        <p:spPr>
          <a:xfrm>
            <a:off x="11305312" y="3027827"/>
            <a:ext cx="132565" cy="12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9" y="761"/>
                </a:moveTo>
                <a:cubicBezTo>
                  <a:pt x="11141" y="761"/>
                  <a:pt x="11141" y="761"/>
                  <a:pt x="11141" y="761"/>
                </a:cubicBezTo>
                <a:cubicBezTo>
                  <a:pt x="11141" y="1977"/>
                  <a:pt x="11141" y="1977"/>
                  <a:pt x="11141" y="1977"/>
                </a:cubicBezTo>
                <a:cubicBezTo>
                  <a:pt x="12278" y="1977"/>
                  <a:pt x="12278" y="1977"/>
                  <a:pt x="12278" y="1977"/>
                </a:cubicBezTo>
                <a:cubicBezTo>
                  <a:pt x="12278" y="2890"/>
                  <a:pt x="12278" y="2890"/>
                  <a:pt x="12278" y="2890"/>
                </a:cubicBezTo>
                <a:cubicBezTo>
                  <a:pt x="9436" y="2890"/>
                  <a:pt x="9436" y="2890"/>
                  <a:pt x="9436" y="2890"/>
                </a:cubicBezTo>
                <a:cubicBezTo>
                  <a:pt x="9436" y="1977"/>
                  <a:pt x="9436" y="1977"/>
                  <a:pt x="9436" y="1977"/>
                </a:cubicBezTo>
                <a:cubicBezTo>
                  <a:pt x="10459" y="1977"/>
                  <a:pt x="10459" y="1977"/>
                  <a:pt x="10459" y="1977"/>
                </a:cubicBezTo>
                <a:cubicBezTo>
                  <a:pt x="10459" y="761"/>
                  <a:pt x="10459" y="761"/>
                  <a:pt x="10459" y="761"/>
                </a:cubicBezTo>
                <a:close/>
                <a:moveTo>
                  <a:pt x="20691" y="17645"/>
                </a:moveTo>
                <a:cubicBezTo>
                  <a:pt x="21600" y="17645"/>
                  <a:pt x="21600" y="17645"/>
                  <a:pt x="21600" y="17645"/>
                </a:cubicBezTo>
                <a:cubicBezTo>
                  <a:pt x="21600" y="8518"/>
                  <a:pt x="21600" y="8518"/>
                  <a:pt x="21600" y="8518"/>
                </a:cubicBezTo>
                <a:cubicBezTo>
                  <a:pt x="16484" y="8518"/>
                  <a:pt x="16484" y="8518"/>
                  <a:pt x="16484" y="8518"/>
                </a:cubicBezTo>
                <a:cubicBezTo>
                  <a:pt x="16484" y="8366"/>
                  <a:pt x="16484" y="8366"/>
                  <a:pt x="16484" y="8366"/>
                </a:cubicBezTo>
                <a:cubicBezTo>
                  <a:pt x="19440" y="8366"/>
                  <a:pt x="19440" y="8366"/>
                  <a:pt x="19440" y="8366"/>
                </a:cubicBezTo>
                <a:cubicBezTo>
                  <a:pt x="17166" y="0"/>
                  <a:pt x="17166" y="0"/>
                  <a:pt x="17166" y="0"/>
                </a:cubicBezTo>
                <a:cubicBezTo>
                  <a:pt x="4547" y="0"/>
                  <a:pt x="4547" y="0"/>
                  <a:pt x="4547" y="0"/>
                </a:cubicBezTo>
                <a:cubicBezTo>
                  <a:pt x="2160" y="8518"/>
                  <a:pt x="2160" y="8518"/>
                  <a:pt x="2160" y="8518"/>
                </a:cubicBezTo>
                <a:cubicBezTo>
                  <a:pt x="12278" y="8366"/>
                  <a:pt x="12278" y="8366"/>
                  <a:pt x="12278" y="8366"/>
                </a:cubicBezTo>
                <a:cubicBezTo>
                  <a:pt x="12278" y="8518"/>
                  <a:pt x="12278" y="8518"/>
                  <a:pt x="12278" y="8518"/>
                </a:cubicBezTo>
                <a:cubicBezTo>
                  <a:pt x="0" y="8518"/>
                  <a:pt x="0" y="8518"/>
                  <a:pt x="0" y="8518"/>
                </a:cubicBezTo>
                <a:cubicBezTo>
                  <a:pt x="0" y="17645"/>
                  <a:pt x="0" y="17645"/>
                  <a:pt x="0" y="17645"/>
                </a:cubicBezTo>
                <a:cubicBezTo>
                  <a:pt x="1137" y="17645"/>
                  <a:pt x="1137" y="17645"/>
                  <a:pt x="1137" y="17645"/>
                </a:cubicBezTo>
                <a:cubicBezTo>
                  <a:pt x="1023" y="17949"/>
                  <a:pt x="1023" y="18406"/>
                  <a:pt x="1023" y="18710"/>
                </a:cubicBezTo>
                <a:cubicBezTo>
                  <a:pt x="1023" y="20231"/>
                  <a:pt x="1592" y="21296"/>
                  <a:pt x="2274" y="21296"/>
                </a:cubicBezTo>
                <a:cubicBezTo>
                  <a:pt x="2956" y="21296"/>
                  <a:pt x="3411" y="20231"/>
                  <a:pt x="3411" y="18710"/>
                </a:cubicBezTo>
                <a:cubicBezTo>
                  <a:pt x="3411" y="18406"/>
                  <a:pt x="3411" y="17949"/>
                  <a:pt x="3411" y="17645"/>
                </a:cubicBezTo>
                <a:cubicBezTo>
                  <a:pt x="18644" y="17645"/>
                  <a:pt x="18644" y="17645"/>
                  <a:pt x="18644" y="17645"/>
                </a:cubicBezTo>
                <a:cubicBezTo>
                  <a:pt x="18531" y="18101"/>
                  <a:pt x="18417" y="18558"/>
                  <a:pt x="18417" y="19014"/>
                </a:cubicBezTo>
                <a:cubicBezTo>
                  <a:pt x="18417" y="20383"/>
                  <a:pt x="18985" y="21600"/>
                  <a:pt x="19667" y="21600"/>
                </a:cubicBezTo>
                <a:cubicBezTo>
                  <a:pt x="20349" y="21600"/>
                  <a:pt x="20918" y="20383"/>
                  <a:pt x="20918" y="19014"/>
                </a:cubicBezTo>
                <a:cubicBezTo>
                  <a:pt x="20918" y="18558"/>
                  <a:pt x="20804" y="18101"/>
                  <a:pt x="20691" y="17645"/>
                </a:cubicBezTo>
                <a:close/>
                <a:moveTo>
                  <a:pt x="20008" y="17645"/>
                </a:moveTo>
                <a:cubicBezTo>
                  <a:pt x="20236" y="17949"/>
                  <a:pt x="20349" y="18406"/>
                  <a:pt x="20349" y="19014"/>
                </a:cubicBezTo>
                <a:cubicBezTo>
                  <a:pt x="20349" y="19927"/>
                  <a:pt x="20008" y="20535"/>
                  <a:pt x="19667" y="20535"/>
                </a:cubicBezTo>
                <a:cubicBezTo>
                  <a:pt x="19213" y="20535"/>
                  <a:pt x="18985" y="19927"/>
                  <a:pt x="18985" y="19014"/>
                </a:cubicBezTo>
                <a:cubicBezTo>
                  <a:pt x="18985" y="18406"/>
                  <a:pt x="19099" y="17949"/>
                  <a:pt x="19326" y="17645"/>
                </a:cubicBezTo>
                <a:cubicBezTo>
                  <a:pt x="20008" y="17645"/>
                  <a:pt x="20008" y="17645"/>
                  <a:pt x="20008" y="17645"/>
                </a:cubicBezTo>
                <a:close/>
                <a:moveTo>
                  <a:pt x="2842" y="17645"/>
                </a:moveTo>
                <a:cubicBezTo>
                  <a:pt x="2956" y="17949"/>
                  <a:pt x="2956" y="18254"/>
                  <a:pt x="2956" y="18710"/>
                </a:cubicBezTo>
                <a:cubicBezTo>
                  <a:pt x="2956" y="19623"/>
                  <a:pt x="2615" y="20231"/>
                  <a:pt x="2274" y="20231"/>
                </a:cubicBezTo>
                <a:cubicBezTo>
                  <a:pt x="1819" y="20231"/>
                  <a:pt x="1478" y="19623"/>
                  <a:pt x="1478" y="18710"/>
                </a:cubicBezTo>
                <a:cubicBezTo>
                  <a:pt x="1478" y="18254"/>
                  <a:pt x="1592" y="17949"/>
                  <a:pt x="1705" y="17645"/>
                </a:cubicBezTo>
                <a:cubicBezTo>
                  <a:pt x="2842" y="17645"/>
                  <a:pt x="2842" y="17645"/>
                  <a:pt x="2842" y="17645"/>
                </a:cubicBezTo>
                <a:close/>
                <a:moveTo>
                  <a:pt x="14324" y="6085"/>
                </a:moveTo>
                <a:cubicBezTo>
                  <a:pt x="15347" y="6085"/>
                  <a:pt x="16143" y="6845"/>
                  <a:pt x="16371" y="7910"/>
                </a:cubicBezTo>
                <a:cubicBezTo>
                  <a:pt x="18417" y="7910"/>
                  <a:pt x="18417" y="7910"/>
                  <a:pt x="18417" y="7910"/>
                </a:cubicBezTo>
                <a:cubicBezTo>
                  <a:pt x="16371" y="608"/>
                  <a:pt x="16371" y="608"/>
                  <a:pt x="16371" y="608"/>
                </a:cubicBezTo>
                <a:cubicBezTo>
                  <a:pt x="5343" y="456"/>
                  <a:pt x="5343" y="456"/>
                  <a:pt x="5343" y="456"/>
                </a:cubicBezTo>
                <a:cubicBezTo>
                  <a:pt x="3183" y="7910"/>
                  <a:pt x="3183" y="7910"/>
                  <a:pt x="3183" y="7910"/>
                </a:cubicBezTo>
                <a:cubicBezTo>
                  <a:pt x="12278" y="7910"/>
                  <a:pt x="12278" y="7910"/>
                  <a:pt x="12278" y="7910"/>
                </a:cubicBezTo>
                <a:cubicBezTo>
                  <a:pt x="12619" y="6845"/>
                  <a:pt x="13415" y="6085"/>
                  <a:pt x="14324" y="6085"/>
                </a:cubicBezTo>
                <a:close/>
                <a:moveTo>
                  <a:pt x="15347" y="10648"/>
                </a:moveTo>
                <a:cubicBezTo>
                  <a:pt x="16029" y="10648"/>
                  <a:pt x="16029" y="10648"/>
                  <a:pt x="16029" y="10648"/>
                </a:cubicBezTo>
                <a:cubicBezTo>
                  <a:pt x="16029" y="11865"/>
                  <a:pt x="16029" y="11865"/>
                  <a:pt x="16029" y="11865"/>
                </a:cubicBezTo>
                <a:cubicBezTo>
                  <a:pt x="5229" y="11865"/>
                  <a:pt x="5229" y="11865"/>
                  <a:pt x="5229" y="11865"/>
                </a:cubicBezTo>
                <a:cubicBezTo>
                  <a:pt x="5229" y="10648"/>
                  <a:pt x="5229" y="10648"/>
                  <a:pt x="5229" y="10648"/>
                </a:cubicBezTo>
                <a:cubicBezTo>
                  <a:pt x="13415" y="10648"/>
                  <a:pt x="13415" y="10648"/>
                  <a:pt x="13415" y="10648"/>
                </a:cubicBezTo>
                <a:cubicBezTo>
                  <a:pt x="13642" y="10800"/>
                  <a:pt x="13983" y="10952"/>
                  <a:pt x="14324" y="10952"/>
                </a:cubicBezTo>
                <a:cubicBezTo>
                  <a:pt x="14665" y="10952"/>
                  <a:pt x="15006" y="10800"/>
                  <a:pt x="15347" y="10648"/>
                </a:cubicBezTo>
                <a:close/>
                <a:moveTo>
                  <a:pt x="2842" y="10952"/>
                </a:moveTo>
                <a:cubicBezTo>
                  <a:pt x="3752" y="10952"/>
                  <a:pt x="4547" y="12017"/>
                  <a:pt x="4547" y="13234"/>
                </a:cubicBezTo>
                <a:cubicBezTo>
                  <a:pt x="4547" y="14603"/>
                  <a:pt x="3752" y="15668"/>
                  <a:pt x="2842" y="15668"/>
                </a:cubicBezTo>
                <a:cubicBezTo>
                  <a:pt x="1933" y="15668"/>
                  <a:pt x="1251" y="14603"/>
                  <a:pt x="1251" y="13234"/>
                </a:cubicBezTo>
                <a:cubicBezTo>
                  <a:pt x="1251" y="12017"/>
                  <a:pt x="1933" y="10952"/>
                  <a:pt x="2842" y="10952"/>
                </a:cubicBezTo>
                <a:close/>
                <a:moveTo>
                  <a:pt x="18644" y="10952"/>
                </a:moveTo>
                <a:cubicBezTo>
                  <a:pt x="19554" y="10952"/>
                  <a:pt x="20236" y="12017"/>
                  <a:pt x="20236" y="13234"/>
                </a:cubicBezTo>
                <a:cubicBezTo>
                  <a:pt x="20236" y="14603"/>
                  <a:pt x="19554" y="15668"/>
                  <a:pt x="18644" y="15668"/>
                </a:cubicBezTo>
                <a:cubicBezTo>
                  <a:pt x="17735" y="15668"/>
                  <a:pt x="16939" y="14603"/>
                  <a:pt x="16939" y="13234"/>
                </a:cubicBezTo>
                <a:cubicBezTo>
                  <a:pt x="16939" y="12017"/>
                  <a:pt x="17735" y="10952"/>
                  <a:pt x="18644" y="10952"/>
                </a:cubicBezTo>
                <a:close/>
                <a:moveTo>
                  <a:pt x="5229" y="13082"/>
                </a:moveTo>
                <a:cubicBezTo>
                  <a:pt x="16029" y="13082"/>
                  <a:pt x="16029" y="13082"/>
                  <a:pt x="16029" y="13082"/>
                </a:cubicBezTo>
                <a:cubicBezTo>
                  <a:pt x="16029" y="14146"/>
                  <a:pt x="16029" y="14146"/>
                  <a:pt x="16029" y="14146"/>
                </a:cubicBezTo>
                <a:cubicBezTo>
                  <a:pt x="5229" y="14146"/>
                  <a:pt x="5229" y="14146"/>
                  <a:pt x="5229" y="14146"/>
                </a:cubicBezTo>
                <a:cubicBezTo>
                  <a:pt x="5229" y="13082"/>
                  <a:pt x="5229" y="13082"/>
                  <a:pt x="5229" y="13082"/>
                </a:cubicBezTo>
                <a:close/>
                <a:moveTo>
                  <a:pt x="5229" y="15363"/>
                </a:moveTo>
                <a:cubicBezTo>
                  <a:pt x="16029" y="15363"/>
                  <a:pt x="16029" y="15363"/>
                  <a:pt x="16029" y="15363"/>
                </a:cubicBezTo>
                <a:cubicBezTo>
                  <a:pt x="16029" y="16580"/>
                  <a:pt x="16029" y="16580"/>
                  <a:pt x="16029" y="16580"/>
                </a:cubicBezTo>
                <a:cubicBezTo>
                  <a:pt x="5229" y="16580"/>
                  <a:pt x="5229" y="16580"/>
                  <a:pt x="5229" y="16580"/>
                </a:cubicBezTo>
                <a:lnTo>
                  <a:pt x="5229" y="15363"/>
                </a:lnTo>
                <a:close/>
              </a:path>
            </a:pathLst>
          </a:custGeom>
          <a:solidFill>
            <a:srgbClr val="3EC1C8"/>
          </a:solidFill>
          <a:ln w="12700">
            <a:miter lim="400000"/>
          </a:ln>
        </p:spPr>
        <p:txBody>
          <a:bodyPr lIns="91329" tIns="91427" rIns="91329" bIns="91427"/>
          <a:lstStyle/>
          <a:p>
            <a:pPr defTabSz="1828481">
              <a:defRPr/>
            </a:pPr>
            <a:endParaRPr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0980AF1D-0091-434A-96DC-9251E8E3B820}"/>
              </a:ext>
            </a:extLst>
          </p:cNvPr>
          <p:cNvSpPr/>
          <p:nvPr/>
        </p:nvSpPr>
        <p:spPr>
          <a:xfrm>
            <a:off x="11273297" y="2880228"/>
            <a:ext cx="59429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4 ч</a:t>
            </a:r>
          </a:p>
        </p:txBody>
      </p:sp>
      <p:cxnSp>
        <p:nvCxnSpPr>
          <p:cNvPr id="75" name="Соединительная линия уступом 61"/>
          <p:cNvCxnSpPr/>
          <p:nvPr/>
        </p:nvCxnSpPr>
        <p:spPr>
          <a:xfrm>
            <a:off x="9047920" y="2679859"/>
            <a:ext cx="1666253" cy="791515"/>
          </a:xfrm>
          <a:prstGeom prst="curvedConnector3">
            <a:avLst>
              <a:gd name="adj1" fmla="val 50000"/>
            </a:avLst>
          </a:prstGeom>
          <a:ln w="12700">
            <a:solidFill>
              <a:srgbClr val="3EC1C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10497592" y="3385762"/>
            <a:ext cx="125183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ЕКАТЕРИНБУРГ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581608" y="3499900"/>
            <a:ext cx="856269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580 км</a:t>
            </a:r>
          </a:p>
        </p:txBody>
      </p:sp>
      <p:sp>
        <p:nvSpPr>
          <p:cNvPr id="81" name="Shape 8655"/>
          <p:cNvSpPr/>
          <p:nvPr/>
        </p:nvSpPr>
        <p:spPr>
          <a:xfrm>
            <a:off x="10752140" y="3726605"/>
            <a:ext cx="132565" cy="12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9" y="761"/>
                </a:moveTo>
                <a:cubicBezTo>
                  <a:pt x="11141" y="761"/>
                  <a:pt x="11141" y="761"/>
                  <a:pt x="11141" y="761"/>
                </a:cubicBezTo>
                <a:cubicBezTo>
                  <a:pt x="11141" y="1977"/>
                  <a:pt x="11141" y="1977"/>
                  <a:pt x="11141" y="1977"/>
                </a:cubicBezTo>
                <a:cubicBezTo>
                  <a:pt x="12278" y="1977"/>
                  <a:pt x="12278" y="1977"/>
                  <a:pt x="12278" y="1977"/>
                </a:cubicBezTo>
                <a:cubicBezTo>
                  <a:pt x="12278" y="2890"/>
                  <a:pt x="12278" y="2890"/>
                  <a:pt x="12278" y="2890"/>
                </a:cubicBezTo>
                <a:cubicBezTo>
                  <a:pt x="9436" y="2890"/>
                  <a:pt x="9436" y="2890"/>
                  <a:pt x="9436" y="2890"/>
                </a:cubicBezTo>
                <a:cubicBezTo>
                  <a:pt x="9436" y="1977"/>
                  <a:pt x="9436" y="1977"/>
                  <a:pt x="9436" y="1977"/>
                </a:cubicBezTo>
                <a:cubicBezTo>
                  <a:pt x="10459" y="1977"/>
                  <a:pt x="10459" y="1977"/>
                  <a:pt x="10459" y="1977"/>
                </a:cubicBezTo>
                <a:cubicBezTo>
                  <a:pt x="10459" y="761"/>
                  <a:pt x="10459" y="761"/>
                  <a:pt x="10459" y="761"/>
                </a:cubicBezTo>
                <a:close/>
                <a:moveTo>
                  <a:pt x="20691" y="17645"/>
                </a:moveTo>
                <a:cubicBezTo>
                  <a:pt x="21600" y="17645"/>
                  <a:pt x="21600" y="17645"/>
                  <a:pt x="21600" y="17645"/>
                </a:cubicBezTo>
                <a:cubicBezTo>
                  <a:pt x="21600" y="8518"/>
                  <a:pt x="21600" y="8518"/>
                  <a:pt x="21600" y="8518"/>
                </a:cubicBezTo>
                <a:cubicBezTo>
                  <a:pt x="16484" y="8518"/>
                  <a:pt x="16484" y="8518"/>
                  <a:pt x="16484" y="8518"/>
                </a:cubicBezTo>
                <a:cubicBezTo>
                  <a:pt x="16484" y="8366"/>
                  <a:pt x="16484" y="8366"/>
                  <a:pt x="16484" y="8366"/>
                </a:cubicBezTo>
                <a:cubicBezTo>
                  <a:pt x="19440" y="8366"/>
                  <a:pt x="19440" y="8366"/>
                  <a:pt x="19440" y="8366"/>
                </a:cubicBezTo>
                <a:cubicBezTo>
                  <a:pt x="17166" y="0"/>
                  <a:pt x="17166" y="0"/>
                  <a:pt x="17166" y="0"/>
                </a:cubicBezTo>
                <a:cubicBezTo>
                  <a:pt x="4547" y="0"/>
                  <a:pt x="4547" y="0"/>
                  <a:pt x="4547" y="0"/>
                </a:cubicBezTo>
                <a:cubicBezTo>
                  <a:pt x="2160" y="8518"/>
                  <a:pt x="2160" y="8518"/>
                  <a:pt x="2160" y="8518"/>
                </a:cubicBezTo>
                <a:cubicBezTo>
                  <a:pt x="12278" y="8366"/>
                  <a:pt x="12278" y="8366"/>
                  <a:pt x="12278" y="8366"/>
                </a:cubicBezTo>
                <a:cubicBezTo>
                  <a:pt x="12278" y="8518"/>
                  <a:pt x="12278" y="8518"/>
                  <a:pt x="12278" y="8518"/>
                </a:cubicBezTo>
                <a:cubicBezTo>
                  <a:pt x="0" y="8518"/>
                  <a:pt x="0" y="8518"/>
                  <a:pt x="0" y="8518"/>
                </a:cubicBezTo>
                <a:cubicBezTo>
                  <a:pt x="0" y="17645"/>
                  <a:pt x="0" y="17645"/>
                  <a:pt x="0" y="17645"/>
                </a:cubicBezTo>
                <a:cubicBezTo>
                  <a:pt x="1137" y="17645"/>
                  <a:pt x="1137" y="17645"/>
                  <a:pt x="1137" y="17645"/>
                </a:cubicBezTo>
                <a:cubicBezTo>
                  <a:pt x="1023" y="17949"/>
                  <a:pt x="1023" y="18406"/>
                  <a:pt x="1023" y="18710"/>
                </a:cubicBezTo>
                <a:cubicBezTo>
                  <a:pt x="1023" y="20231"/>
                  <a:pt x="1592" y="21296"/>
                  <a:pt x="2274" y="21296"/>
                </a:cubicBezTo>
                <a:cubicBezTo>
                  <a:pt x="2956" y="21296"/>
                  <a:pt x="3411" y="20231"/>
                  <a:pt x="3411" y="18710"/>
                </a:cubicBezTo>
                <a:cubicBezTo>
                  <a:pt x="3411" y="18406"/>
                  <a:pt x="3411" y="17949"/>
                  <a:pt x="3411" y="17645"/>
                </a:cubicBezTo>
                <a:cubicBezTo>
                  <a:pt x="18644" y="17645"/>
                  <a:pt x="18644" y="17645"/>
                  <a:pt x="18644" y="17645"/>
                </a:cubicBezTo>
                <a:cubicBezTo>
                  <a:pt x="18531" y="18101"/>
                  <a:pt x="18417" y="18558"/>
                  <a:pt x="18417" y="19014"/>
                </a:cubicBezTo>
                <a:cubicBezTo>
                  <a:pt x="18417" y="20383"/>
                  <a:pt x="18985" y="21600"/>
                  <a:pt x="19667" y="21600"/>
                </a:cubicBezTo>
                <a:cubicBezTo>
                  <a:pt x="20349" y="21600"/>
                  <a:pt x="20918" y="20383"/>
                  <a:pt x="20918" y="19014"/>
                </a:cubicBezTo>
                <a:cubicBezTo>
                  <a:pt x="20918" y="18558"/>
                  <a:pt x="20804" y="18101"/>
                  <a:pt x="20691" y="17645"/>
                </a:cubicBezTo>
                <a:close/>
                <a:moveTo>
                  <a:pt x="20008" y="17645"/>
                </a:moveTo>
                <a:cubicBezTo>
                  <a:pt x="20236" y="17949"/>
                  <a:pt x="20349" y="18406"/>
                  <a:pt x="20349" y="19014"/>
                </a:cubicBezTo>
                <a:cubicBezTo>
                  <a:pt x="20349" y="19927"/>
                  <a:pt x="20008" y="20535"/>
                  <a:pt x="19667" y="20535"/>
                </a:cubicBezTo>
                <a:cubicBezTo>
                  <a:pt x="19213" y="20535"/>
                  <a:pt x="18985" y="19927"/>
                  <a:pt x="18985" y="19014"/>
                </a:cubicBezTo>
                <a:cubicBezTo>
                  <a:pt x="18985" y="18406"/>
                  <a:pt x="19099" y="17949"/>
                  <a:pt x="19326" y="17645"/>
                </a:cubicBezTo>
                <a:cubicBezTo>
                  <a:pt x="20008" y="17645"/>
                  <a:pt x="20008" y="17645"/>
                  <a:pt x="20008" y="17645"/>
                </a:cubicBezTo>
                <a:close/>
                <a:moveTo>
                  <a:pt x="2842" y="17645"/>
                </a:moveTo>
                <a:cubicBezTo>
                  <a:pt x="2956" y="17949"/>
                  <a:pt x="2956" y="18254"/>
                  <a:pt x="2956" y="18710"/>
                </a:cubicBezTo>
                <a:cubicBezTo>
                  <a:pt x="2956" y="19623"/>
                  <a:pt x="2615" y="20231"/>
                  <a:pt x="2274" y="20231"/>
                </a:cubicBezTo>
                <a:cubicBezTo>
                  <a:pt x="1819" y="20231"/>
                  <a:pt x="1478" y="19623"/>
                  <a:pt x="1478" y="18710"/>
                </a:cubicBezTo>
                <a:cubicBezTo>
                  <a:pt x="1478" y="18254"/>
                  <a:pt x="1592" y="17949"/>
                  <a:pt x="1705" y="17645"/>
                </a:cubicBezTo>
                <a:cubicBezTo>
                  <a:pt x="2842" y="17645"/>
                  <a:pt x="2842" y="17645"/>
                  <a:pt x="2842" y="17645"/>
                </a:cubicBezTo>
                <a:close/>
                <a:moveTo>
                  <a:pt x="14324" y="6085"/>
                </a:moveTo>
                <a:cubicBezTo>
                  <a:pt x="15347" y="6085"/>
                  <a:pt x="16143" y="6845"/>
                  <a:pt x="16371" y="7910"/>
                </a:cubicBezTo>
                <a:cubicBezTo>
                  <a:pt x="18417" y="7910"/>
                  <a:pt x="18417" y="7910"/>
                  <a:pt x="18417" y="7910"/>
                </a:cubicBezTo>
                <a:cubicBezTo>
                  <a:pt x="16371" y="608"/>
                  <a:pt x="16371" y="608"/>
                  <a:pt x="16371" y="608"/>
                </a:cubicBezTo>
                <a:cubicBezTo>
                  <a:pt x="5343" y="456"/>
                  <a:pt x="5343" y="456"/>
                  <a:pt x="5343" y="456"/>
                </a:cubicBezTo>
                <a:cubicBezTo>
                  <a:pt x="3183" y="7910"/>
                  <a:pt x="3183" y="7910"/>
                  <a:pt x="3183" y="7910"/>
                </a:cubicBezTo>
                <a:cubicBezTo>
                  <a:pt x="12278" y="7910"/>
                  <a:pt x="12278" y="7910"/>
                  <a:pt x="12278" y="7910"/>
                </a:cubicBezTo>
                <a:cubicBezTo>
                  <a:pt x="12619" y="6845"/>
                  <a:pt x="13415" y="6085"/>
                  <a:pt x="14324" y="6085"/>
                </a:cubicBezTo>
                <a:close/>
                <a:moveTo>
                  <a:pt x="15347" y="10648"/>
                </a:moveTo>
                <a:cubicBezTo>
                  <a:pt x="16029" y="10648"/>
                  <a:pt x="16029" y="10648"/>
                  <a:pt x="16029" y="10648"/>
                </a:cubicBezTo>
                <a:cubicBezTo>
                  <a:pt x="16029" y="11865"/>
                  <a:pt x="16029" y="11865"/>
                  <a:pt x="16029" y="11865"/>
                </a:cubicBezTo>
                <a:cubicBezTo>
                  <a:pt x="5229" y="11865"/>
                  <a:pt x="5229" y="11865"/>
                  <a:pt x="5229" y="11865"/>
                </a:cubicBezTo>
                <a:cubicBezTo>
                  <a:pt x="5229" y="10648"/>
                  <a:pt x="5229" y="10648"/>
                  <a:pt x="5229" y="10648"/>
                </a:cubicBezTo>
                <a:cubicBezTo>
                  <a:pt x="13415" y="10648"/>
                  <a:pt x="13415" y="10648"/>
                  <a:pt x="13415" y="10648"/>
                </a:cubicBezTo>
                <a:cubicBezTo>
                  <a:pt x="13642" y="10800"/>
                  <a:pt x="13983" y="10952"/>
                  <a:pt x="14324" y="10952"/>
                </a:cubicBezTo>
                <a:cubicBezTo>
                  <a:pt x="14665" y="10952"/>
                  <a:pt x="15006" y="10800"/>
                  <a:pt x="15347" y="10648"/>
                </a:cubicBezTo>
                <a:close/>
                <a:moveTo>
                  <a:pt x="2842" y="10952"/>
                </a:moveTo>
                <a:cubicBezTo>
                  <a:pt x="3752" y="10952"/>
                  <a:pt x="4547" y="12017"/>
                  <a:pt x="4547" y="13234"/>
                </a:cubicBezTo>
                <a:cubicBezTo>
                  <a:pt x="4547" y="14603"/>
                  <a:pt x="3752" y="15668"/>
                  <a:pt x="2842" y="15668"/>
                </a:cubicBezTo>
                <a:cubicBezTo>
                  <a:pt x="1933" y="15668"/>
                  <a:pt x="1251" y="14603"/>
                  <a:pt x="1251" y="13234"/>
                </a:cubicBezTo>
                <a:cubicBezTo>
                  <a:pt x="1251" y="12017"/>
                  <a:pt x="1933" y="10952"/>
                  <a:pt x="2842" y="10952"/>
                </a:cubicBezTo>
                <a:close/>
                <a:moveTo>
                  <a:pt x="18644" y="10952"/>
                </a:moveTo>
                <a:cubicBezTo>
                  <a:pt x="19554" y="10952"/>
                  <a:pt x="20236" y="12017"/>
                  <a:pt x="20236" y="13234"/>
                </a:cubicBezTo>
                <a:cubicBezTo>
                  <a:pt x="20236" y="14603"/>
                  <a:pt x="19554" y="15668"/>
                  <a:pt x="18644" y="15668"/>
                </a:cubicBezTo>
                <a:cubicBezTo>
                  <a:pt x="17735" y="15668"/>
                  <a:pt x="16939" y="14603"/>
                  <a:pt x="16939" y="13234"/>
                </a:cubicBezTo>
                <a:cubicBezTo>
                  <a:pt x="16939" y="12017"/>
                  <a:pt x="17735" y="10952"/>
                  <a:pt x="18644" y="10952"/>
                </a:cubicBezTo>
                <a:close/>
                <a:moveTo>
                  <a:pt x="5229" y="13082"/>
                </a:moveTo>
                <a:cubicBezTo>
                  <a:pt x="16029" y="13082"/>
                  <a:pt x="16029" y="13082"/>
                  <a:pt x="16029" y="13082"/>
                </a:cubicBezTo>
                <a:cubicBezTo>
                  <a:pt x="16029" y="14146"/>
                  <a:pt x="16029" y="14146"/>
                  <a:pt x="16029" y="14146"/>
                </a:cubicBezTo>
                <a:cubicBezTo>
                  <a:pt x="5229" y="14146"/>
                  <a:pt x="5229" y="14146"/>
                  <a:pt x="5229" y="14146"/>
                </a:cubicBezTo>
                <a:cubicBezTo>
                  <a:pt x="5229" y="13082"/>
                  <a:pt x="5229" y="13082"/>
                  <a:pt x="5229" y="13082"/>
                </a:cubicBezTo>
                <a:close/>
                <a:moveTo>
                  <a:pt x="5229" y="15363"/>
                </a:moveTo>
                <a:cubicBezTo>
                  <a:pt x="16029" y="15363"/>
                  <a:pt x="16029" y="15363"/>
                  <a:pt x="16029" y="15363"/>
                </a:cubicBezTo>
                <a:cubicBezTo>
                  <a:pt x="16029" y="16580"/>
                  <a:pt x="16029" y="16580"/>
                  <a:pt x="16029" y="16580"/>
                </a:cubicBezTo>
                <a:cubicBezTo>
                  <a:pt x="5229" y="16580"/>
                  <a:pt x="5229" y="16580"/>
                  <a:pt x="5229" y="16580"/>
                </a:cubicBezTo>
                <a:lnTo>
                  <a:pt x="5229" y="15363"/>
                </a:lnTo>
                <a:close/>
              </a:path>
            </a:pathLst>
          </a:custGeom>
          <a:solidFill>
            <a:srgbClr val="3EC1C8"/>
          </a:solidFill>
          <a:ln w="12700">
            <a:miter lim="400000"/>
          </a:ln>
        </p:spPr>
        <p:txBody>
          <a:bodyPr lIns="91329" tIns="91427" rIns="91329" bIns="91427"/>
          <a:lstStyle/>
          <a:p>
            <a:pPr defTabSz="1828481">
              <a:defRPr/>
            </a:pPr>
            <a:endParaRPr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0980AF1D-0091-434A-96DC-9251E8E3B820}"/>
              </a:ext>
            </a:extLst>
          </p:cNvPr>
          <p:cNvSpPr/>
          <p:nvPr/>
        </p:nvSpPr>
        <p:spPr>
          <a:xfrm>
            <a:off x="10888849" y="3653781"/>
            <a:ext cx="59429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11 ч</a:t>
            </a:r>
          </a:p>
        </p:txBody>
      </p:sp>
      <p:cxnSp>
        <p:nvCxnSpPr>
          <p:cNvPr id="85" name="Соединительная линия уступом 61"/>
          <p:cNvCxnSpPr/>
          <p:nvPr/>
        </p:nvCxnSpPr>
        <p:spPr>
          <a:xfrm rot="16200000" flipH="1">
            <a:off x="8951798" y="2836242"/>
            <a:ext cx="1287718" cy="1095481"/>
          </a:xfrm>
          <a:prstGeom prst="curvedConnector3">
            <a:avLst>
              <a:gd name="adj1" fmla="val 63833"/>
            </a:avLst>
          </a:prstGeom>
          <a:ln w="12700">
            <a:solidFill>
              <a:srgbClr val="3EC1C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0024072" y="3939151"/>
            <a:ext cx="125183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ЧЕЛЯБИНСК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999716" y="4096973"/>
            <a:ext cx="856269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780 км</a:t>
            </a:r>
          </a:p>
        </p:txBody>
      </p:sp>
      <p:sp>
        <p:nvSpPr>
          <p:cNvPr id="92" name="Shape 8655"/>
          <p:cNvSpPr/>
          <p:nvPr/>
        </p:nvSpPr>
        <p:spPr>
          <a:xfrm>
            <a:off x="10143400" y="4376472"/>
            <a:ext cx="132565" cy="12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9" y="761"/>
                </a:moveTo>
                <a:cubicBezTo>
                  <a:pt x="11141" y="761"/>
                  <a:pt x="11141" y="761"/>
                  <a:pt x="11141" y="761"/>
                </a:cubicBezTo>
                <a:cubicBezTo>
                  <a:pt x="11141" y="1977"/>
                  <a:pt x="11141" y="1977"/>
                  <a:pt x="11141" y="1977"/>
                </a:cubicBezTo>
                <a:cubicBezTo>
                  <a:pt x="12278" y="1977"/>
                  <a:pt x="12278" y="1977"/>
                  <a:pt x="12278" y="1977"/>
                </a:cubicBezTo>
                <a:cubicBezTo>
                  <a:pt x="12278" y="2890"/>
                  <a:pt x="12278" y="2890"/>
                  <a:pt x="12278" y="2890"/>
                </a:cubicBezTo>
                <a:cubicBezTo>
                  <a:pt x="9436" y="2890"/>
                  <a:pt x="9436" y="2890"/>
                  <a:pt x="9436" y="2890"/>
                </a:cubicBezTo>
                <a:cubicBezTo>
                  <a:pt x="9436" y="1977"/>
                  <a:pt x="9436" y="1977"/>
                  <a:pt x="9436" y="1977"/>
                </a:cubicBezTo>
                <a:cubicBezTo>
                  <a:pt x="10459" y="1977"/>
                  <a:pt x="10459" y="1977"/>
                  <a:pt x="10459" y="1977"/>
                </a:cubicBezTo>
                <a:cubicBezTo>
                  <a:pt x="10459" y="761"/>
                  <a:pt x="10459" y="761"/>
                  <a:pt x="10459" y="761"/>
                </a:cubicBezTo>
                <a:close/>
                <a:moveTo>
                  <a:pt x="20691" y="17645"/>
                </a:moveTo>
                <a:cubicBezTo>
                  <a:pt x="21600" y="17645"/>
                  <a:pt x="21600" y="17645"/>
                  <a:pt x="21600" y="17645"/>
                </a:cubicBezTo>
                <a:cubicBezTo>
                  <a:pt x="21600" y="8518"/>
                  <a:pt x="21600" y="8518"/>
                  <a:pt x="21600" y="8518"/>
                </a:cubicBezTo>
                <a:cubicBezTo>
                  <a:pt x="16484" y="8518"/>
                  <a:pt x="16484" y="8518"/>
                  <a:pt x="16484" y="8518"/>
                </a:cubicBezTo>
                <a:cubicBezTo>
                  <a:pt x="16484" y="8366"/>
                  <a:pt x="16484" y="8366"/>
                  <a:pt x="16484" y="8366"/>
                </a:cubicBezTo>
                <a:cubicBezTo>
                  <a:pt x="19440" y="8366"/>
                  <a:pt x="19440" y="8366"/>
                  <a:pt x="19440" y="8366"/>
                </a:cubicBezTo>
                <a:cubicBezTo>
                  <a:pt x="17166" y="0"/>
                  <a:pt x="17166" y="0"/>
                  <a:pt x="17166" y="0"/>
                </a:cubicBezTo>
                <a:cubicBezTo>
                  <a:pt x="4547" y="0"/>
                  <a:pt x="4547" y="0"/>
                  <a:pt x="4547" y="0"/>
                </a:cubicBezTo>
                <a:cubicBezTo>
                  <a:pt x="2160" y="8518"/>
                  <a:pt x="2160" y="8518"/>
                  <a:pt x="2160" y="8518"/>
                </a:cubicBezTo>
                <a:cubicBezTo>
                  <a:pt x="12278" y="8366"/>
                  <a:pt x="12278" y="8366"/>
                  <a:pt x="12278" y="8366"/>
                </a:cubicBezTo>
                <a:cubicBezTo>
                  <a:pt x="12278" y="8518"/>
                  <a:pt x="12278" y="8518"/>
                  <a:pt x="12278" y="8518"/>
                </a:cubicBezTo>
                <a:cubicBezTo>
                  <a:pt x="0" y="8518"/>
                  <a:pt x="0" y="8518"/>
                  <a:pt x="0" y="8518"/>
                </a:cubicBezTo>
                <a:cubicBezTo>
                  <a:pt x="0" y="17645"/>
                  <a:pt x="0" y="17645"/>
                  <a:pt x="0" y="17645"/>
                </a:cubicBezTo>
                <a:cubicBezTo>
                  <a:pt x="1137" y="17645"/>
                  <a:pt x="1137" y="17645"/>
                  <a:pt x="1137" y="17645"/>
                </a:cubicBezTo>
                <a:cubicBezTo>
                  <a:pt x="1023" y="17949"/>
                  <a:pt x="1023" y="18406"/>
                  <a:pt x="1023" y="18710"/>
                </a:cubicBezTo>
                <a:cubicBezTo>
                  <a:pt x="1023" y="20231"/>
                  <a:pt x="1592" y="21296"/>
                  <a:pt x="2274" y="21296"/>
                </a:cubicBezTo>
                <a:cubicBezTo>
                  <a:pt x="2956" y="21296"/>
                  <a:pt x="3411" y="20231"/>
                  <a:pt x="3411" y="18710"/>
                </a:cubicBezTo>
                <a:cubicBezTo>
                  <a:pt x="3411" y="18406"/>
                  <a:pt x="3411" y="17949"/>
                  <a:pt x="3411" y="17645"/>
                </a:cubicBezTo>
                <a:cubicBezTo>
                  <a:pt x="18644" y="17645"/>
                  <a:pt x="18644" y="17645"/>
                  <a:pt x="18644" y="17645"/>
                </a:cubicBezTo>
                <a:cubicBezTo>
                  <a:pt x="18531" y="18101"/>
                  <a:pt x="18417" y="18558"/>
                  <a:pt x="18417" y="19014"/>
                </a:cubicBezTo>
                <a:cubicBezTo>
                  <a:pt x="18417" y="20383"/>
                  <a:pt x="18985" y="21600"/>
                  <a:pt x="19667" y="21600"/>
                </a:cubicBezTo>
                <a:cubicBezTo>
                  <a:pt x="20349" y="21600"/>
                  <a:pt x="20918" y="20383"/>
                  <a:pt x="20918" y="19014"/>
                </a:cubicBezTo>
                <a:cubicBezTo>
                  <a:pt x="20918" y="18558"/>
                  <a:pt x="20804" y="18101"/>
                  <a:pt x="20691" y="17645"/>
                </a:cubicBezTo>
                <a:close/>
                <a:moveTo>
                  <a:pt x="20008" y="17645"/>
                </a:moveTo>
                <a:cubicBezTo>
                  <a:pt x="20236" y="17949"/>
                  <a:pt x="20349" y="18406"/>
                  <a:pt x="20349" y="19014"/>
                </a:cubicBezTo>
                <a:cubicBezTo>
                  <a:pt x="20349" y="19927"/>
                  <a:pt x="20008" y="20535"/>
                  <a:pt x="19667" y="20535"/>
                </a:cubicBezTo>
                <a:cubicBezTo>
                  <a:pt x="19213" y="20535"/>
                  <a:pt x="18985" y="19927"/>
                  <a:pt x="18985" y="19014"/>
                </a:cubicBezTo>
                <a:cubicBezTo>
                  <a:pt x="18985" y="18406"/>
                  <a:pt x="19099" y="17949"/>
                  <a:pt x="19326" y="17645"/>
                </a:cubicBezTo>
                <a:cubicBezTo>
                  <a:pt x="20008" y="17645"/>
                  <a:pt x="20008" y="17645"/>
                  <a:pt x="20008" y="17645"/>
                </a:cubicBezTo>
                <a:close/>
                <a:moveTo>
                  <a:pt x="2842" y="17645"/>
                </a:moveTo>
                <a:cubicBezTo>
                  <a:pt x="2956" y="17949"/>
                  <a:pt x="2956" y="18254"/>
                  <a:pt x="2956" y="18710"/>
                </a:cubicBezTo>
                <a:cubicBezTo>
                  <a:pt x="2956" y="19623"/>
                  <a:pt x="2615" y="20231"/>
                  <a:pt x="2274" y="20231"/>
                </a:cubicBezTo>
                <a:cubicBezTo>
                  <a:pt x="1819" y="20231"/>
                  <a:pt x="1478" y="19623"/>
                  <a:pt x="1478" y="18710"/>
                </a:cubicBezTo>
                <a:cubicBezTo>
                  <a:pt x="1478" y="18254"/>
                  <a:pt x="1592" y="17949"/>
                  <a:pt x="1705" y="17645"/>
                </a:cubicBezTo>
                <a:cubicBezTo>
                  <a:pt x="2842" y="17645"/>
                  <a:pt x="2842" y="17645"/>
                  <a:pt x="2842" y="17645"/>
                </a:cubicBezTo>
                <a:close/>
                <a:moveTo>
                  <a:pt x="14324" y="6085"/>
                </a:moveTo>
                <a:cubicBezTo>
                  <a:pt x="15347" y="6085"/>
                  <a:pt x="16143" y="6845"/>
                  <a:pt x="16371" y="7910"/>
                </a:cubicBezTo>
                <a:cubicBezTo>
                  <a:pt x="18417" y="7910"/>
                  <a:pt x="18417" y="7910"/>
                  <a:pt x="18417" y="7910"/>
                </a:cubicBezTo>
                <a:cubicBezTo>
                  <a:pt x="16371" y="608"/>
                  <a:pt x="16371" y="608"/>
                  <a:pt x="16371" y="608"/>
                </a:cubicBezTo>
                <a:cubicBezTo>
                  <a:pt x="5343" y="456"/>
                  <a:pt x="5343" y="456"/>
                  <a:pt x="5343" y="456"/>
                </a:cubicBezTo>
                <a:cubicBezTo>
                  <a:pt x="3183" y="7910"/>
                  <a:pt x="3183" y="7910"/>
                  <a:pt x="3183" y="7910"/>
                </a:cubicBezTo>
                <a:cubicBezTo>
                  <a:pt x="12278" y="7910"/>
                  <a:pt x="12278" y="7910"/>
                  <a:pt x="12278" y="7910"/>
                </a:cubicBezTo>
                <a:cubicBezTo>
                  <a:pt x="12619" y="6845"/>
                  <a:pt x="13415" y="6085"/>
                  <a:pt x="14324" y="6085"/>
                </a:cubicBezTo>
                <a:close/>
                <a:moveTo>
                  <a:pt x="15347" y="10648"/>
                </a:moveTo>
                <a:cubicBezTo>
                  <a:pt x="16029" y="10648"/>
                  <a:pt x="16029" y="10648"/>
                  <a:pt x="16029" y="10648"/>
                </a:cubicBezTo>
                <a:cubicBezTo>
                  <a:pt x="16029" y="11865"/>
                  <a:pt x="16029" y="11865"/>
                  <a:pt x="16029" y="11865"/>
                </a:cubicBezTo>
                <a:cubicBezTo>
                  <a:pt x="5229" y="11865"/>
                  <a:pt x="5229" y="11865"/>
                  <a:pt x="5229" y="11865"/>
                </a:cubicBezTo>
                <a:cubicBezTo>
                  <a:pt x="5229" y="10648"/>
                  <a:pt x="5229" y="10648"/>
                  <a:pt x="5229" y="10648"/>
                </a:cubicBezTo>
                <a:cubicBezTo>
                  <a:pt x="13415" y="10648"/>
                  <a:pt x="13415" y="10648"/>
                  <a:pt x="13415" y="10648"/>
                </a:cubicBezTo>
                <a:cubicBezTo>
                  <a:pt x="13642" y="10800"/>
                  <a:pt x="13983" y="10952"/>
                  <a:pt x="14324" y="10952"/>
                </a:cubicBezTo>
                <a:cubicBezTo>
                  <a:pt x="14665" y="10952"/>
                  <a:pt x="15006" y="10800"/>
                  <a:pt x="15347" y="10648"/>
                </a:cubicBezTo>
                <a:close/>
                <a:moveTo>
                  <a:pt x="2842" y="10952"/>
                </a:moveTo>
                <a:cubicBezTo>
                  <a:pt x="3752" y="10952"/>
                  <a:pt x="4547" y="12017"/>
                  <a:pt x="4547" y="13234"/>
                </a:cubicBezTo>
                <a:cubicBezTo>
                  <a:pt x="4547" y="14603"/>
                  <a:pt x="3752" y="15668"/>
                  <a:pt x="2842" y="15668"/>
                </a:cubicBezTo>
                <a:cubicBezTo>
                  <a:pt x="1933" y="15668"/>
                  <a:pt x="1251" y="14603"/>
                  <a:pt x="1251" y="13234"/>
                </a:cubicBezTo>
                <a:cubicBezTo>
                  <a:pt x="1251" y="12017"/>
                  <a:pt x="1933" y="10952"/>
                  <a:pt x="2842" y="10952"/>
                </a:cubicBezTo>
                <a:close/>
                <a:moveTo>
                  <a:pt x="18644" y="10952"/>
                </a:moveTo>
                <a:cubicBezTo>
                  <a:pt x="19554" y="10952"/>
                  <a:pt x="20236" y="12017"/>
                  <a:pt x="20236" y="13234"/>
                </a:cubicBezTo>
                <a:cubicBezTo>
                  <a:pt x="20236" y="14603"/>
                  <a:pt x="19554" y="15668"/>
                  <a:pt x="18644" y="15668"/>
                </a:cubicBezTo>
                <a:cubicBezTo>
                  <a:pt x="17735" y="15668"/>
                  <a:pt x="16939" y="14603"/>
                  <a:pt x="16939" y="13234"/>
                </a:cubicBezTo>
                <a:cubicBezTo>
                  <a:pt x="16939" y="12017"/>
                  <a:pt x="17735" y="10952"/>
                  <a:pt x="18644" y="10952"/>
                </a:cubicBezTo>
                <a:close/>
                <a:moveTo>
                  <a:pt x="5229" y="13082"/>
                </a:moveTo>
                <a:cubicBezTo>
                  <a:pt x="16029" y="13082"/>
                  <a:pt x="16029" y="13082"/>
                  <a:pt x="16029" y="13082"/>
                </a:cubicBezTo>
                <a:cubicBezTo>
                  <a:pt x="16029" y="14146"/>
                  <a:pt x="16029" y="14146"/>
                  <a:pt x="16029" y="14146"/>
                </a:cubicBezTo>
                <a:cubicBezTo>
                  <a:pt x="5229" y="14146"/>
                  <a:pt x="5229" y="14146"/>
                  <a:pt x="5229" y="14146"/>
                </a:cubicBezTo>
                <a:cubicBezTo>
                  <a:pt x="5229" y="13082"/>
                  <a:pt x="5229" y="13082"/>
                  <a:pt x="5229" y="13082"/>
                </a:cubicBezTo>
                <a:close/>
                <a:moveTo>
                  <a:pt x="5229" y="15363"/>
                </a:moveTo>
                <a:cubicBezTo>
                  <a:pt x="16029" y="15363"/>
                  <a:pt x="16029" y="15363"/>
                  <a:pt x="16029" y="15363"/>
                </a:cubicBezTo>
                <a:cubicBezTo>
                  <a:pt x="16029" y="16580"/>
                  <a:pt x="16029" y="16580"/>
                  <a:pt x="16029" y="16580"/>
                </a:cubicBezTo>
                <a:cubicBezTo>
                  <a:pt x="5229" y="16580"/>
                  <a:pt x="5229" y="16580"/>
                  <a:pt x="5229" y="16580"/>
                </a:cubicBezTo>
                <a:lnTo>
                  <a:pt x="5229" y="15363"/>
                </a:lnTo>
                <a:close/>
              </a:path>
            </a:pathLst>
          </a:custGeom>
          <a:solidFill>
            <a:srgbClr val="3EC1C8"/>
          </a:solidFill>
          <a:ln w="12700">
            <a:miter lim="400000"/>
          </a:ln>
        </p:spPr>
        <p:txBody>
          <a:bodyPr lIns="91329" tIns="91427" rIns="91329" bIns="91427"/>
          <a:lstStyle/>
          <a:p>
            <a:pPr defTabSz="1828481">
              <a:defRPr/>
            </a:pPr>
            <a:endParaRPr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0980AF1D-0091-434A-96DC-9251E8E3B820}"/>
              </a:ext>
            </a:extLst>
          </p:cNvPr>
          <p:cNvSpPr/>
          <p:nvPr/>
        </p:nvSpPr>
        <p:spPr>
          <a:xfrm>
            <a:off x="10119881" y="4287119"/>
            <a:ext cx="59429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13 ч</a:t>
            </a:r>
          </a:p>
        </p:txBody>
      </p:sp>
      <p:cxnSp>
        <p:nvCxnSpPr>
          <p:cNvPr id="101" name="Соединительная линия уступом 61"/>
          <p:cNvCxnSpPr/>
          <p:nvPr/>
        </p:nvCxnSpPr>
        <p:spPr>
          <a:xfrm rot="16200000" flipH="1">
            <a:off x="8726822" y="2959266"/>
            <a:ext cx="757263" cy="176287"/>
          </a:xfrm>
          <a:prstGeom prst="curvedConnector3">
            <a:avLst>
              <a:gd name="adj1" fmla="val 50000"/>
            </a:avLst>
          </a:prstGeom>
          <a:ln w="12700">
            <a:solidFill>
              <a:srgbClr val="3EC1C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8748837" y="3347498"/>
            <a:ext cx="625919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УФА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8633660" y="3501385"/>
            <a:ext cx="856269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380 км</a:t>
            </a:r>
          </a:p>
        </p:txBody>
      </p:sp>
      <p:sp>
        <p:nvSpPr>
          <p:cNvPr id="112" name="Shape 8655"/>
          <p:cNvSpPr/>
          <p:nvPr/>
        </p:nvSpPr>
        <p:spPr>
          <a:xfrm>
            <a:off x="8820388" y="3770562"/>
            <a:ext cx="132565" cy="12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9" y="761"/>
                </a:moveTo>
                <a:cubicBezTo>
                  <a:pt x="11141" y="761"/>
                  <a:pt x="11141" y="761"/>
                  <a:pt x="11141" y="761"/>
                </a:cubicBezTo>
                <a:cubicBezTo>
                  <a:pt x="11141" y="1977"/>
                  <a:pt x="11141" y="1977"/>
                  <a:pt x="11141" y="1977"/>
                </a:cubicBezTo>
                <a:cubicBezTo>
                  <a:pt x="12278" y="1977"/>
                  <a:pt x="12278" y="1977"/>
                  <a:pt x="12278" y="1977"/>
                </a:cubicBezTo>
                <a:cubicBezTo>
                  <a:pt x="12278" y="2890"/>
                  <a:pt x="12278" y="2890"/>
                  <a:pt x="12278" y="2890"/>
                </a:cubicBezTo>
                <a:cubicBezTo>
                  <a:pt x="9436" y="2890"/>
                  <a:pt x="9436" y="2890"/>
                  <a:pt x="9436" y="2890"/>
                </a:cubicBezTo>
                <a:cubicBezTo>
                  <a:pt x="9436" y="1977"/>
                  <a:pt x="9436" y="1977"/>
                  <a:pt x="9436" y="1977"/>
                </a:cubicBezTo>
                <a:cubicBezTo>
                  <a:pt x="10459" y="1977"/>
                  <a:pt x="10459" y="1977"/>
                  <a:pt x="10459" y="1977"/>
                </a:cubicBezTo>
                <a:cubicBezTo>
                  <a:pt x="10459" y="761"/>
                  <a:pt x="10459" y="761"/>
                  <a:pt x="10459" y="761"/>
                </a:cubicBezTo>
                <a:close/>
                <a:moveTo>
                  <a:pt x="20691" y="17645"/>
                </a:moveTo>
                <a:cubicBezTo>
                  <a:pt x="21600" y="17645"/>
                  <a:pt x="21600" y="17645"/>
                  <a:pt x="21600" y="17645"/>
                </a:cubicBezTo>
                <a:cubicBezTo>
                  <a:pt x="21600" y="8518"/>
                  <a:pt x="21600" y="8518"/>
                  <a:pt x="21600" y="8518"/>
                </a:cubicBezTo>
                <a:cubicBezTo>
                  <a:pt x="16484" y="8518"/>
                  <a:pt x="16484" y="8518"/>
                  <a:pt x="16484" y="8518"/>
                </a:cubicBezTo>
                <a:cubicBezTo>
                  <a:pt x="16484" y="8366"/>
                  <a:pt x="16484" y="8366"/>
                  <a:pt x="16484" y="8366"/>
                </a:cubicBezTo>
                <a:cubicBezTo>
                  <a:pt x="19440" y="8366"/>
                  <a:pt x="19440" y="8366"/>
                  <a:pt x="19440" y="8366"/>
                </a:cubicBezTo>
                <a:cubicBezTo>
                  <a:pt x="17166" y="0"/>
                  <a:pt x="17166" y="0"/>
                  <a:pt x="17166" y="0"/>
                </a:cubicBezTo>
                <a:cubicBezTo>
                  <a:pt x="4547" y="0"/>
                  <a:pt x="4547" y="0"/>
                  <a:pt x="4547" y="0"/>
                </a:cubicBezTo>
                <a:cubicBezTo>
                  <a:pt x="2160" y="8518"/>
                  <a:pt x="2160" y="8518"/>
                  <a:pt x="2160" y="8518"/>
                </a:cubicBezTo>
                <a:cubicBezTo>
                  <a:pt x="12278" y="8366"/>
                  <a:pt x="12278" y="8366"/>
                  <a:pt x="12278" y="8366"/>
                </a:cubicBezTo>
                <a:cubicBezTo>
                  <a:pt x="12278" y="8518"/>
                  <a:pt x="12278" y="8518"/>
                  <a:pt x="12278" y="8518"/>
                </a:cubicBezTo>
                <a:cubicBezTo>
                  <a:pt x="0" y="8518"/>
                  <a:pt x="0" y="8518"/>
                  <a:pt x="0" y="8518"/>
                </a:cubicBezTo>
                <a:cubicBezTo>
                  <a:pt x="0" y="17645"/>
                  <a:pt x="0" y="17645"/>
                  <a:pt x="0" y="17645"/>
                </a:cubicBezTo>
                <a:cubicBezTo>
                  <a:pt x="1137" y="17645"/>
                  <a:pt x="1137" y="17645"/>
                  <a:pt x="1137" y="17645"/>
                </a:cubicBezTo>
                <a:cubicBezTo>
                  <a:pt x="1023" y="17949"/>
                  <a:pt x="1023" y="18406"/>
                  <a:pt x="1023" y="18710"/>
                </a:cubicBezTo>
                <a:cubicBezTo>
                  <a:pt x="1023" y="20231"/>
                  <a:pt x="1592" y="21296"/>
                  <a:pt x="2274" y="21296"/>
                </a:cubicBezTo>
                <a:cubicBezTo>
                  <a:pt x="2956" y="21296"/>
                  <a:pt x="3411" y="20231"/>
                  <a:pt x="3411" y="18710"/>
                </a:cubicBezTo>
                <a:cubicBezTo>
                  <a:pt x="3411" y="18406"/>
                  <a:pt x="3411" y="17949"/>
                  <a:pt x="3411" y="17645"/>
                </a:cubicBezTo>
                <a:cubicBezTo>
                  <a:pt x="18644" y="17645"/>
                  <a:pt x="18644" y="17645"/>
                  <a:pt x="18644" y="17645"/>
                </a:cubicBezTo>
                <a:cubicBezTo>
                  <a:pt x="18531" y="18101"/>
                  <a:pt x="18417" y="18558"/>
                  <a:pt x="18417" y="19014"/>
                </a:cubicBezTo>
                <a:cubicBezTo>
                  <a:pt x="18417" y="20383"/>
                  <a:pt x="18985" y="21600"/>
                  <a:pt x="19667" y="21600"/>
                </a:cubicBezTo>
                <a:cubicBezTo>
                  <a:pt x="20349" y="21600"/>
                  <a:pt x="20918" y="20383"/>
                  <a:pt x="20918" y="19014"/>
                </a:cubicBezTo>
                <a:cubicBezTo>
                  <a:pt x="20918" y="18558"/>
                  <a:pt x="20804" y="18101"/>
                  <a:pt x="20691" y="17645"/>
                </a:cubicBezTo>
                <a:close/>
                <a:moveTo>
                  <a:pt x="20008" y="17645"/>
                </a:moveTo>
                <a:cubicBezTo>
                  <a:pt x="20236" y="17949"/>
                  <a:pt x="20349" y="18406"/>
                  <a:pt x="20349" y="19014"/>
                </a:cubicBezTo>
                <a:cubicBezTo>
                  <a:pt x="20349" y="19927"/>
                  <a:pt x="20008" y="20535"/>
                  <a:pt x="19667" y="20535"/>
                </a:cubicBezTo>
                <a:cubicBezTo>
                  <a:pt x="19213" y="20535"/>
                  <a:pt x="18985" y="19927"/>
                  <a:pt x="18985" y="19014"/>
                </a:cubicBezTo>
                <a:cubicBezTo>
                  <a:pt x="18985" y="18406"/>
                  <a:pt x="19099" y="17949"/>
                  <a:pt x="19326" y="17645"/>
                </a:cubicBezTo>
                <a:cubicBezTo>
                  <a:pt x="20008" y="17645"/>
                  <a:pt x="20008" y="17645"/>
                  <a:pt x="20008" y="17645"/>
                </a:cubicBezTo>
                <a:close/>
                <a:moveTo>
                  <a:pt x="2842" y="17645"/>
                </a:moveTo>
                <a:cubicBezTo>
                  <a:pt x="2956" y="17949"/>
                  <a:pt x="2956" y="18254"/>
                  <a:pt x="2956" y="18710"/>
                </a:cubicBezTo>
                <a:cubicBezTo>
                  <a:pt x="2956" y="19623"/>
                  <a:pt x="2615" y="20231"/>
                  <a:pt x="2274" y="20231"/>
                </a:cubicBezTo>
                <a:cubicBezTo>
                  <a:pt x="1819" y="20231"/>
                  <a:pt x="1478" y="19623"/>
                  <a:pt x="1478" y="18710"/>
                </a:cubicBezTo>
                <a:cubicBezTo>
                  <a:pt x="1478" y="18254"/>
                  <a:pt x="1592" y="17949"/>
                  <a:pt x="1705" y="17645"/>
                </a:cubicBezTo>
                <a:cubicBezTo>
                  <a:pt x="2842" y="17645"/>
                  <a:pt x="2842" y="17645"/>
                  <a:pt x="2842" y="17645"/>
                </a:cubicBezTo>
                <a:close/>
                <a:moveTo>
                  <a:pt x="14324" y="6085"/>
                </a:moveTo>
                <a:cubicBezTo>
                  <a:pt x="15347" y="6085"/>
                  <a:pt x="16143" y="6845"/>
                  <a:pt x="16371" y="7910"/>
                </a:cubicBezTo>
                <a:cubicBezTo>
                  <a:pt x="18417" y="7910"/>
                  <a:pt x="18417" y="7910"/>
                  <a:pt x="18417" y="7910"/>
                </a:cubicBezTo>
                <a:cubicBezTo>
                  <a:pt x="16371" y="608"/>
                  <a:pt x="16371" y="608"/>
                  <a:pt x="16371" y="608"/>
                </a:cubicBezTo>
                <a:cubicBezTo>
                  <a:pt x="5343" y="456"/>
                  <a:pt x="5343" y="456"/>
                  <a:pt x="5343" y="456"/>
                </a:cubicBezTo>
                <a:cubicBezTo>
                  <a:pt x="3183" y="7910"/>
                  <a:pt x="3183" y="7910"/>
                  <a:pt x="3183" y="7910"/>
                </a:cubicBezTo>
                <a:cubicBezTo>
                  <a:pt x="12278" y="7910"/>
                  <a:pt x="12278" y="7910"/>
                  <a:pt x="12278" y="7910"/>
                </a:cubicBezTo>
                <a:cubicBezTo>
                  <a:pt x="12619" y="6845"/>
                  <a:pt x="13415" y="6085"/>
                  <a:pt x="14324" y="6085"/>
                </a:cubicBezTo>
                <a:close/>
                <a:moveTo>
                  <a:pt x="15347" y="10648"/>
                </a:moveTo>
                <a:cubicBezTo>
                  <a:pt x="16029" y="10648"/>
                  <a:pt x="16029" y="10648"/>
                  <a:pt x="16029" y="10648"/>
                </a:cubicBezTo>
                <a:cubicBezTo>
                  <a:pt x="16029" y="11865"/>
                  <a:pt x="16029" y="11865"/>
                  <a:pt x="16029" y="11865"/>
                </a:cubicBezTo>
                <a:cubicBezTo>
                  <a:pt x="5229" y="11865"/>
                  <a:pt x="5229" y="11865"/>
                  <a:pt x="5229" y="11865"/>
                </a:cubicBezTo>
                <a:cubicBezTo>
                  <a:pt x="5229" y="10648"/>
                  <a:pt x="5229" y="10648"/>
                  <a:pt x="5229" y="10648"/>
                </a:cubicBezTo>
                <a:cubicBezTo>
                  <a:pt x="13415" y="10648"/>
                  <a:pt x="13415" y="10648"/>
                  <a:pt x="13415" y="10648"/>
                </a:cubicBezTo>
                <a:cubicBezTo>
                  <a:pt x="13642" y="10800"/>
                  <a:pt x="13983" y="10952"/>
                  <a:pt x="14324" y="10952"/>
                </a:cubicBezTo>
                <a:cubicBezTo>
                  <a:pt x="14665" y="10952"/>
                  <a:pt x="15006" y="10800"/>
                  <a:pt x="15347" y="10648"/>
                </a:cubicBezTo>
                <a:close/>
                <a:moveTo>
                  <a:pt x="2842" y="10952"/>
                </a:moveTo>
                <a:cubicBezTo>
                  <a:pt x="3752" y="10952"/>
                  <a:pt x="4547" y="12017"/>
                  <a:pt x="4547" y="13234"/>
                </a:cubicBezTo>
                <a:cubicBezTo>
                  <a:pt x="4547" y="14603"/>
                  <a:pt x="3752" y="15668"/>
                  <a:pt x="2842" y="15668"/>
                </a:cubicBezTo>
                <a:cubicBezTo>
                  <a:pt x="1933" y="15668"/>
                  <a:pt x="1251" y="14603"/>
                  <a:pt x="1251" y="13234"/>
                </a:cubicBezTo>
                <a:cubicBezTo>
                  <a:pt x="1251" y="12017"/>
                  <a:pt x="1933" y="10952"/>
                  <a:pt x="2842" y="10952"/>
                </a:cubicBezTo>
                <a:close/>
                <a:moveTo>
                  <a:pt x="18644" y="10952"/>
                </a:moveTo>
                <a:cubicBezTo>
                  <a:pt x="19554" y="10952"/>
                  <a:pt x="20236" y="12017"/>
                  <a:pt x="20236" y="13234"/>
                </a:cubicBezTo>
                <a:cubicBezTo>
                  <a:pt x="20236" y="14603"/>
                  <a:pt x="19554" y="15668"/>
                  <a:pt x="18644" y="15668"/>
                </a:cubicBezTo>
                <a:cubicBezTo>
                  <a:pt x="17735" y="15668"/>
                  <a:pt x="16939" y="14603"/>
                  <a:pt x="16939" y="13234"/>
                </a:cubicBezTo>
                <a:cubicBezTo>
                  <a:pt x="16939" y="12017"/>
                  <a:pt x="17735" y="10952"/>
                  <a:pt x="18644" y="10952"/>
                </a:cubicBezTo>
                <a:close/>
                <a:moveTo>
                  <a:pt x="5229" y="13082"/>
                </a:moveTo>
                <a:cubicBezTo>
                  <a:pt x="16029" y="13082"/>
                  <a:pt x="16029" y="13082"/>
                  <a:pt x="16029" y="13082"/>
                </a:cubicBezTo>
                <a:cubicBezTo>
                  <a:pt x="16029" y="14146"/>
                  <a:pt x="16029" y="14146"/>
                  <a:pt x="16029" y="14146"/>
                </a:cubicBezTo>
                <a:cubicBezTo>
                  <a:pt x="5229" y="14146"/>
                  <a:pt x="5229" y="14146"/>
                  <a:pt x="5229" y="14146"/>
                </a:cubicBezTo>
                <a:cubicBezTo>
                  <a:pt x="5229" y="13082"/>
                  <a:pt x="5229" y="13082"/>
                  <a:pt x="5229" y="13082"/>
                </a:cubicBezTo>
                <a:close/>
                <a:moveTo>
                  <a:pt x="5229" y="15363"/>
                </a:moveTo>
                <a:cubicBezTo>
                  <a:pt x="16029" y="15363"/>
                  <a:pt x="16029" y="15363"/>
                  <a:pt x="16029" y="15363"/>
                </a:cubicBezTo>
                <a:cubicBezTo>
                  <a:pt x="16029" y="16580"/>
                  <a:pt x="16029" y="16580"/>
                  <a:pt x="16029" y="16580"/>
                </a:cubicBezTo>
                <a:cubicBezTo>
                  <a:pt x="5229" y="16580"/>
                  <a:pt x="5229" y="16580"/>
                  <a:pt x="5229" y="16580"/>
                </a:cubicBezTo>
                <a:lnTo>
                  <a:pt x="5229" y="15363"/>
                </a:lnTo>
                <a:close/>
              </a:path>
            </a:pathLst>
          </a:custGeom>
          <a:solidFill>
            <a:srgbClr val="3EC1C8"/>
          </a:solidFill>
          <a:ln w="12700">
            <a:miter lim="400000"/>
          </a:ln>
        </p:spPr>
        <p:txBody>
          <a:bodyPr lIns="91329" tIns="91427" rIns="91329" bIns="91427"/>
          <a:lstStyle/>
          <a:p>
            <a:pPr defTabSz="1828481">
              <a:defRPr/>
            </a:pPr>
            <a:endParaRPr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0980AF1D-0091-434A-96DC-9251E8E3B820}"/>
              </a:ext>
            </a:extLst>
          </p:cNvPr>
          <p:cNvSpPr/>
          <p:nvPr/>
        </p:nvSpPr>
        <p:spPr>
          <a:xfrm>
            <a:off x="8821205" y="3655264"/>
            <a:ext cx="59429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7 ч</a:t>
            </a:r>
          </a:p>
        </p:txBody>
      </p:sp>
      <p:cxnSp>
        <p:nvCxnSpPr>
          <p:cNvPr id="115" name="Скругленная соединительная линия 114"/>
          <p:cNvCxnSpPr/>
          <p:nvPr/>
        </p:nvCxnSpPr>
        <p:spPr>
          <a:xfrm rot="10800000" flipV="1">
            <a:off x="7791443" y="2703017"/>
            <a:ext cx="1326904" cy="819545"/>
          </a:xfrm>
          <a:prstGeom prst="curvedConnector3">
            <a:avLst>
              <a:gd name="adj1" fmla="val 50000"/>
            </a:avLst>
          </a:prstGeom>
          <a:ln w="12700">
            <a:solidFill>
              <a:srgbClr val="3EC1C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7002140" y="3572722"/>
            <a:ext cx="1251837" cy="307766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САМАРА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7191828" y="3745739"/>
            <a:ext cx="856269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650 км</a:t>
            </a:r>
          </a:p>
        </p:txBody>
      </p:sp>
      <p:sp>
        <p:nvSpPr>
          <p:cNvPr id="118" name="Shape 8655"/>
          <p:cNvSpPr/>
          <p:nvPr/>
        </p:nvSpPr>
        <p:spPr>
          <a:xfrm>
            <a:off x="7318196" y="4028504"/>
            <a:ext cx="132565" cy="12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9" y="761"/>
                </a:moveTo>
                <a:cubicBezTo>
                  <a:pt x="11141" y="761"/>
                  <a:pt x="11141" y="761"/>
                  <a:pt x="11141" y="761"/>
                </a:cubicBezTo>
                <a:cubicBezTo>
                  <a:pt x="11141" y="1977"/>
                  <a:pt x="11141" y="1977"/>
                  <a:pt x="11141" y="1977"/>
                </a:cubicBezTo>
                <a:cubicBezTo>
                  <a:pt x="12278" y="1977"/>
                  <a:pt x="12278" y="1977"/>
                  <a:pt x="12278" y="1977"/>
                </a:cubicBezTo>
                <a:cubicBezTo>
                  <a:pt x="12278" y="2890"/>
                  <a:pt x="12278" y="2890"/>
                  <a:pt x="12278" y="2890"/>
                </a:cubicBezTo>
                <a:cubicBezTo>
                  <a:pt x="9436" y="2890"/>
                  <a:pt x="9436" y="2890"/>
                  <a:pt x="9436" y="2890"/>
                </a:cubicBezTo>
                <a:cubicBezTo>
                  <a:pt x="9436" y="1977"/>
                  <a:pt x="9436" y="1977"/>
                  <a:pt x="9436" y="1977"/>
                </a:cubicBezTo>
                <a:cubicBezTo>
                  <a:pt x="10459" y="1977"/>
                  <a:pt x="10459" y="1977"/>
                  <a:pt x="10459" y="1977"/>
                </a:cubicBezTo>
                <a:cubicBezTo>
                  <a:pt x="10459" y="761"/>
                  <a:pt x="10459" y="761"/>
                  <a:pt x="10459" y="761"/>
                </a:cubicBezTo>
                <a:close/>
                <a:moveTo>
                  <a:pt x="20691" y="17645"/>
                </a:moveTo>
                <a:cubicBezTo>
                  <a:pt x="21600" y="17645"/>
                  <a:pt x="21600" y="17645"/>
                  <a:pt x="21600" y="17645"/>
                </a:cubicBezTo>
                <a:cubicBezTo>
                  <a:pt x="21600" y="8518"/>
                  <a:pt x="21600" y="8518"/>
                  <a:pt x="21600" y="8518"/>
                </a:cubicBezTo>
                <a:cubicBezTo>
                  <a:pt x="16484" y="8518"/>
                  <a:pt x="16484" y="8518"/>
                  <a:pt x="16484" y="8518"/>
                </a:cubicBezTo>
                <a:cubicBezTo>
                  <a:pt x="16484" y="8366"/>
                  <a:pt x="16484" y="8366"/>
                  <a:pt x="16484" y="8366"/>
                </a:cubicBezTo>
                <a:cubicBezTo>
                  <a:pt x="19440" y="8366"/>
                  <a:pt x="19440" y="8366"/>
                  <a:pt x="19440" y="8366"/>
                </a:cubicBezTo>
                <a:cubicBezTo>
                  <a:pt x="17166" y="0"/>
                  <a:pt x="17166" y="0"/>
                  <a:pt x="17166" y="0"/>
                </a:cubicBezTo>
                <a:cubicBezTo>
                  <a:pt x="4547" y="0"/>
                  <a:pt x="4547" y="0"/>
                  <a:pt x="4547" y="0"/>
                </a:cubicBezTo>
                <a:cubicBezTo>
                  <a:pt x="2160" y="8518"/>
                  <a:pt x="2160" y="8518"/>
                  <a:pt x="2160" y="8518"/>
                </a:cubicBezTo>
                <a:cubicBezTo>
                  <a:pt x="12278" y="8366"/>
                  <a:pt x="12278" y="8366"/>
                  <a:pt x="12278" y="8366"/>
                </a:cubicBezTo>
                <a:cubicBezTo>
                  <a:pt x="12278" y="8518"/>
                  <a:pt x="12278" y="8518"/>
                  <a:pt x="12278" y="8518"/>
                </a:cubicBezTo>
                <a:cubicBezTo>
                  <a:pt x="0" y="8518"/>
                  <a:pt x="0" y="8518"/>
                  <a:pt x="0" y="8518"/>
                </a:cubicBezTo>
                <a:cubicBezTo>
                  <a:pt x="0" y="17645"/>
                  <a:pt x="0" y="17645"/>
                  <a:pt x="0" y="17645"/>
                </a:cubicBezTo>
                <a:cubicBezTo>
                  <a:pt x="1137" y="17645"/>
                  <a:pt x="1137" y="17645"/>
                  <a:pt x="1137" y="17645"/>
                </a:cubicBezTo>
                <a:cubicBezTo>
                  <a:pt x="1023" y="17949"/>
                  <a:pt x="1023" y="18406"/>
                  <a:pt x="1023" y="18710"/>
                </a:cubicBezTo>
                <a:cubicBezTo>
                  <a:pt x="1023" y="20231"/>
                  <a:pt x="1592" y="21296"/>
                  <a:pt x="2274" y="21296"/>
                </a:cubicBezTo>
                <a:cubicBezTo>
                  <a:pt x="2956" y="21296"/>
                  <a:pt x="3411" y="20231"/>
                  <a:pt x="3411" y="18710"/>
                </a:cubicBezTo>
                <a:cubicBezTo>
                  <a:pt x="3411" y="18406"/>
                  <a:pt x="3411" y="17949"/>
                  <a:pt x="3411" y="17645"/>
                </a:cubicBezTo>
                <a:cubicBezTo>
                  <a:pt x="18644" y="17645"/>
                  <a:pt x="18644" y="17645"/>
                  <a:pt x="18644" y="17645"/>
                </a:cubicBezTo>
                <a:cubicBezTo>
                  <a:pt x="18531" y="18101"/>
                  <a:pt x="18417" y="18558"/>
                  <a:pt x="18417" y="19014"/>
                </a:cubicBezTo>
                <a:cubicBezTo>
                  <a:pt x="18417" y="20383"/>
                  <a:pt x="18985" y="21600"/>
                  <a:pt x="19667" y="21600"/>
                </a:cubicBezTo>
                <a:cubicBezTo>
                  <a:pt x="20349" y="21600"/>
                  <a:pt x="20918" y="20383"/>
                  <a:pt x="20918" y="19014"/>
                </a:cubicBezTo>
                <a:cubicBezTo>
                  <a:pt x="20918" y="18558"/>
                  <a:pt x="20804" y="18101"/>
                  <a:pt x="20691" y="17645"/>
                </a:cubicBezTo>
                <a:close/>
                <a:moveTo>
                  <a:pt x="20008" y="17645"/>
                </a:moveTo>
                <a:cubicBezTo>
                  <a:pt x="20236" y="17949"/>
                  <a:pt x="20349" y="18406"/>
                  <a:pt x="20349" y="19014"/>
                </a:cubicBezTo>
                <a:cubicBezTo>
                  <a:pt x="20349" y="19927"/>
                  <a:pt x="20008" y="20535"/>
                  <a:pt x="19667" y="20535"/>
                </a:cubicBezTo>
                <a:cubicBezTo>
                  <a:pt x="19213" y="20535"/>
                  <a:pt x="18985" y="19927"/>
                  <a:pt x="18985" y="19014"/>
                </a:cubicBezTo>
                <a:cubicBezTo>
                  <a:pt x="18985" y="18406"/>
                  <a:pt x="19099" y="17949"/>
                  <a:pt x="19326" y="17645"/>
                </a:cubicBezTo>
                <a:cubicBezTo>
                  <a:pt x="20008" y="17645"/>
                  <a:pt x="20008" y="17645"/>
                  <a:pt x="20008" y="17645"/>
                </a:cubicBezTo>
                <a:close/>
                <a:moveTo>
                  <a:pt x="2842" y="17645"/>
                </a:moveTo>
                <a:cubicBezTo>
                  <a:pt x="2956" y="17949"/>
                  <a:pt x="2956" y="18254"/>
                  <a:pt x="2956" y="18710"/>
                </a:cubicBezTo>
                <a:cubicBezTo>
                  <a:pt x="2956" y="19623"/>
                  <a:pt x="2615" y="20231"/>
                  <a:pt x="2274" y="20231"/>
                </a:cubicBezTo>
                <a:cubicBezTo>
                  <a:pt x="1819" y="20231"/>
                  <a:pt x="1478" y="19623"/>
                  <a:pt x="1478" y="18710"/>
                </a:cubicBezTo>
                <a:cubicBezTo>
                  <a:pt x="1478" y="18254"/>
                  <a:pt x="1592" y="17949"/>
                  <a:pt x="1705" y="17645"/>
                </a:cubicBezTo>
                <a:cubicBezTo>
                  <a:pt x="2842" y="17645"/>
                  <a:pt x="2842" y="17645"/>
                  <a:pt x="2842" y="17645"/>
                </a:cubicBezTo>
                <a:close/>
                <a:moveTo>
                  <a:pt x="14324" y="6085"/>
                </a:moveTo>
                <a:cubicBezTo>
                  <a:pt x="15347" y="6085"/>
                  <a:pt x="16143" y="6845"/>
                  <a:pt x="16371" y="7910"/>
                </a:cubicBezTo>
                <a:cubicBezTo>
                  <a:pt x="18417" y="7910"/>
                  <a:pt x="18417" y="7910"/>
                  <a:pt x="18417" y="7910"/>
                </a:cubicBezTo>
                <a:cubicBezTo>
                  <a:pt x="16371" y="608"/>
                  <a:pt x="16371" y="608"/>
                  <a:pt x="16371" y="608"/>
                </a:cubicBezTo>
                <a:cubicBezTo>
                  <a:pt x="5343" y="456"/>
                  <a:pt x="5343" y="456"/>
                  <a:pt x="5343" y="456"/>
                </a:cubicBezTo>
                <a:cubicBezTo>
                  <a:pt x="3183" y="7910"/>
                  <a:pt x="3183" y="7910"/>
                  <a:pt x="3183" y="7910"/>
                </a:cubicBezTo>
                <a:cubicBezTo>
                  <a:pt x="12278" y="7910"/>
                  <a:pt x="12278" y="7910"/>
                  <a:pt x="12278" y="7910"/>
                </a:cubicBezTo>
                <a:cubicBezTo>
                  <a:pt x="12619" y="6845"/>
                  <a:pt x="13415" y="6085"/>
                  <a:pt x="14324" y="6085"/>
                </a:cubicBezTo>
                <a:close/>
                <a:moveTo>
                  <a:pt x="15347" y="10648"/>
                </a:moveTo>
                <a:cubicBezTo>
                  <a:pt x="16029" y="10648"/>
                  <a:pt x="16029" y="10648"/>
                  <a:pt x="16029" y="10648"/>
                </a:cubicBezTo>
                <a:cubicBezTo>
                  <a:pt x="16029" y="11865"/>
                  <a:pt x="16029" y="11865"/>
                  <a:pt x="16029" y="11865"/>
                </a:cubicBezTo>
                <a:cubicBezTo>
                  <a:pt x="5229" y="11865"/>
                  <a:pt x="5229" y="11865"/>
                  <a:pt x="5229" y="11865"/>
                </a:cubicBezTo>
                <a:cubicBezTo>
                  <a:pt x="5229" y="10648"/>
                  <a:pt x="5229" y="10648"/>
                  <a:pt x="5229" y="10648"/>
                </a:cubicBezTo>
                <a:cubicBezTo>
                  <a:pt x="13415" y="10648"/>
                  <a:pt x="13415" y="10648"/>
                  <a:pt x="13415" y="10648"/>
                </a:cubicBezTo>
                <a:cubicBezTo>
                  <a:pt x="13642" y="10800"/>
                  <a:pt x="13983" y="10952"/>
                  <a:pt x="14324" y="10952"/>
                </a:cubicBezTo>
                <a:cubicBezTo>
                  <a:pt x="14665" y="10952"/>
                  <a:pt x="15006" y="10800"/>
                  <a:pt x="15347" y="10648"/>
                </a:cubicBezTo>
                <a:close/>
                <a:moveTo>
                  <a:pt x="2842" y="10952"/>
                </a:moveTo>
                <a:cubicBezTo>
                  <a:pt x="3752" y="10952"/>
                  <a:pt x="4547" y="12017"/>
                  <a:pt x="4547" y="13234"/>
                </a:cubicBezTo>
                <a:cubicBezTo>
                  <a:pt x="4547" y="14603"/>
                  <a:pt x="3752" y="15668"/>
                  <a:pt x="2842" y="15668"/>
                </a:cubicBezTo>
                <a:cubicBezTo>
                  <a:pt x="1933" y="15668"/>
                  <a:pt x="1251" y="14603"/>
                  <a:pt x="1251" y="13234"/>
                </a:cubicBezTo>
                <a:cubicBezTo>
                  <a:pt x="1251" y="12017"/>
                  <a:pt x="1933" y="10952"/>
                  <a:pt x="2842" y="10952"/>
                </a:cubicBezTo>
                <a:close/>
                <a:moveTo>
                  <a:pt x="18644" y="10952"/>
                </a:moveTo>
                <a:cubicBezTo>
                  <a:pt x="19554" y="10952"/>
                  <a:pt x="20236" y="12017"/>
                  <a:pt x="20236" y="13234"/>
                </a:cubicBezTo>
                <a:cubicBezTo>
                  <a:pt x="20236" y="14603"/>
                  <a:pt x="19554" y="15668"/>
                  <a:pt x="18644" y="15668"/>
                </a:cubicBezTo>
                <a:cubicBezTo>
                  <a:pt x="17735" y="15668"/>
                  <a:pt x="16939" y="14603"/>
                  <a:pt x="16939" y="13234"/>
                </a:cubicBezTo>
                <a:cubicBezTo>
                  <a:pt x="16939" y="12017"/>
                  <a:pt x="17735" y="10952"/>
                  <a:pt x="18644" y="10952"/>
                </a:cubicBezTo>
                <a:close/>
                <a:moveTo>
                  <a:pt x="5229" y="13082"/>
                </a:moveTo>
                <a:cubicBezTo>
                  <a:pt x="16029" y="13082"/>
                  <a:pt x="16029" y="13082"/>
                  <a:pt x="16029" y="13082"/>
                </a:cubicBezTo>
                <a:cubicBezTo>
                  <a:pt x="16029" y="14146"/>
                  <a:pt x="16029" y="14146"/>
                  <a:pt x="16029" y="14146"/>
                </a:cubicBezTo>
                <a:cubicBezTo>
                  <a:pt x="5229" y="14146"/>
                  <a:pt x="5229" y="14146"/>
                  <a:pt x="5229" y="14146"/>
                </a:cubicBezTo>
                <a:cubicBezTo>
                  <a:pt x="5229" y="13082"/>
                  <a:pt x="5229" y="13082"/>
                  <a:pt x="5229" y="13082"/>
                </a:cubicBezTo>
                <a:close/>
                <a:moveTo>
                  <a:pt x="5229" y="15363"/>
                </a:moveTo>
                <a:cubicBezTo>
                  <a:pt x="16029" y="15363"/>
                  <a:pt x="16029" y="15363"/>
                  <a:pt x="16029" y="15363"/>
                </a:cubicBezTo>
                <a:cubicBezTo>
                  <a:pt x="16029" y="16580"/>
                  <a:pt x="16029" y="16580"/>
                  <a:pt x="16029" y="16580"/>
                </a:cubicBezTo>
                <a:cubicBezTo>
                  <a:pt x="5229" y="16580"/>
                  <a:pt x="5229" y="16580"/>
                  <a:pt x="5229" y="16580"/>
                </a:cubicBezTo>
                <a:lnTo>
                  <a:pt x="5229" y="15363"/>
                </a:lnTo>
                <a:close/>
              </a:path>
            </a:pathLst>
          </a:custGeom>
          <a:solidFill>
            <a:srgbClr val="3EC1C8"/>
          </a:solidFill>
          <a:ln w="12700">
            <a:miter lim="400000"/>
          </a:ln>
        </p:spPr>
        <p:txBody>
          <a:bodyPr lIns="91329" tIns="91427" rIns="91329" bIns="91427"/>
          <a:lstStyle/>
          <a:p>
            <a:pPr defTabSz="1828481">
              <a:defRPr/>
            </a:pPr>
            <a:endParaRPr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0980AF1D-0091-434A-96DC-9251E8E3B820}"/>
              </a:ext>
            </a:extLst>
          </p:cNvPr>
          <p:cNvSpPr/>
          <p:nvPr/>
        </p:nvSpPr>
        <p:spPr>
          <a:xfrm>
            <a:off x="7482344" y="3939840"/>
            <a:ext cx="59429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9 ч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0980AF1D-0091-434A-96DC-9251E8E3B820}"/>
              </a:ext>
            </a:extLst>
          </p:cNvPr>
          <p:cNvSpPr/>
          <p:nvPr/>
        </p:nvSpPr>
        <p:spPr>
          <a:xfrm>
            <a:off x="6562353" y="1751387"/>
            <a:ext cx="594297" cy="307750"/>
          </a:xfrm>
          <a:prstGeom prst="rect">
            <a:avLst/>
          </a:prstGeom>
        </p:spPr>
        <p:txBody>
          <a:bodyPr wrap="square" lIns="182853" tIns="91427" rIns="182853" bIns="91427">
            <a:spAutoFit/>
          </a:bodyPr>
          <a:lstStyle/>
          <a:p>
            <a:pPr defTabSz="2437914" fontAlgn="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20 ч</a:t>
            </a:r>
          </a:p>
        </p:txBody>
      </p:sp>
    </p:spTree>
    <p:extLst>
      <p:ext uri="{BB962C8B-B14F-4D97-AF65-F5344CB8AC3E}">
        <p14:creationId xmlns:p14="http://schemas.microsoft.com/office/powerpoint/2010/main" val="13510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289;p44"/>
          <p:cNvSpPr/>
          <p:nvPr/>
        </p:nvSpPr>
        <p:spPr>
          <a:xfrm>
            <a:off x="6441314" y="436819"/>
            <a:ext cx="5210460" cy="2607393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19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79;p44"/>
          <p:cNvSpPr/>
          <p:nvPr/>
        </p:nvSpPr>
        <p:spPr>
          <a:xfrm>
            <a:off x="405579" y="205255"/>
            <a:ext cx="666181" cy="643043"/>
          </a:xfrm>
          <a:custGeom>
            <a:avLst/>
            <a:gdLst/>
            <a:ahLst/>
            <a:cxnLst/>
            <a:rect l="l" t="t" r="r" b="b"/>
            <a:pathLst>
              <a:path w="394969" h="393700" extrusionOk="0">
                <a:moveTo>
                  <a:pt x="197231" y="393700"/>
                </a:moveTo>
                <a:lnTo>
                  <a:pt x="152019" y="388493"/>
                </a:lnTo>
                <a:lnTo>
                  <a:pt x="110490" y="373633"/>
                </a:lnTo>
                <a:lnTo>
                  <a:pt x="73913" y="350393"/>
                </a:lnTo>
                <a:lnTo>
                  <a:pt x="43306" y="319913"/>
                </a:lnTo>
                <a:lnTo>
                  <a:pt x="20065" y="283337"/>
                </a:lnTo>
                <a:lnTo>
                  <a:pt x="5206" y="241934"/>
                </a:lnTo>
                <a:lnTo>
                  <a:pt x="0" y="196850"/>
                </a:lnTo>
                <a:lnTo>
                  <a:pt x="5206" y="151637"/>
                </a:lnTo>
                <a:lnTo>
                  <a:pt x="20065" y="110235"/>
                </a:lnTo>
                <a:lnTo>
                  <a:pt x="43306" y="73659"/>
                </a:lnTo>
                <a:lnTo>
                  <a:pt x="73913" y="43179"/>
                </a:lnTo>
                <a:lnTo>
                  <a:pt x="110490" y="19938"/>
                </a:lnTo>
                <a:lnTo>
                  <a:pt x="152019" y="5206"/>
                </a:lnTo>
                <a:lnTo>
                  <a:pt x="197231" y="0"/>
                </a:lnTo>
                <a:lnTo>
                  <a:pt x="242569" y="5206"/>
                </a:lnTo>
                <a:lnTo>
                  <a:pt x="284099" y="19938"/>
                </a:lnTo>
                <a:lnTo>
                  <a:pt x="320675" y="43179"/>
                </a:lnTo>
                <a:lnTo>
                  <a:pt x="351281" y="73659"/>
                </a:lnTo>
                <a:lnTo>
                  <a:pt x="374523" y="110235"/>
                </a:lnTo>
                <a:lnTo>
                  <a:pt x="389381" y="151637"/>
                </a:lnTo>
                <a:lnTo>
                  <a:pt x="394588" y="196850"/>
                </a:lnTo>
                <a:lnTo>
                  <a:pt x="389381" y="241934"/>
                </a:lnTo>
                <a:lnTo>
                  <a:pt x="374523" y="283337"/>
                </a:lnTo>
                <a:lnTo>
                  <a:pt x="351281" y="319913"/>
                </a:lnTo>
                <a:lnTo>
                  <a:pt x="320675" y="350393"/>
                </a:lnTo>
                <a:lnTo>
                  <a:pt x="284099" y="373633"/>
                </a:lnTo>
                <a:lnTo>
                  <a:pt x="242569" y="388493"/>
                </a:lnTo>
                <a:lnTo>
                  <a:pt x="197231" y="393700"/>
                </a:lnTo>
                <a:close/>
              </a:path>
            </a:pathLst>
          </a:custGeom>
          <a:solidFill>
            <a:srgbClr val="3EC1C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3247204" y="1034086"/>
            <a:ext cx="2783262" cy="3571525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19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/>
          <p:nvPr/>
        </p:nvSpPr>
        <p:spPr>
          <a:xfrm>
            <a:off x="291629" y="1109517"/>
            <a:ext cx="2670800" cy="690289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19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4"/>
          <p:cNvSpPr/>
          <p:nvPr/>
        </p:nvSpPr>
        <p:spPr>
          <a:xfrm>
            <a:off x="3168417" y="1576493"/>
            <a:ext cx="3027347" cy="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ru-RU" sz="20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</a:t>
            </a:r>
            <a:r>
              <a:rPr lang="ru" sz="20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рудоспособные, в.т.ч.</a:t>
            </a:r>
          </a:p>
          <a:p>
            <a:pPr algn="ctr">
              <a:buClr>
                <a:srgbClr val="000000"/>
              </a:buClr>
              <a:buSzPts val="1000"/>
            </a:pPr>
            <a:endParaRPr lang="ru" sz="2000" dirty="0" smtClean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Clr>
                <a:srgbClr val="000000"/>
              </a:buClr>
              <a:buSzPts val="1000"/>
            </a:pPr>
            <a:r>
              <a:rPr lang="ru" sz="2000" dirty="0" smtClean="0">
                <a:solidFill>
                  <a:prstClr val="black"/>
                </a:solidFill>
                <a:latin typeface="Century Gothic"/>
                <a:ea typeface="Arial"/>
                <a:cs typeface="Arial"/>
                <a:sym typeface="Century Gothic"/>
              </a:rPr>
              <a:t>     - высшее и </a:t>
            </a:r>
          </a:p>
          <a:p>
            <a:pPr algn="ctr">
              <a:buClr>
                <a:srgbClr val="000000"/>
              </a:buClr>
              <a:buSzPts val="1000"/>
            </a:pPr>
            <a:r>
              <a:rPr lang="ru" sz="2000" dirty="0" smtClean="0">
                <a:solidFill>
                  <a:prstClr val="black"/>
                </a:solidFill>
                <a:latin typeface="Century Gothic"/>
                <a:ea typeface="Arial"/>
                <a:cs typeface="Arial"/>
                <a:sym typeface="Century Gothic"/>
              </a:rPr>
              <a:t>среднее образование</a:t>
            </a:r>
          </a:p>
          <a:p>
            <a:pPr algn="ctr">
              <a:buClr>
                <a:srgbClr val="000000"/>
              </a:buClr>
              <a:buSzPts val="1000"/>
            </a:pPr>
            <a:endParaRPr lang="ru" sz="2000" dirty="0">
              <a:solidFill>
                <a:prstClr val="black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algn="ctr">
              <a:buClr>
                <a:srgbClr val="000000"/>
              </a:buClr>
              <a:buSzPts val="1000"/>
            </a:pPr>
            <a:r>
              <a:rPr lang="ru" sz="2000" dirty="0" smtClean="0">
                <a:solidFill>
                  <a:prstClr val="black"/>
                </a:solidFill>
                <a:latin typeface="Century Gothic"/>
                <a:ea typeface="Arial"/>
                <a:cs typeface="Arial"/>
                <a:sym typeface="Century Gothic"/>
              </a:rPr>
              <a:t>  - общее образование</a:t>
            </a:r>
          </a:p>
          <a:p>
            <a:pPr algn="ctr">
              <a:buClr>
                <a:srgbClr val="000000"/>
              </a:buClr>
              <a:buSzPts val="1000"/>
            </a:pPr>
            <a:endParaRPr lang="ru" sz="2000" dirty="0">
              <a:solidFill>
                <a:prstClr val="black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algn="ctr">
              <a:buClr>
                <a:srgbClr val="000000"/>
              </a:buClr>
              <a:buSzPts val="1000"/>
            </a:pPr>
            <a:r>
              <a:rPr lang="ru" sz="2000" dirty="0" smtClean="0">
                <a:solidFill>
                  <a:prstClr val="black"/>
                </a:solidFill>
                <a:latin typeface="Century Gothic"/>
                <a:ea typeface="Arial"/>
                <a:cs typeface="Arial"/>
                <a:sym typeface="Century Gothic"/>
              </a:rPr>
              <a:t>         </a:t>
            </a:r>
          </a:p>
          <a:p>
            <a:pPr algn="ctr">
              <a:buClr>
                <a:srgbClr val="000000"/>
              </a:buClr>
              <a:buSzPts val="1000"/>
            </a:pPr>
            <a:endParaRPr lang="ru" sz="2000" dirty="0">
              <a:solidFill>
                <a:prstClr val="black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algn="ctr">
              <a:buClr>
                <a:srgbClr val="000000"/>
              </a:buClr>
              <a:buSzPts val="1000"/>
            </a:pPr>
            <a:endParaRPr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4"/>
          <p:cNvSpPr/>
          <p:nvPr/>
        </p:nvSpPr>
        <p:spPr>
          <a:xfrm>
            <a:off x="3389874" y="1061070"/>
            <a:ext cx="24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8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7,6</a:t>
            </a:r>
            <a:r>
              <a:rPr lang="ru" sz="2800" b="1" dirty="0">
                <a:solidFill>
                  <a:srgbClr val="007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2800" b="1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тыс.чел.</a:t>
            </a:r>
            <a:endParaRPr sz="2800" b="1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8" name="Google Shape;268;p44"/>
          <p:cNvGrpSpPr/>
          <p:nvPr/>
        </p:nvGrpSpPr>
        <p:grpSpPr>
          <a:xfrm>
            <a:off x="313799" y="1109517"/>
            <a:ext cx="2626460" cy="764976"/>
            <a:chOff x="238931" y="1215461"/>
            <a:chExt cx="1969845" cy="573732"/>
          </a:xfrm>
        </p:grpSpPr>
        <p:sp>
          <p:nvSpPr>
            <p:cNvPr id="269" name="Google Shape;269;p44"/>
            <p:cNvSpPr/>
            <p:nvPr/>
          </p:nvSpPr>
          <p:spPr>
            <a:xfrm>
              <a:off x="301976" y="1215461"/>
              <a:ext cx="19068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700"/>
              </a:pPr>
              <a:r>
                <a:rPr lang="ru" sz="20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Century Gothic"/>
                </a:rPr>
                <a:t>40,4 </a:t>
              </a:r>
              <a:r>
                <a:rPr lang="ru" sz="2000" b="1" dirty="0">
                  <a:solidFill>
                    <a:prstClr val="black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тыс.руб.</a:t>
              </a:r>
              <a:endParaRPr sz="2000" b="1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44"/>
            <p:cNvSpPr/>
            <p:nvPr/>
          </p:nvSpPr>
          <p:spPr>
            <a:xfrm>
              <a:off x="238931" y="1396793"/>
              <a:ext cx="19068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u" sz="2000" dirty="0">
                  <a:solidFill>
                    <a:prstClr val="black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средняя ЗП </a:t>
              </a:r>
              <a:endParaRPr sz="20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20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87" name="Google Shape;287;p44"/>
          <p:cNvSpPr/>
          <p:nvPr/>
        </p:nvSpPr>
        <p:spPr>
          <a:xfrm>
            <a:off x="3055155" y="2429644"/>
            <a:ext cx="1342965" cy="27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8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66</a:t>
            </a:r>
            <a:r>
              <a:rPr lang="ru" sz="2800" b="1" dirty="0" smtClean="0">
                <a:solidFill>
                  <a:srgbClr val="44BF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800" b="1" dirty="0">
              <a:solidFill>
                <a:srgbClr val="44BF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44"/>
          <p:cNvSpPr/>
          <p:nvPr/>
        </p:nvSpPr>
        <p:spPr>
          <a:xfrm>
            <a:off x="292784" y="5303269"/>
            <a:ext cx="2670800" cy="1183504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24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4"/>
          <p:cNvSpPr/>
          <p:nvPr/>
        </p:nvSpPr>
        <p:spPr>
          <a:xfrm>
            <a:off x="502659" y="5980452"/>
            <a:ext cx="220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ru" sz="14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2019 года</a:t>
            </a:r>
            <a:endParaRPr sz="14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4"/>
          <p:cNvSpPr/>
          <p:nvPr/>
        </p:nvSpPr>
        <p:spPr>
          <a:xfrm>
            <a:off x="392259" y="5303269"/>
            <a:ext cx="24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0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МИГРАЦИОННЫЙ ПРИРОСТ</a:t>
            </a:r>
            <a:endParaRPr sz="2000" b="1" kern="0" dirty="0">
              <a:solidFill>
                <a:srgbClr val="3EC1C8"/>
              </a:solidFill>
              <a:latin typeface="Century Gothic" panose="020B0502020202020204" pitchFamily="34" charset="0"/>
              <a:cs typeface="Arial"/>
              <a:sym typeface="Century Gothic"/>
            </a:endParaRPr>
          </a:p>
        </p:txBody>
      </p:sp>
      <p:sp>
        <p:nvSpPr>
          <p:cNvPr id="38" name="Номер слайда 1">
            <a:extLst>
              <a:ext uri="{FF2B5EF4-FFF2-40B4-BE49-F238E27FC236}">
                <a16:creationId xmlns="" xmlns:a16="http://schemas.microsoft.com/office/drawing/2014/main" id="{CF14C17C-106B-CEC6-B672-C5D8716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15417"/>
            <a:ext cx="2844800" cy="365125"/>
          </a:xfrm>
        </p:spPr>
        <p:txBody>
          <a:bodyPr vert="horz" lIns="91432" tIns="45716" rIns="91432" bIns="45716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0" name="Google Shape;11874;p60"/>
          <p:cNvGrpSpPr/>
          <p:nvPr/>
        </p:nvGrpSpPr>
        <p:grpSpPr>
          <a:xfrm>
            <a:off x="552328" y="304935"/>
            <a:ext cx="372684" cy="476340"/>
            <a:chOff x="4897750" y="2415641"/>
            <a:chExt cx="279513" cy="357255"/>
          </a:xfrm>
          <a:solidFill>
            <a:schemeClr val="bg1"/>
          </a:solidFill>
        </p:grpSpPr>
        <p:sp>
          <p:nvSpPr>
            <p:cNvPr id="41" name="Google Shape;11875;p60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1876;p60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1877;p60"/>
            <p:cNvSpPr/>
            <p:nvPr/>
          </p:nvSpPr>
          <p:spPr>
            <a:xfrm>
              <a:off x="4897750" y="2415641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" name="Google Shape;11878;p60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" name="Google Shape;11879;p60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1880;p60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" name="Google Shape;11881;p60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" name="Google Shape;11882;p60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52" name="object 2">
            <a:extLst>
              <a:ext uri="{FF2B5EF4-FFF2-40B4-BE49-F238E27FC236}">
                <a16:creationId xmlns="" xmlns:a16="http://schemas.microsoft.com/office/drawing/2014/main" id="{6C6A17AB-38E0-014F-9B6F-0A254BBFC4E1}"/>
              </a:ext>
            </a:extLst>
          </p:cNvPr>
          <p:cNvSpPr/>
          <p:nvPr/>
        </p:nvSpPr>
        <p:spPr>
          <a:xfrm>
            <a:off x="12052893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CEA5833-5A4A-4846-A957-A951F2D51806}"/>
              </a:ext>
            </a:extLst>
          </p:cNvPr>
          <p:cNvSpPr txBox="1"/>
          <p:nvPr/>
        </p:nvSpPr>
        <p:spPr>
          <a:xfrm>
            <a:off x="1308538" y="250722"/>
            <a:ext cx="9013073" cy="584767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>
            <a:defPPr>
              <a:defRPr lang="ru-RU"/>
            </a:defPPr>
            <a:lvl1pPr defTabSz="1219170" fontAlgn="t">
              <a:spcAft>
                <a:spcPts val="400"/>
              </a:spcAft>
              <a:buClr>
                <a:srgbClr val="000000"/>
              </a:buClr>
              <a:defRPr sz="1600" kern="0">
                <a:latin typeface="Century Gothic" panose="020B0502020202020204" pitchFamily="34" charset="0"/>
                <a:cs typeface="Arial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3EC1C8"/>
                </a:solidFill>
              </a:rPr>
              <a:t>КАДРОВЫЙ ПОТЕНЦИАЛ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6" name="Google Shape;287;p44"/>
          <p:cNvSpPr/>
          <p:nvPr/>
        </p:nvSpPr>
        <p:spPr>
          <a:xfrm>
            <a:off x="3168417" y="3686158"/>
            <a:ext cx="1182413" cy="29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6" rIns="91425" bIns="45696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8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31</a:t>
            </a:r>
            <a:r>
              <a:rPr lang="ru" sz="2800" b="1" dirty="0" smtClean="0">
                <a:solidFill>
                  <a:srgbClr val="44BF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800" b="1" dirty="0">
              <a:solidFill>
                <a:srgbClr val="44BF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289;p44"/>
          <p:cNvSpPr/>
          <p:nvPr/>
        </p:nvSpPr>
        <p:spPr>
          <a:xfrm>
            <a:off x="333659" y="3881555"/>
            <a:ext cx="2670800" cy="568635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19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69;p44"/>
          <p:cNvSpPr/>
          <p:nvPr/>
        </p:nvSpPr>
        <p:spPr>
          <a:xfrm>
            <a:off x="355829" y="3891390"/>
            <a:ext cx="25424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ru" sz="20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    316   </a:t>
            </a:r>
            <a:endParaRPr sz="2000" b="1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270;p44"/>
          <p:cNvSpPr/>
          <p:nvPr/>
        </p:nvSpPr>
        <p:spPr>
          <a:xfrm>
            <a:off x="1049590" y="3933266"/>
            <a:ext cx="1890669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субъектов МСП</a:t>
            </a:r>
            <a:endParaRPr sz="1600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Clr>
                <a:srgbClr val="000000"/>
              </a:buClr>
              <a:buSzPts val="1100"/>
            </a:pPr>
            <a:endParaRPr sz="1600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289;p44"/>
          <p:cNvSpPr/>
          <p:nvPr/>
        </p:nvSpPr>
        <p:spPr>
          <a:xfrm>
            <a:off x="327500" y="4550741"/>
            <a:ext cx="2670800" cy="597601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19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69;p44"/>
          <p:cNvSpPr/>
          <p:nvPr/>
        </p:nvSpPr>
        <p:spPr>
          <a:xfrm>
            <a:off x="333659" y="4589542"/>
            <a:ext cx="25424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ru" sz="20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    550 </a:t>
            </a:r>
            <a:endParaRPr sz="2000" b="1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270;p44"/>
          <p:cNvSpPr/>
          <p:nvPr/>
        </p:nvSpPr>
        <p:spPr>
          <a:xfrm>
            <a:off x="925012" y="4595493"/>
            <a:ext cx="2045432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самозанятых</a:t>
            </a:r>
            <a:endParaRPr sz="1600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Clr>
                <a:srgbClr val="000000"/>
              </a:buClr>
              <a:buSzPts val="1100"/>
            </a:pPr>
            <a:endParaRPr sz="1600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1BB6C76D-61FD-AA40-81B9-EA318E85C546}"/>
              </a:ext>
            </a:extLst>
          </p:cNvPr>
          <p:cNvSpPr/>
          <p:nvPr/>
        </p:nvSpPr>
        <p:spPr>
          <a:xfrm>
            <a:off x="6432903" y="1384270"/>
            <a:ext cx="52020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Республика Башкортостан, Пермский край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EC1C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8251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чел (</a:t>
            </a:r>
            <a:r>
              <a:rPr lang="ru-RU" sz="16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трудовой потенциал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г.Нефтекамск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)</a:t>
            </a:r>
          </a:p>
          <a:p>
            <a:pPr marL="171450" lvl="0" indent="-171450" defTabSz="1219170" fontAlgn="t">
              <a:spcAft>
                <a:spcPts val="10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4778 чел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(трудовой потенциал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г.Чайковский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)</a:t>
            </a:r>
          </a:p>
          <a:p>
            <a:pPr lvl="0" defTabSz="1219170" fontAlgn="t">
              <a:spcAft>
                <a:spcPts val="1000"/>
              </a:spcAft>
              <a:buClr>
                <a:srgbClr val="3EC1C8"/>
              </a:buClr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путем подвоза  </a:t>
            </a: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действующая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практика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крупных предприятий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CEA5833-5A4A-4846-A957-A951F2D51806}"/>
              </a:ext>
            </a:extLst>
          </p:cNvPr>
          <p:cNvSpPr txBox="1"/>
          <p:nvPr/>
        </p:nvSpPr>
        <p:spPr>
          <a:xfrm>
            <a:off x="6441314" y="757627"/>
            <a:ext cx="5210460" cy="461657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>
            <a:defPPr>
              <a:defRPr lang="ru-RU"/>
            </a:defPPr>
            <a:lvl1pPr defTabSz="1219170" fontAlgn="t">
              <a:spcAft>
                <a:spcPts val="400"/>
              </a:spcAft>
              <a:buClr>
                <a:srgbClr val="000000"/>
              </a:buClr>
              <a:defRPr sz="1600" kern="0">
                <a:latin typeface="Century Gothic" panose="020B0502020202020204" pitchFamily="34" charset="0"/>
                <a:cs typeface="Arial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3EC1C8"/>
                </a:solidFill>
              </a:rPr>
              <a:t>Источники привлечения кадров: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6" name="Google Shape;262;p44"/>
          <p:cNvSpPr/>
          <p:nvPr/>
        </p:nvSpPr>
        <p:spPr>
          <a:xfrm>
            <a:off x="249599" y="3044212"/>
            <a:ext cx="2757170" cy="690289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19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69;p44"/>
          <p:cNvSpPr/>
          <p:nvPr/>
        </p:nvSpPr>
        <p:spPr>
          <a:xfrm>
            <a:off x="333659" y="3044212"/>
            <a:ext cx="25424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0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5,9 </a:t>
            </a:r>
            <a:r>
              <a:rPr lang="ru" sz="20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тыс.чел.</a:t>
            </a:r>
          </a:p>
          <a:p>
            <a:pPr algn="ctr">
              <a:buClr>
                <a:srgbClr val="000000"/>
              </a:buClr>
              <a:buSzPts val="2700"/>
            </a:pPr>
            <a:r>
              <a:rPr lang="ru" sz="16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занятое население</a:t>
            </a:r>
            <a:endParaRPr sz="1600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262;p44"/>
          <p:cNvSpPr/>
          <p:nvPr/>
        </p:nvSpPr>
        <p:spPr>
          <a:xfrm>
            <a:off x="269459" y="1991204"/>
            <a:ext cx="2670800" cy="87688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25" tIns="45696" rIns="91425" bIns="45696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endParaRPr sz="19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69;p44"/>
          <p:cNvSpPr/>
          <p:nvPr/>
        </p:nvSpPr>
        <p:spPr>
          <a:xfrm>
            <a:off x="355829" y="2032882"/>
            <a:ext cx="25424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20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15,8 </a:t>
            </a:r>
            <a:r>
              <a:rPr lang="ru" sz="20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тыс.чел.</a:t>
            </a:r>
          </a:p>
          <a:p>
            <a:pPr algn="ctr">
              <a:buClr>
                <a:srgbClr val="000000"/>
              </a:buClr>
              <a:buSzPts val="2700"/>
            </a:pPr>
            <a:r>
              <a:rPr lang="ru-RU" sz="16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</a:t>
            </a:r>
            <a:r>
              <a:rPr lang="ru" sz="16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бщая численность населения</a:t>
            </a:r>
            <a:endParaRPr sz="1600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03307740"/>
              </p:ext>
            </p:extLst>
          </p:nvPr>
        </p:nvGraphicFramePr>
        <p:xfrm>
          <a:off x="4950371" y="3117859"/>
          <a:ext cx="6904265" cy="346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64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/>
          <p:nvPr/>
        </p:nvSpPr>
        <p:spPr>
          <a:xfrm>
            <a:off x="175945" y="2964563"/>
            <a:ext cx="2684026" cy="1468245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</a:pPr>
            <a:endParaRPr sz="1867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4"/>
          <p:cNvSpPr/>
          <p:nvPr/>
        </p:nvSpPr>
        <p:spPr>
          <a:xfrm>
            <a:off x="246758" y="4837754"/>
            <a:ext cx="2706800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</a:pPr>
            <a:endParaRPr sz="1867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1592" y="273817"/>
            <a:ext cx="969145" cy="971659"/>
            <a:chOff x="1049634" y="3790133"/>
            <a:chExt cx="666181" cy="643043"/>
          </a:xfrm>
        </p:grpSpPr>
        <p:sp>
          <p:nvSpPr>
            <p:cNvPr id="279" name="Google Shape;279;p44"/>
            <p:cNvSpPr/>
            <p:nvPr/>
          </p:nvSpPr>
          <p:spPr>
            <a:xfrm>
              <a:off x="1049634" y="3790133"/>
              <a:ext cx="666181" cy="643043"/>
            </a:xfrm>
            <a:custGeom>
              <a:avLst/>
              <a:gdLst/>
              <a:ahLst/>
              <a:cxnLst/>
              <a:rect l="l" t="t" r="r" b="b"/>
              <a:pathLst>
                <a:path w="394969" h="393700" extrusionOk="0">
                  <a:moveTo>
                    <a:pt x="197231" y="393700"/>
                  </a:moveTo>
                  <a:lnTo>
                    <a:pt x="152019" y="388493"/>
                  </a:lnTo>
                  <a:lnTo>
                    <a:pt x="110490" y="373633"/>
                  </a:lnTo>
                  <a:lnTo>
                    <a:pt x="73913" y="350393"/>
                  </a:lnTo>
                  <a:lnTo>
                    <a:pt x="43306" y="319913"/>
                  </a:lnTo>
                  <a:lnTo>
                    <a:pt x="20065" y="283337"/>
                  </a:lnTo>
                  <a:lnTo>
                    <a:pt x="5206" y="241934"/>
                  </a:lnTo>
                  <a:lnTo>
                    <a:pt x="0" y="196850"/>
                  </a:lnTo>
                  <a:lnTo>
                    <a:pt x="5206" y="151637"/>
                  </a:lnTo>
                  <a:lnTo>
                    <a:pt x="20065" y="110235"/>
                  </a:lnTo>
                  <a:lnTo>
                    <a:pt x="43306" y="73659"/>
                  </a:lnTo>
                  <a:lnTo>
                    <a:pt x="73913" y="43179"/>
                  </a:lnTo>
                  <a:lnTo>
                    <a:pt x="110490" y="19938"/>
                  </a:lnTo>
                  <a:lnTo>
                    <a:pt x="152019" y="5206"/>
                  </a:lnTo>
                  <a:lnTo>
                    <a:pt x="197231" y="0"/>
                  </a:lnTo>
                  <a:lnTo>
                    <a:pt x="242569" y="5206"/>
                  </a:lnTo>
                  <a:lnTo>
                    <a:pt x="284099" y="19938"/>
                  </a:lnTo>
                  <a:lnTo>
                    <a:pt x="320675" y="43179"/>
                  </a:lnTo>
                  <a:lnTo>
                    <a:pt x="351281" y="73659"/>
                  </a:lnTo>
                  <a:lnTo>
                    <a:pt x="374523" y="110235"/>
                  </a:lnTo>
                  <a:lnTo>
                    <a:pt x="389381" y="151637"/>
                  </a:lnTo>
                  <a:lnTo>
                    <a:pt x="394588" y="196850"/>
                  </a:lnTo>
                  <a:lnTo>
                    <a:pt x="389381" y="241934"/>
                  </a:lnTo>
                  <a:lnTo>
                    <a:pt x="374523" y="283337"/>
                  </a:lnTo>
                  <a:lnTo>
                    <a:pt x="351281" y="319913"/>
                  </a:lnTo>
                  <a:lnTo>
                    <a:pt x="320675" y="350393"/>
                  </a:lnTo>
                  <a:lnTo>
                    <a:pt x="284099" y="373633"/>
                  </a:lnTo>
                  <a:lnTo>
                    <a:pt x="242569" y="388493"/>
                  </a:lnTo>
                  <a:lnTo>
                    <a:pt x="197231" y="393700"/>
                  </a:lnTo>
                  <a:close/>
                </a:path>
              </a:pathLst>
            </a:custGeom>
            <a:solidFill>
              <a:srgbClr val="3EC1C8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400"/>
              <a:endParaRPr sz="2400">
                <a:solidFill>
                  <a:prstClr val="black"/>
                </a:solidFill>
              </a:endParaRPr>
            </a:p>
          </p:txBody>
        </p:sp>
        <p:pic>
          <p:nvPicPr>
            <p:cNvPr id="280" name="Google Shape;280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3249" y="3849716"/>
              <a:ext cx="523198" cy="52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44"/>
          <p:cNvSpPr/>
          <p:nvPr/>
        </p:nvSpPr>
        <p:spPr>
          <a:xfrm>
            <a:off x="248723" y="1458476"/>
            <a:ext cx="2684025" cy="1237492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</a:pPr>
            <a:endParaRPr sz="1867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4"/>
          <p:cNvSpPr/>
          <p:nvPr/>
        </p:nvSpPr>
        <p:spPr>
          <a:xfrm>
            <a:off x="3115035" y="1233864"/>
            <a:ext cx="4893848" cy="5450716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</a:pPr>
            <a:endParaRPr sz="1867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4"/>
          <p:cNvSpPr/>
          <p:nvPr/>
        </p:nvSpPr>
        <p:spPr>
          <a:xfrm>
            <a:off x="403075" y="3160367"/>
            <a:ext cx="2229766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667"/>
              </a:spcBef>
              <a:buClr>
                <a:srgbClr val="3EC1C8"/>
              </a:buClr>
              <a:buSzPts val="18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50</a:t>
            </a:r>
            <a:r>
              <a:rPr lang="ru" sz="24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</a:p>
          <a:p>
            <a:pPr algn="ctr" defTabSz="914400">
              <a:lnSpc>
                <a:spcPct val="90000"/>
              </a:lnSpc>
              <a:spcBef>
                <a:spcPts val="667"/>
              </a:spcBef>
              <a:buClr>
                <a:srgbClr val="3EC1C8"/>
              </a:buClr>
              <a:buSzPts val="1800"/>
            </a:pPr>
            <a:r>
              <a:rPr lang="ru" sz="1333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1333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студенты  </a:t>
            </a:r>
            <a:r>
              <a:rPr lang="ru" sz="1333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СУЗов технические специальности</a:t>
            </a:r>
            <a:endParaRPr sz="1333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403074" y="1563391"/>
            <a:ext cx="2371657" cy="113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1</a:t>
            </a:r>
            <a:r>
              <a:rPr lang="ru" sz="24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СУЗ</a:t>
            </a: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1600" dirty="0" smtClean="0">
                <a:solidFill>
                  <a:prstClr val="black"/>
                </a:solidFill>
                <a:latin typeface="Century Gothic"/>
                <a:sym typeface="Century Gothic"/>
              </a:rPr>
              <a:t>200 выпускников ежегодно</a:t>
            </a:r>
            <a:endParaRPr sz="1600" dirty="0">
              <a:solidFill>
                <a:prstClr val="black"/>
              </a:solidFill>
            </a:endParaRPr>
          </a:p>
        </p:txBody>
      </p:sp>
      <p:sp>
        <p:nvSpPr>
          <p:cNvPr id="286" name="Google Shape;286;p44"/>
          <p:cNvSpPr/>
          <p:nvPr/>
        </p:nvSpPr>
        <p:spPr>
          <a:xfrm>
            <a:off x="246758" y="5213764"/>
            <a:ext cx="254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1000"/>
            </a:pPr>
            <a:r>
              <a:rPr lang="ru-RU" sz="1333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Arial"/>
              </a:rPr>
              <a:t>жителей </a:t>
            </a:r>
            <a:r>
              <a:rPr lang="ru-RU" sz="1333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Arial"/>
              </a:rPr>
              <a:t>имеют высшее </a:t>
            </a:r>
            <a:endParaRPr lang="ru-RU" sz="1333" dirty="0" smtClean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Arial"/>
            </a:endParaRPr>
          </a:p>
          <a:p>
            <a:pPr algn="ctr" defTabSz="914400">
              <a:buClr>
                <a:srgbClr val="000000"/>
              </a:buClr>
              <a:buSzPts val="1000"/>
            </a:pPr>
            <a:r>
              <a:rPr lang="ru-RU" sz="1333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Arial"/>
              </a:rPr>
              <a:t>и среднее  </a:t>
            </a:r>
            <a:r>
              <a:rPr lang="ru-RU" sz="1333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Arial"/>
              </a:rPr>
              <a:t>профессиональное образование </a:t>
            </a:r>
            <a:endParaRPr sz="1333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287" name="Google Shape;287;p44"/>
          <p:cNvSpPr/>
          <p:nvPr/>
        </p:nvSpPr>
        <p:spPr>
          <a:xfrm>
            <a:off x="621592" y="4739490"/>
            <a:ext cx="191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27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66</a:t>
            </a:r>
            <a:r>
              <a:rPr lang="ru" sz="2400" b="1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 b="1" dirty="0">
              <a:solidFill>
                <a:prstClr val="blac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5035" y="1402172"/>
            <a:ext cx="4893848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10 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школ </a:t>
            </a:r>
            <a:r>
              <a:rPr lang="ru-RU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(79% загрузка)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12 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детских садов </a:t>
            </a:r>
            <a:r>
              <a:rPr lang="ru-RU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(65% загрузка)</a:t>
            </a:r>
            <a:endParaRPr lang="ru-RU" dirty="0">
              <a:solidFill>
                <a:prstClr val="black"/>
              </a:solidFill>
              <a:latin typeface="Century Gothic"/>
              <a:ea typeface="Century Gothic"/>
              <a:cs typeface="Century Gothic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 3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учреждения </a:t>
            </a:r>
            <a:r>
              <a:rPr lang="ru-RU" sz="2400" dirty="0" err="1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доп.образования</a:t>
            </a:r>
            <a:endParaRPr lang="ru-RU" sz="2400" dirty="0" smtClean="0">
              <a:solidFill>
                <a:prstClr val="black"/>
              </a:solidFill>
              <a:latin typeface="Century Gothic"/>
              <a:ea typeface="Century Gothic"/>
              <a:cs typeface="Century Gothic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 1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крытый ледовый корт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 1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модельная библиотека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 1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районная больница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 2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врачебные амбулатории</a:t>
            </a:r>
            <a:endParaRPr lang="ru-RU" sz="2400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 6 </a:t>
            </a:r>
            <a:r>
              <a:rPr lang="ru-RU" sz="2400" dirty="0" err="1" smtClean="0">
                <a:solidFill>
                  <a:prstClr val="black"/>
                </a:solidFill>
                <a:latin typeface="Century Gothic"/>
                <a:cs typeface="Arial"/>
              </a:rPr>
              <a:t>ФАПов</a:t>
            </a:r>
            <a:endParaRPr lang="ru-RU" sz="2400" dirty="0" smtClean="0">
              <a:solidFill>
                <a:prstClr val="black"/>
              </a:solidFill>
              <a:latin typeface="Century Gothic"/>
              <a:cs typeface="Arial"/>
            </a:endParaRP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1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филиал </a:t>
            </a:r>
            <a:r>
              <a:rPr lang="ru-RU" sz="2400" dirty="0" err="1" smtClean="0">
                <a:solidFill>
                  <a:prstClr val="black"/>
                </a:solidFill>
                <a:latin typeface="Century Gothic"/>
                <a:cs typeface="Arial"/>
              </a:rPr>
              <a:t>медцетра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      «Академия здоровья»</a:t>
            </a:r>
            <a:endParaRPr lang="ru-RU" sz="2400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 </a:t>
            </a:r>
            <a:r>
              <a:rPr lang="ru-RU" sz="24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1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филиал стоматологии 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Arial"/>
              </a:rPr>
              <a:t>       </a:t>
            </a:r>
            <a:r>
              <a:rPr lang="ru-RU" sz="2400" dirty="0" err="1" smtClean="0">
                <a:solidFill>
                  <a:prstClr val="black"/>
                </a:solidFill>
                <a:latin typeface="Century Gothic"/>
                <a:cs typeface="Arial"/>
              </a:rPr>
              <a:t>г.Нефтекамск</a:t>
            </a:r>
            <a:endParaRPr lang="ru-RU" sz="2400" dirty="0">
              <a:solidFill>
                <a:prstClr val="black"/>
              </a:solidFill>
              <a:latin typeface="Century Gothic"/>
              <a:cs typeface="Arial"/>
            </a:endParaRPr>
          </a:p>
        </p:txBody>
      </p:sp>
      <p:sp>
        <p:nvSpPr>
          <p:cNvPr id="38" name="Номер слайда 1">
            <a:extLst>
              <a:ext uri="{FF2B5EF4-FFF2-40B4-BE49-F238E27FC236}">
                <a16:creationId xmlns="" xmlns:a16="http://schemas.microsoft.com/office/drawing/2014/main" id="{CF14C17C-106B-CEC6-B672-C5D8716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15407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object 2">
            <a:extLst>
              <a:ext uri="{FF2B5EF4-FFF2-40B4-BE49-F238E27FC236}">
                <a16:creationId xmlns="" xmlns:a16="http://schemas.microsoft.com/office/drawing/2014/main" id="{6C6A17AB-38E0-014F-9B6F-0A254BBFC4E1}"/>
              </a:ext>
            </a:extLst>
          </p:cNvPr>
          <p:cNvSpPr/>
          <p:nvPr/>
        </p:nvSpPr>
        <p:spPr>
          <a:xfrm>
            <a:off x="12052888" y="0"/>
            <a:ext cx="147827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CEA5833-5A4A-4846-A957-A951F2D51806}"/>
              </a:ext>
            </a:extLst>
          </p:cNvPr>
          <p:cNvSpPr txBox="1"/>
          <p:nvPr/>
        </p:nvSpPr>
        <p:spPr>
          <a:xfrm>
            <a:off x="1671960" y="466750"/>
            <a:ext cx="9013073" cy="584767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>
            <a:defPPr>
              <a:defRPr lang="ru-RU"/>
            </a:defPPr>
            <a:lvl1pPr defTabSz="1219170" fontAlgn="t">
              <a:spcAft>
                <a:spcPts val="400"/>
              </a:spcAft>
              <a:buClr>
                <a:srgbClr val="000000"/>
              </a:buClr>
              <a:defRPr sz="1600" kern="0">
                <a:latin typeface="Century Gothic" panose="020B0502020202020204" pitchFamily="34" charset="0"/>
                <a:cs typeface="Arial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3EC1C8"/>
                </a:solidFill>
              </a:rPr>
              <a:t>ОБРАЗОВАНИЕ и СОЦИАЛЬНЫЕ ГАРАНТИИ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7" name="Google Shape;282;p44"/>
          <p:cNvSpPr/>
          <p:nvPr/>
        </p:nvSpPr>
        <p:spPr>
          <a:xfrm>
            <a:off x="8166536" y="1245476"/>
            <a:ext cx="3681399" cy="5025071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914400">
              <a:buClr>
                <a:prstClr val="white"/>
              </a:buClr>
              <a:buSzPts val="1400"/>
            </a:pPr>
            <a:endParaRPr sz="1867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84;p44"/>
          <p:cNvSpPr txBox="1"/>
          <p:nvPr/>
        </p:nvSpPr>
        <p:spPr>
          <a:xfrm>
            <a:off x="8166536" y="1407285"/>
            <a:ext cx="368139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20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Предоставление муниципального жилья (учителя, мед.работники, работники культуры):</a:t>
            </a: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endParaRPr lang="ru" sz="2000" b="1" kern="0" dirty="0" smtClean="0">
              <a:solidFill>
                <a:srgbClr val="3EC1C8"/>
              </a:solidFill>
              <a:latin typeface="Century Gothic" panose="020B0502020202020204" pitchFamily="34" charset="0"/>
              <a:cs typeface="Arial"/>
              <a:sym typeface="Century Gothic"/>
            </a:endParaRP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2000" kern="0" dirty="0" smtClean="0">
                <a:latin typeface="Century Gothic" panose="020B0502020202020204" pitchFamily="34" charset="0"/>
                <a:cs typeface="Arial"/>
                <a:sym typeface="Century Gothic"/>
              </a:rPr>
              <a:t>32 комнаты (общежитие), в т.ч. свободно 15, </a:t>
            </a: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2000" kern="0" dirty="0" smtClean="0">
                <a:latin typeface="Century Gothic" panose="020B0502020202020204" pitchFamily="34" charset="0"/>
                <a:cs typeface="Arial"/>
                <a:sym typeface="Century Gothic"/>
              </a:rPr>
              <a:t>5 муниципальных квартир</a:t>
            </a: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19" name="Google Shape;284;p44"/>
          <p:cNvSpPr txBox="1"/>
          <p:nvPr/>
        </p:nvSpPr>
        <p:spPr>
          <a:xfrm>
            <a:off x="8166534" y="3483567"/>
            <a:ext cx="368139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endParaRPr lang="ru" sz="2000" b="1" kern="0" dirty="0" smtClean="0">
              <a:solidFill>
                <a:srgbClr val="3EC1C8"/>
              </a:solidFill>
              <a:latin typeface="Century Gothic" panose="020B0502020202020204" pitchFamily="34" charset="0"/>
              <a:cs typeface="Arial"/>
              <a:sym typeface="Century Gothic"/>
            </a:endParaRP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endParaRPr lang="ru" sz="2000" b="1" kern="0" dirty="0" smtClean="0">
              <a:solidFill>
                <a:srgbClr val="3EC1C8"/>
              </a:solidFill>
              <a:latin typeface="Century Gothic" panose="020B0502020202020204" pitchFamily="34" charset="0"/>
              <a:cs typeface="Arial"/>
              <a:sym typeface="Century Gothic"/>
            </a:endParaRP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20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Гарантии предприятий: </a:t>
            </a:r>
            <a:r>
              <a:rPr lang="ru" sz="2000" kern="0" dirty="0" smtClean="0">
                <a:latin typeface="Century Gothic" panose="020B0502020202020204" pitchFamily="34" charset="0"/>
                <a:cs typeface="Arial"/>
                <a:sym typeface="Century Gothic"/>
              </a:rPr>
              <a:t>предоставление транспорта (подвоз до места работы), </a:t>
            </a: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2000" kern="0" dirty="0" smtClean="0">
                <a:latin typeface="Century Gothic" panose="020B0502020202020204" pitchFamily="34" charset="0"/>
                <a:cs typeface="Arial"/>
                <a:sym typeface="Century Gothic"/>
              </a:rPr>
              <a:t>оплата жилья, </a:t>
            </a: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r>
              <a:rPr lang="ru" sz="2000" kern="0" dirty="0" smtClean="0">
                <a:latin typeface="Century Gothic" panose="020B0502020202020204" pitchFamily="34" charset="0"/>
                <a:cs typeface="Arial"/>
                <a:sym typeface="Century Gothic"/>
              </a:rPr>
              <a:t>оплата питания</a:t>
            </a:r>
          </a:p>
          <a:p>
            <a:pPr algn="ctr" defTabSz="914400">
              <a:lnSpc>
                <a:spcPct val="90000"/>
              </a:lnSpc>
              <a:buClr>
                <a:srgbClr val="3EC1C8"/>
              </a:buClr>
              <a:buSzPts val="1800"/>
            </a:pPr>
            <a:endParaRPr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3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object 4">
            <a:extLst>
              <a:ext uri="{FF2B5EF4-FFF2-40B4-BE49-F238E27FC236}">
                <a16:creationId xmlns="" xmlns:a16="http://schemas.microsoft.com/office/drawing/2014/main" id="{19E6C021-8675-E24A-909F-0BCBDFC54039}"/>
              </a:ext>
            </a:extLst>
          </p:cNvPr>
          <p:cNvGrpSpPr/>
          <p:nvPr/>
        </p:nvGrpSpPr>
        <p:grpSpPr>
          <a:xfrm>
            <a:off x="7254357" y="3683726"/>
            <a:ext cx="4823115" cy="3187596"/>
            <a:chOff x="7267956" y="2868167"/>
            <a:chExt cx="4924425" cy="3990340"/>
          </a:xfrm>
        </p:grpSpPr>
        <p:sp>
          <p:nvSpPr>
            <p:cNvPr id="86" name="object 5">
              <a:extLst>
                <a:ext uri="{FF2B5EF4-FFF2-40B4-BE49-F238E27FC236}">
                  <a16:creationId xmlns="" xmlns:a16="http://schemas.microsoft.com/office/drawing/2014/main" id="{C455268F-E2B1-5D4A-8B36-11F93E63E623}"/>
                </a:ext>
              </a:extLst>
            </p:cNvPr>
            <p:cNvSpPr/>
            <p:nvPr/>
          </p:nvSpPr>
          <p:spPr>
            <a:xfrm>
              <a:off x="7267956" y="3724655"/>
              <a:ext cx="4924044" cy="3133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7" name="object 6">
              <a:extLst>
                <a:ext uri="{FF2B5EF4-FFF2-40B4-BE49-F238E27FC236}">
                  <a16:creationId xmlns="" xmlns:a16="http://schemas.microsoft.com/office/drawing/2014/main" id="{CACF68B4-D457-6F45-9E25-33DCEBDA4A07}"/>
                </a:ext>
              </a:extLst>
            </p:cNvPr>
            <p:cNvSpPr/>
            <p:nvPr/>
          </p:nvSpPr>
          <p:spPr>
            <a:xfrm>
              <a:off x="8747760" y="2868167"/>
              <a:ext cx="3444240" cy="350824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0797" y="2544959"/>
            <a:ext cx="10870419" cy="11387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Предложения </a:t>
            </a:r>
            <a:r>
              <a:rPr lang="ru-RU" sz="32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для инвестирования. Промышленность/</a:t>
            </a:r>
            <a:r>
              <a:rPr lang="ru-RU" sz="3600" b="1" dirty="0">
                <a:solidFill>
                  <a:srgbClr val="44BFC5"/>
                </a:solidFill>
                <a:latin typeface="Century Gothic" panose="020B0502020202020204" pitchFamily="34" charset="0"/>
              </a:rPr>
              <a:t>Логистика</a:t>
            </a:r>
            <a:endParaRPr lang="ru-RU" sz="32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7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bject 40">
            <a:extLst>
              <a:ext uri="{FF2B5EF4-FFF2-40B4-BE49-F238E27FC236}">
                <a16:creationId xmlns="" xmlns:a16="http://schemas.microsoft.com/office/drawing/2014/main" id="{BC63B02C-5AF8-E742-867F-F8541B98D601}"/>
              </a:ext>
            </a:extLst>
          </p:cNvPr>
          <p:cNvSpPr/>
          <p:nvPr/>
        </p:nvSpPr>
        <p:spPr>
          <a:xfrm>
            <a:off x="203506" y="6002678"/>
            <a:ext cx="636017" cy="74156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26" name="object 40">
            <a:extLst>
              <a:ext uri="{FF2B5EF4-FFF2-40B4-BE49-F238E27FC236}">
                <a16:creationId xmlns="" xmlns:a16="http://schemas.microsoft.com/office/drawing/2014/main" id="{BC63B02C-5AF8-E742-867F-F8541B98D601}"/>
              </a:ext>
            </a:extLst>
          </p:cNvPr>
          <p:cNvSpPr/>
          <p:nvPr/>
        </p:nvSpPr>
        <p:spPr>
          <a:xfrm>
            <a:off x="203506" y="5222904"/>
            <a:ext cx="636017" cy="74156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203503" y="340229"/>
            <a:ext cx="116267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800" b="1" spc="-5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Международный Порт «Камбарка»</a:t>
            </a:r>
            <a:endParaRPr lang="ru-RU" sz="2800" b="1" spc="-5" dirty="0">
              <a:solidFill>
                <a:srgbClr val="FF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9" y="0"/>
            <a:ext cx="147827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04004C8-6724-B187-D8F0-850226E3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7" descr="Google Map Mark, Карта расположения значков компьютеров, LOCATION, Разное,  угол, сердц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User\Desktop\Презентация порта Камбарка_page-0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0" y="4897845"/>
            <a:ext cx="11541197" cy="18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259" y="1490450"/>
            <a:ext cx="6948072" cy="267764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Длина  причальной стенки - 620 м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400" b="1" dirty="0">
                <a:latin typeface="Century Gothic" pitchFamily="34" charset="0"/>
              </a:rPr>
              <a:t>Гарантированная глубина судового хода и подходов к причалам - 4 м</a:t>
            </a:r>
          </a:p>
          <a:p>
            <a:r>
              <a:rPr lang="ru-RU" sz="1400" b="1" dirty="0">
                <a:latin typeface="Century Gothic" pitchFamily="34" charset="0"/>
              </a:rPr>
              <a:t> </a:t>
            </a:r>
          </a:p>
          <a:p>
            <a:r>
              <a:rPr lang="ru-RU" sz="1400" b="1" dirty="0">
                <a:latin typeface="Century Gothic" pitchFamily="34" charset="0"/>
              </a:rPr>
              <a:t>Протяженность внутренних железнодорожных путей - </a:t>
            </a:r>
            <a:r>
              <a:rPr lang="ru-RU" sz="1400" b="1" dirty="0" smtClean="0">
                <a:latin typeface="Century Gothic" pitchFamily="34" charset="0"/>
              </a:rPr>
              <a:t>3,2 </a:t>
            </a:r>
            <a:r>
              <a:rPr lang="ru-RU" sz="1400" b="1" dirty="0">
                <a:latin typeface="Century Gothic" pitchFamily="34" charset="0"/>
              </a:rPr>
              <a:t>км</a:t>
            </a:r>
          </a:p>
          <a:p>
            <a:r>
              <a:rPr lang="ru-RU" sz="1400" b="1" dirty="0">
                <a:latin typeface="Century Gothic" pitchFamily="34" charset="0"/>
              </a:rPr>
              <a:t> </a:t>
            </a:r>
          </a:p>
          <a:p>
            <a:r>
              <a:rPr lang="ru-RU" sz="1400" b="1" dirty="0">
                <a:latin typeface="Century Gothic" pitchFamily="34" charset="0"/>
              </a:rPr>
              <a:t>Фронт погрузки - до 60 вагонов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400" b="1" dirty="0">
                <a:latin typeface="Century Gothic" pitchFamily="34" charset="0"/>
              </a:rPr>
              <a:t>Погрузочно-разгрузочные работы - 5 портальных кранов </a:t>
            </a:r>
          </a:p>
          <a:p>
            <a:r>
              <a:rPr lang="ru-RU" sz="1400" b="1" dirty="0">
                <a:latin typeface="Century Gothic" pitchFamily="34" charset="0"/>
              </a:rPr>
              <a:t>грузоподъемностью от 5 до 20 </a:t>
            </a:r>
            <a:r>
              <a:rPr lang="ru-RU" sz="1400" b="1" dirty="0" err="1">
                <a:latin typeface="Century Gothic" pitchFamily="34" charset="0"/>
              </a:rPr>
              <a:t>тн</a:t>
            </a:r>
            <a:r>
              <a:rPr lang="ru-RU" sz="1400" b="1" dirty="0">
                <a:latin typeface="Century Gothic" pitchFamily="34" charset="0"/>
              </a:rPr>
              <a:t> 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400" b="1" dirty="0">
                <a:latin typeface="Century Gothic" pitchFamily="34" charset="0"/>
              </a:rPr>
              <a:t>Общая площадь склада - 38300 </a:t>
            </a:r>
            <a:r>
              <a:rPr lang="ru-RU" sz="1400" b="1" dirty="0" err="1">
                <a:latin typeface="Century Gothic" pitchFamily="34" charset="0"/>
              </a:rPr>
              <a:t>кв.м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7" y="1463785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1" y="1908808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9" y="2348788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1" y="2829286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9" y="3264697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1" y="3839496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21" y="1645400"/>
            <a:ext cx="5102483" cy="27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59" y="2581593"/>
            <a:ext cx="394863" cy="48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2864" y="1866771"/>
            <a:ext cx="2247715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Международный</a:t>
            </a:r>
          </a:p>
          <a:p>
            <a:pPr algn="ctr"/>
            <a:r>
              <a:rPr lang="ru-RU" b="1" dirty="0" smtClean="0">
                <a:latin typeface="Century Gothic" pitchFamily="34" charset="0"/>
              </a:rPr>
              <a:t>Порт «Камбарка»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00" y="737824"/>
            <a:ext cx="1266330" cy="126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2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9077</TotalTime>
  <Words>866</Words>
  <Application>Microsoft Office PowerPoint</Application>
  <PresentationFormat>Произвольный</PresentationFormat>
  <Paragraphs>247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3_Тема Office</vt:lpstr>
      <vt:lpstr>4_Тема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Ватлецова Марина Юрьевна</dc:creator>
  <cp:lastModifiedBy>Приемная</cp:lastModifiedBy>
  <cp:revision>598</cp:revision>
  <cp:lastPrinted>2023-10-18T05:23:10Z</cp:lastPrinted>
  <dcterms:created xsi:type="dcterms:W3CDTF">2023-01-27T07:05:04Z</dcterms:created>
  <dcterms:modified xsi:type="dcterms:W3CDTF">2023-10-19T10:06:34Z</dcterms:modified>
</cp:coreProperties>
</file>