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  <p:sldMasterId id="2147485023" r:id="rId2"/>
  </p:sldMasterIdLst>
  <p:notesMasterIdLst>
    <p:notesMasterId r:id="rId69"/>
  </p:notesMasterIdLst>
  <p:sldIdLst>
    <p:sldId id="498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15" r:id="rId13"/>
    <p:sldId id="509" r:id="rId14"/>
    <p:sldId id="510" r:id="rId15"/>
    <p:sldId id="511" r:id="rId16"/>
    <p:sldId id="512" r:id="rId17"/>
    <p:sldId id="513" r:id="rId18"/>
    <p:sldId id="514" r:id="rId19"/>
    <p:sldId id="494" r:id="rId20"/>
    <p:sldId id="495" r:id="rId21"/>
    <p:sldId id="429" r:id="rId22"/>
    <p:sldId id="430" r:id="rId23"/>
    <p:sldId id="431" r:id="rId24"/>
    <p:sldId id="473" r:id="rId25"/>
    <p:sldId id="463" r:id="rId26"/>
    <p:sldId id="433" r:id="rId27"/>
    <p:sldId id="460" r:id="rId28"/>
    <p:sldId id="432" r:id="rId29"/>
    <p:sldId id="434" r:id="rId30"/>
    <p:sldId id="435" r:id="rId31"/>
    <p:sldId id="484" r:id="rId32"/>
    <p:sldId id="516" r:id="rId33"/>
    <p:sldId id="436" r:id="rId34"/>
    <p:sldId id="485" r:id="rId35"/>
    <p:sldId id="517" r:id="rId36"/>
    <p:sldId id="437" r:id="rId37"/>
    <p:sldId id="438" r:id="rId38"/>
    <p:sldId id="439" r:id="rId39"/>
    <p:sldId id="440" r:id="rId40"/>
    <p:sldId id="441" r:id="rId41"/>
    <p:sldId id="442" r:id="rId42"/>
    <p:sldId id="486" r:id="rId43"/>
    <p:sldId id="443" r:id="rId44"/>
    <p:sldId id="444" r:id="rId45"/>
    <p:sldId id="464" r:id="rId46"/>
    <p:sldId id="445" r:id="rId47"/>
    <p:sldId id="446" r:id="rId48"/>
    <p:sldId id="518" r:id="rId49"/>
    <p:sldId id="519" r:id="rId50"/>
    <p:sldId id="462" r:id="rId51"/>
    <p:sldId id="465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87" r:id="rId62"/>
    <p:sldId id="488" r:id="rId63"/>
    <p:sldId id="520" r:id="rId64"/>
    <p:sldId id="499" r:id="rId65"/>
    <p:sldId id="476" r:id="rId66"/>
    <p:sldId id="458" r:id="rId67"/>
    <p:sldId id="459" r:id="rId6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FFFF"/>
    <a:srgbClr val="F0AEE7"/>
    <a:srgbClr val="6600FF"/>
    <a:srgbClr val="BBB3F7"/>
    <a:srgbClr val="40C05E"/>
    <a:srgbClr val="C3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64" autoAdjust="0"/>
    <p:restoredTop sz="89710" autoAdjust="0"/>
  </p:normalViewPr>
  <p:slideViewPr>
    <p:cSldViewPr>
      <p:cViewPr>
        <p:scale>
          <a:sx n="80" d="100"/>
          <a:sy n="80" d="100"/>
        </p:scale>
        <p:origin x="-3198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11801702322713E-2"/>
          <c:y val="6.8072358431909105E-2"/>
          <c:w val="0.82365405055290064"/>
          <c:h val="0.931927641568105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355600" dist="50800" algn="ctr" rotWithShape="0">
                <a:srgbClr val="000099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01600" prst="riblet"/>
            </a:sp3d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1"/>
            <c:bubble3D val="0"/>
            <c:spPr>
              <a:solidFill>
                <a:srgbClr val="7030A0"/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4"/>
            <c:bubble3D val="0"/>
          </c:dPt>
          <c:dPt>
            <c:idx val="5"/>
            <c:bubble3D val="0"/>
          </c:dPt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189229</c:v>
                </c:pt>
                <c:pt idx="1">
                  <c:v>20859.740000000002</c:v>
                </c:pt>
                <c:pt idx="2">
                  <c:v>4539</c:v>
                </c:pt>
                <c:pt idx="3">
                  <c:v>13847</c:v>
                </c:pt>
                <c:pt idx="4">
                  <c:v>2022</c:v>
                </c:pt>
                <c:pt idx="5">
                  <c:v>1195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"/>
        <c:holeSize val="50"/>
      </c:doughnutChart>
      <c:spPr>
        <a:noFill/>
        <a:ln w="25379">
          <a:noFill/>
        </a:ln>
      </c:spPr>
    </c:plotArea>
    <c:plotVisOnly val="1"/>
    <c:dispBlanksAs val="zero"/>
    <c:showDLblsOverMax val="0"/>
  </c:chart>
  <c:spPr>
    <a:noFill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355600" dist="50800" algn="ctr" rotWithShape="0">
                <a:srgbClr val="000099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01600" prst="riblet"/>
            </a:sp3d>
          </c:spPr>
          <c:dPt>
            <c:idx val="0"/>
            <c:bubble3D val="0"/>
            <c:spPr>
              <a:solidFill>
                <a:srgbClr val="66FFFF"/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4"/>
            <c:bubble3D val="0"/>
          </c:dPt>
          <c:dPt>
            <c:idx val="5"/>
            <c:bubble3D val="0"/>
          </c:dPt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13313</c:v>
                </c:pt>
                <c:pt idx="1">
                  <c:v>800</c:v>
                </c:pt>
                <c:pt idx="2">
                  <c:v>874</c:v>
                </c:pt>
                <c:pt idx="3">
                  <c:v>1100</c:v>
                </c:pt>
                <c:pt idx="4">
                  <c:v>949</c:v>
                </c:pt>
                <c:pt idx="5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"/>
        <c:holeSize val="50"/>
      </c:doughnutChart>
      <c:spPr>
        <a:noFill/>
        <a:ln w="25395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81E-2"/>
          <c:y val="3.0095272974036302E-2"/>
          <c:w val="0.95694444444445981"/>
          <c:h val="0.939809454051928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585969.19999999995</c:v>
                </c:pt>
                <c:pt idx="1">
                  <c:v>600856.5</c:v>
                </c:pt>
                <c:pt idx="2">
                  <c:v>676996.9</c:v>
                </c:pt>
                <c:pt idx="3">
                  <c:v>764572.7</c:v>
                </c:pt>
                <c:pt idx="4">
                  <c:v>766444.9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2235392"/>
        <c:axId val="232236928"/>
        <c:axId val="0"/>
      </c:bar3DChart>
      <c:catAx>
        <c:axId val="232235392"/>
        <c:scaling>
          <c:orientation val="minMax"/>
        </c:scaling>
        <c:delete val="1"/>
        <c:axPos val="b"/>
        <c:majorTickMark val="out"/>
        <c:minorTickMark val="none"/>
        <c:tickLblPos val="nextTo"/>
        <c:crossAx val="232236928"/>
        <c:crosses val="autoZero"/>
        <c:auto val="1"/>
        <c:lblAlgn val="ctr"/>
        <c:lblOffset val="100"/>
        <c:noMultiLvlLbl val="0"/>
      </c:catAx>
      <c:valAx>
        <c:axId val="2322369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3223539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gradFill rotWithShape="1">
      <a:gsLst>
        <a:gs pos="0">
          <a:schemeClr val="dk1">
            <a:tint val="62000"/>
            <a:hueMod val="94000"/>
            <a:satMod val="140000"/>
            <a:lumMod val="110000"/>
          </a:schemeClr>
        </a:gs>
        <a:gs pos="100000">
          <a:schemeClr val="dk1">
            <a:tint val="84000"/>
            <a:satMod val="160000"/>
          </a:schemeClr>
        </a:gs>
      </a:gsLst>
      <a:lin ang="5400000" scaled="0"/>
    </a:gradFill>
    <a:ln w="13480" cap="rnd" cmpd="sng" algn="ctr">
      <a:solidFill>
        <a:schemeClr val="dk1">
          <a:tint val="76000"/>
          <a:alpha val="60000"/>
          <a:hueMod val="94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image" Target="../media/image79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image" Target="../media/image79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90B53-AB5E-4904-AA70-FA6F82DAE496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92A037-1838-4D9C-8DBA-D42791836C6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600" dirty="0" smtClean="0"/>
            <a:t>Утверждение бюджета</a:t>
          </a:r>
          <a:endParaRPr lang="ru-RU" sz="1600" dirty="0"/>
        </a:p>
      </dgm:t>
    </dgm:pt>
    <dgm:pt modelId="{8CB3C45B-2815-45E0-8FCE-8EA8A928654F}" type="parTrans" cxnId="{A10818AC-CD2A-4B31-B074-B544BCB30331}">
      <dgm:prSet/>
      <dgm:spPr/>
      <dgm:t>
        <a:bodyPr/>
        <a:lstStyle/>
        <a:p>
          <a:endParaRPr lang="ru-RU"/>
        </a:p>
      </dgm:t>
    </dgm:pt>
    <dgm:pt modelId="{914C80C1-15FA-4964-A055-10F68F38B672}" type="sibTrans" cxnId="{A10818AC-CD2A-4B31-B074-B544BCB30331}">
      <dgm:prSet/>
      <dgm:spPr/>
      <dgm:t>
        <a:bodyPr/>
        <a:lstStyle/>
        <a:p>
          <a:endParaRPr lang="ru-RU"/>
        </a:p>
      </dgm:t>
    </dgm:pt>
    <dgm:pt modelId="{0D202AB8-82C0-4CF3-BE7A-EA2D3508097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/>
            <a:t>Исполнение бюджета в текущем году</a:t>
          </a:r>
          <a:endParaRPr lang="ru-RU" sz="1600" b="1" dirty="0"/>
        </a:p>
      </dgm:t>
    </dgm:pt>
    <dgm:pt modelId="{CF070C91-8679-43AE-B0EF-A35E7C35A7C6}" type="parTrans" cxnId="{D109DA14-7B66-4C88-8858-A11E6CB678FB}">
      <dgm:prSet/>
      <dgm:spPr/>
      <dgm:t>
        <a:bodyPr/>
        <a:lstStyle/>
        <a:p>
          <a:endParaRPr lang="ru-RU"/>
        </a:p>
      </dgm:t>
    </dgm:pt>
    <dgm:pt modelId="{A3FAB763-71C8-4AAE-ADB9-E2D794833532}" type="sibTrans" cxnId="{D109DA14-7B66-4C88-8858-A11E6CB678FB}">
      <dgm:prSet/>
      <dgm:spPr/>
      <dgm:t>
        <a:bodyPr/>
        <a:lstStyle/>
        <a:p>
          <a:endParaRPr lang="ru-RU"/>
        </a:p>
      </dgm:t>
    </dgm:pt>
    <dgm:pt modelId="{A52B7FC0-D0DC-4860-98F0-41EBD165F0B4}">
      <dgm:prSet phldrT="[Текст]" custT="1"/>
      <dgm:spPr/>
      <dgm:t>
        <a:bodyPr/>
        <a:lstStyle/>
        <a:p>
          <a:r>
            <a:rPr lang="ru-RU" sz="1600" dirty="0" smtClean="0"/>
            <a:t>Утверждение бюджетной отчетности</a:t>
          </a:r>
          <a:endParaRPr lang="ru-RU" sz="1600" dirty="0"/>
        </a:p>
      </dgm:t>
    </dgm:pt>
    <dgm:pt modelId="{1CDB6316-27C4-4248-B557-CAB7A72C9FA4}" type="parTrans" cxnId="{01D3606A-0EDB-4FB9-8D96-AEF74CCF4F5A}">
      <dgm:prSet/>
      <dgm:spPr/>
      <dgm:t>
        <a:bodyPr/>
        <a:lstStyle/>
        <a:p>
          <a:endParaRPr lang="ru-RU"/>
        </a:p>
      </dgm:t>
    </dgm:pt>
    <dgm:pt modelId="{41E80973-5219-4F08-BE4B-88A8FBA8A2E7}" type="sibTrans" cxnId="{01D3606A-0EDB-4FB9-8D96-AEF74CCF4F5A}">
      <dgm:prSet/>
      <dgm:spPr/>
      <dgm:t>
        <a:bodyPr/>
        <a:lstStyle/>
        <a:p>
          <a:endParaRPr lang="ru-RU"/>
        </a:p>
      </dgm:t>
    </dgm:pt>
    <dgm:pt modelId="{5EE3BBEE-277C-42E3-8F2F-3D0BD161E9C4}">
      <dgm:prSet phldrT="[Текст]" custT="1"/>
      <dgm:spPr>
        <a:solidFill>
          <a:srgbClr val="CC0000"/>
        </a:solidFill>
      </dgm:spPr>
      <dgm:t>
        <a:bodyPr/>
        <a:lstStyle/>
        <a:p>
          <a:r>
            <a:rPr lang="ru-RU" sz="1600" dirty="0" smtClean="0"/>
            <a:t>Контроль за исполнением бюджета</a:t>
          </a:r>
          <a:endParaRPr lang="ru-RU" sz="1600" dirty="0"/>
        </a:p>
      </dgm:t>
    </dgm:pt>
    <dgm:pt modelId="{F046DBCE-07B1-4BBA-85CB-10E017EB68C2}" type="parTrans" cxnId="{3AF865C6-F70C-42BB-BF4E-B4A70BCF9759}">
      <dgm:prSet/>
      <dgm:spPr/>
      <dgm:t>
        <a:bodyPr/>
        <a:lstStyle/>
        <a:p>
          <a:endParaRPr lang="ru-RU"/>
        </a:p>
      </dgm:t>
    </dgm:pt>
    <dgm:pt modelId="{7C20A4A0-ADB8-489F-8C63-E97B67ABFD3C}" type="sibTrans" cxnId="{3AF865C6-F70C-42BB-BF4E-B4A70BCF9759}">
      <dgm:prSet/>
      <dgm:spPr/>
      <dgm:t>
        <a:bodyPr/>
        <a:lstStyle/>
        <a:p>
          <a:endParaRPr lang="ru-RU"/>
        </a:p>
      </dgm:t>
    </dgm:pt>
    <dgm:pt modelId="{ED87E779-7048-429C-9434-18BF318BB3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/>
            <a:t>Составление  проекта бюджета </a:t>
          </a:r>
          <a:endParaRPr lang="ru-RU" sz="1600" dirty="0"/>
        </a:p>
      </dgm:t>
    </dgm:pt>
    <dgm:pt modelId="{86BF616E-65DC-488C-BF26-9389E4FF2559}" type="parTrans" cxnId="{E4C8D9AE-7F83-4461-9F0A-347E8CF468E4}">
      <dgm:prSet/>
      <dgm:spPr/>
      <dgm:t>
        <a:bodyPr/>
        <a:lstStyle/>
        <a:p>
          <a:endParaRPr lang="ru-RU"/>
        </a:p>
      </dgm:t>
    </dgm:pt>
    <dgm:pt modelId="{C9B9D3CA-9FAF-4D63-AEEB-D2727FC7416F}" type="sibTrans" cxnId="{E4C8D9AE-7F83-4461-9F0A-347E8CF468E4}">
      <dgm:prSet/>
      <dgm:spPr/>
      <dgm:t>
        <a:bodyPr/>
        <a:lstStyle/>
        <a:p>
          <a:endParaRPr lang="ru-RU"/>
        </a:p>
      </dgm:t>
    </dgm:pt>
    <dgm:pt modelId="{82E3CFFC-EA9E-44EE-B8CF-3D30E80435A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/>
            <a:t>Рассмотрение проекта бюджета</a:t>
          </a:r>
          <a:endParaRPr lang="ru-RU" sz="1600" dirty="0"/>
        </a:p>
      </dgm:t>
    </dgm:pt>
    <dgm:pt modelId="{72AAFB98-D16A-4147-979E-79B2378E0681}" type="parTrans" cxnId="{8C638936-28A2-4A9A-B238-0B40E2FC4B58}">
      <dgm:prSet/>
      <dgm:spPr/>
      <dgm:t>
        <a:bodyPr/>
        <a:lstStyle/>
        <a:p>
          <a:endParaRPr lang="ru-RU"/>
        </a:p>
      </dgm:t>
    </dgm:pt>
    <dgm:pt modelId="{C10FB2AD-B2C6-4867-87C7-1D140B4E146F}" type="sibTrans" cxnId="{8C638936-28A2-4A9A-B238-0B40E2FC4B58}">
      <dgm:prSet/>
      <dgm:spPr/>
      <dgm:t>
        <a:bodyPr/>
        <a:lstStyle/>
        <a:p>
          <a:endParaRPr lang="ru-RU"/>
        </a:p>
      </dgm:t>
    </dgm:pt>
    <dgm:pt modelId="{5D754B7D-E2FC-48FC-9DE8-69B921E480E0}" type="pres">
      <dgm:prSet presAssocID="{39890B53-AB5E-4904-AA70-FA6F82DAE4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7DD8AC-C142-4FAA-8B8C-4CDDAC91F610}" type="pres">
      <dgm:prSet presAssocID="{8592A037-1838-4D9C-8DBA-D42791836C6D}" presName="node" presStyleLbl="node1" presStyleIdx="0" presStyleCnt="6" custScaleX="94865" custScaleY="108788" custRadScaleRad="92720" custRadScaleInc="42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71C30-C6A9-4FA0-A1F9-3BD4D5C890F1}" type="pres">
      <dgm:prSet presAssocID="{8592A037-1838-4D9C-8DBA-D42791836C6D}" presName="spNode" presStyleCnt="0"/>
      <dgm:spPr/>
      <dgm:t>
        <a:bodyPr/>
        <a:lstStyle/>
        <a:p>
          <a:endParaRPr lang="ru-RU"/>
        </a:p>
      </dgm:t>
    </dgm:pt>
    <dgm:pt modelId="{2BDF1A67-DF99-4D3E-9783-DD04433349B5}" type="pres">
      <dgm:prSet presAssocID="{914C80C1-15FA-4964-A055-10F68F38B672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FE6DD38-E8F6-4F04-8959-9C2F4C962E61}" type="pres">
      <dgm:prSet presAssocID="{0D202AB8-82C0-4CF3-BE7A-EA2D3508097B}" presName="node" presStyleLbl="node1" presStyleIdx="1" presStyleCnt="6" custScaleX="156166" custRadScaleRad="140055" custRadScaleInc="83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EC137-3926-4818-8B64-873836254ACD}" type="pres">
      <dgm:prSet presAssocID="{0D202AB8-82C0-4CF3-BE7A-EA2D3508097B}" presName="spNode" presStyleCnt="0"/>
      <dgm:spPr/>
      <dgm:t>
        <a:bodyPr/>
        <a:lstStyle/>
        <a:p>
          <a:endParaRPr lang="ru-RU"/>
        </a:p>
      </dgm:t>
    </dgm:pt>
    <dgm:pt modelId="{793F37B6-A558-4772-A094-3B431FA9AFA7}" type="pres">
      <dgm:prSet presAssocID="{A3FAB763-71C8-4AAE-ADB9-E2D794833532}" presName="sibTrans" presStyleLbl="sibTrans1D1" presStyleIdx="1" presStyleCnt="6"/>
      <dgm:spPr/>
      <dgm:t>
        <a:bodyPr/>
        <a:lstStyle/>
        <a:p>
          <a:endParaRPr lang="ru-RU"/>
        </a:p>
      </dgm:t>
    </dgm:pt>
    <dgm:pt modelId="{36C6D6B5-2C33-48A7-8C4E-3235CCFC1705}" type="pres">
      <dgm:prSet presAssocID="{A52B7FC0-D0DC-4860-98F0-41EBD165F0B4}" presName="node" presStyleLbl="node1" presStyleIdx="2" presStyleCnt="6" custScaleX="124614" custScaleY="120824" custRadScaleRad="141871" custRadScaleInc="-56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A941C-FD61-4755-9C5A-7F522124F563}" type="pres">
      <dgm:prSet presAssocID="{A52B7FC0-D0DC-4860-98F0-41EBD165F0B4}" presName="spNode" presStyleCnt="0"/>
      <dgm:spPr/>
      <dgm:t>
        <a:bodyPr/>
        <a:lstStyle/>
        <a:p>
          <a:endParaRPr lang="ru-RU"/>
        </a:p>
      </dgm:t>
    </dgm:pt>
    <dgm:pt modelId="{3623796A-377A-40FE-BAA4-9C9C5455027C}" type="pres">
      <dgm:prSet presAssocID="{41E80973-5219-4F08-BE4B-88A8FBA8A2E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DBF9FC9-D6F3-45E0-8370-23583468DC13}" type="pres">
      <dgm:prSet presAssocID="{5EE3BBEE-277C-42E3-8F2F-3D0BD161E9C4}" presName="node" presStyleLbl="node1" presStyleIdx="3" presStyleCnt="6" custScaleY="115080" custRadScaleRad="82737" custRadScaleInc="8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3C308-46F4-4698-8BF8-B2E65B22DC3F}" type="pres">
      <dgm:prSet presAssocID="{5EE3BBEE-277C-42E3-8F2F-3D0BD161E9C4}" presName="spNode" presStyleCnt="0"/>
      <dgm:spPr/>
      <dgm:t>
        <a:bodyPr/>
        <a:lstStyle/>
        <a:p>
          <a:endParaRPr lang="ru-RU"/>
        </a:p>
      </dgm:t>
    </dgm:pt>
    <dgm:pt modelId="{A2AAFEDE-412C-49E1-8C8C-7DBB1A0E9094}" type="pres">
      <dgm:prSet presAssocID="{7C20A4A0-ADB8-489F-8C63-E97B67ABFD3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CB1A805C-82DD-48C5-8FD6-7A7179DD0834}" type="pres">
      <dgm:prSet presAssocID="{ED87E779-7048-429C-9434-18BF318BB3A6}" presName="node" presStyleLbl="node1" presStyleIdx="4" presStyleCnt="6" custScaleX="101152" custScaleY="102822" custRadScaleRad="119990" custRadScaleInc="103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E1951-0991-4931-8C44-CDD019067622}" type="pres">
      <dgm:prSet presAssocID="{ED87E779-7048-429C-9434-18BF318BB3A6}" presName="spNode" presStyleCnt="0"/>
      <dgm:spPr/>
      <dgm:t>
        <a:bodyPr/>
        <a:lstStyle/>
        <a:p>
          <a:endParaRPr lang="ru-RU"/>
        </a:p>
      </dgm:t>
    </dgm:pt>
    <dgm:pt modelId="{AB00A7A4-1515-49C7-9E00-ED552C3B1E97}" type="pres">
      <dgm:prSet presAssocID="{C9B9D3CA-9FAF-4D63-AEEB-D2727FC7416F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8FD0A55-8F66-403C-94D9-6D6C15D67116}" type="pres">
      <dgm:prSet presAssocID="{82E3CFFC-EA9E-44EE-B8CF-3D30E80435A3}" presName="node" presStyleLbl="node1" presStyleIdx="5" presStyleCnt="6" custScaleX="98807" custScaleY="96181" custRadScaleRad="116427" custRadScaleInc="-25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5C874-1461-4739-8F68-4896C0094353}" type="pres">
      <dgm:prSet presAssocID="{82E3CFFC-EA9E-44EE-B8CF-3D30E80435A3}" presName="spNode" presStyleCnt="0"/>
      <dgm:spPr/>
      <dgm:t>
        <a:bodyPr/>
        <a:lstStyle/>
        <a:p>
          <a:endParaRPr lang="ru-RU"/>
        </a:p>
      </dgm:t>
    </dgm:pt>
    <dgm:pt modelId="{79D4DC3A-86D8-4CD7-A2BF-07F8A88E55EE}" type="pres">
      <dgm:prSet presAssocID="{C10FB2AD-B2C6-4867-87C7-1D140B4E146F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E4C8D9AE-7F83-4461-9F0A-347E8CF468E4}" srcId="{39890B53-AB5E-4904-AA70-FA6F82DAE496}" destId="{ED87E779-7048-429C-9434-18BF318BB3A6}" srcOrd="4" destOrd="0" parTransId="{86BF616E-65DC-488C-BF26-9389E4FF2559}" sibTransId="{C9B9D3CA-9FAF-4D63-AEEB-D2727FC7416F}"/>
    <dgm:cxn modelId="{C3F9A983-4206-47B7-8843-E560EAC97DC7}" type="presOf" srcId="{0D202AB8-82C0-4CF3-BE7A-EA2D3508097B}" destId="{6FE6DD38-E8F6-4F04-8959-9C2F4C962E61}" srcOrd="0" destOrd="0" presId="urn:microsoft.com/office/officeart/2005/8/layout/cycle5"/>
    <dgm:cxn modelId="{25F3C7BB-5E61-4BF2-BB81-CFEA97DB645C}" type="presOf" srcId="{39890B53-AB5E-4904-AA70-FA6F82DAE496}" destId="{5D754B7D-E2FC-48FC-9DE8-69B921E480E0}" srcOrd="0" destOrd="0" presId="urn:microsoft.com/office/officeart/2005/8/layout/cycle5"/>
    <dgm:cxn modelId="{87DB357F-EC85-43A3-A2F8-55EB097B368C}" type="presOf" srcId="{41E80973-5219-4F08-BE4B-88A8FBA8A2E7}" destId="{3623796A-377A-40FE-BAA4-9C9C5455027C}" srcOrd="0" destOrd="0" presId="urn:microsoft.com/office/officeart/2005/8/layout/cycle5"/>
    <dgm:cxn modelId="{D109DA14-7B66-4C88-8858-A11E6CB678FB}" srcId="{39890B53-AB5E-4904-AA70-FA6F82DAE496}" destId="{0D202AB8-82C0-4CF3-BE7A-EA2D3508097B}" srcOrd="1" destOrd="0" parTransId="{CF070C91-8679-43AE-B0EF-A35E7C35A7C6}" sibTransId="{A3FAB763-71C8-4AAE-ADB9-E2D794833532}"/>
    <dgm:cxn modelId="{8C638936-28A2-4A9A-B238-0B40E2FC4B58}" srcId="{39890B53-AB5E-4904-AA70-FA6F82DAE496}" destId="{82E3CFFC-EA9E-44EE-B8CF-3D30E80435A3}" srcOrd="5" destOrd="0" parTransId="{72AAFB98-D16A-4147-979E-79B2378E0681}" sibTransId="{C10FB2AD-B2C6-4867-87C7-1D140B4E146F}"/>
    <dgm:cxn modelId="{2E8A4DE3-307C-4F21-8FAD-4CE2EAE133C1}" type="presOf" srcId="{7C20A4A0-ADB8-489F-8C63-E97B67ABFD3C}" destId="{A2AAFEDE-412C-49E1-8C8C-7DBB1A0E9094}" srcOrd="0" destOrd="0" presId="urn:microsoft.com/office/officeart/2005/8/layout/cycle5"/>
    <dgm:cxn modelId="{01D3606A-0EDB-4FB9-8D96-AEF74CCF4F5A}" srcId="{39890B53-AB5E-4904-AA70-FA6F82DAE496}" destId="{A52B7FC0-D0DC-4860-98F0-41EBD165F0B4}" srcOrd="2" destOrd="0" parTransId="{1CDB6316-27C4-4248-B557-CAB7A72C9FA4}" sibTransId="{41E80973-5219-4F08-BE4B-88A8FBA8A2E7}"/>
    <dgm:cxn modelId="{3B462017-F62B-4957-BD20-1C1F609DCD49}" type="presOf" srcId="{5EE3BBEE-277C-42E3-8F2F-3D0BD161E9C4}" destId="{ADBF9FC9-D6F3-45E0-8370-23583468DC13}" srcOrd="0" destOrd="0" presId="urn:microsoft.com/office/officeart/2005/8/layout/cycle5"/>
    <dgm:cxn modelId="{ADA69558-A387-4476-809D-83D1D78F9080}" type="presOf" srcId="{A52B7FC0-D0DC-4860-98F0-41EBD165F0B4}" destId="{36C6D6B5-2C33-48A7-8C4E-3235CCFC1705}" srcOrd="0" destOrd="0" presId="urn:microsoft.com/office/officeart/2005/8/layout/cycle5"/>
    <dgm:cxn modelId="{432287D8-DB96-44C8-8DC3-E04621CF10CA}" type="presOf" srcId="{ED87E779-7048-429C-9434-18BF318BB3A6}" destId="{CB1A805C-82DD-48C5-8FD6-7A7179DD0834}" srcOrd="0" destOrd="0" presId="urn:microsoft.com/office/officeart/2005/8/layout/cycle5"/>
    <dgm:cxn modelId="{054EC79B-1D64-40A2-9919-134EA1C6A08A}" type="presOf" srcId="{C10FB2AD-B2C6-4867-87C7-1D140B4E146F}" destId="{79D4DC3A-86D8-4CD7-A2BF-07F8A88E55EE}" srcOrd="0" destOrd="0" presId="urn:microsoft.com/office/officeart/2005/8/layout/cycle5"/>
    <dgm:cxn modelId="{2AC82EBD-8D9D-4509-B953-297B2EDA023E}" type="presOf" srcId="{82E3CFFC-EA9E-44EE-B8CF-3D30E80435A3}" destId="{88FD0A55-8F66-403C-94D9-6D6C15D67116}" srcOrd="0" destOrd="0" presId="urn:microsoft.com/office/officeart/2005/8/layout/cycle5"/>
    <dgm:cxn modelId="{B81F2D62-3DC1-4A88-A866-FC19A4A0D9C2}" type="presOf" srcId="{914C80C1-15FA-4964-A055-10F68F38B672}" destId="{2BDF1A67-DF99-4D3E-9783-DD04433349B5}" srcOrd="0" destOrd="0" presId="urn:microsoft.com/office/officeart/2005/8/layout/cycle5"/>
    <dgm:cxn modelId="{D313A1AE-8721-40E4-8B45-14568DA60010}" type="presOf" srcId="{C9B9D3CA-9FAF-4D63-AEEB-D2727FC7416F}" destId="{AB00A7A4-1515-49C7-9E00-ED552C3B1E97}" srcOrd="0" destOrd="0" presId="urn:microsoft.com/office/officeart/2005/8/layout/cycle5"/>
    <dgm:cxn modelId="{7F15CB9E-5A61-4E4A-9911-B0635420B4E5}" type="presOf" srcId="{8592A037-1838-4D9C-8DBA-D42791836C6D}" destId="{4C7DD8AC-C142-4FAA-8B8C-4CDDAC91F610}" srcOrd="0" destOrd="0" presId="urn:microsoft.com/office/officeart/2005/8/layout/cycle5"/>
    <dgm:cxn modelId="{3AF865C6-F70C-42BB-BF4E-B4A70BCF9759}" srcId="{39890B53-AB5E-4904-AA70-FA6F82DAE496}" destId="{5EE3BBEE-277C-42E3-8F2F-3D0BD161E9C4}" srcOrd="3" destOrd="0" parTransId="{F046DBCE-07B1-4BBA-85CB-10E017EB68C2}" sibTransId="{7C20A4A0-ADB8-489F-8C63-E97B67ABFD3C}"/>
    <dgm:cxn modelId="{9C37B04A-4F83-43F1-A531-6F9A123D7FA3}" type="presOf" srcId="{A3FAB763-71C8-4AAE-ADB9-E2D794833532}" destId="{793F37B6-A558-4772-A094-3B431FA9AFA7}" srcOrd="0" destOrd="0" presId="urn:microsoft.com/office/officeart/2005/8/layout/cycle5"/>
    <dgm:cxn modelId="{A10818AC-CD2A-4B31-B074-B544BCB30331}" srcId="{39890B53-AB5E-4904-AA70-FA6F82DAE496}" destId="{8592A037-1838-4D9C-8DBA-D42791836C6D}" srcOrd="0" destOrd="0" parTransId="{8CB3C45B-2815-45E0-8FCE-8EA8A928654F}" sibTransId="{914C80C1-15FA-4964-A055-10F68F38B672}"/>
    <dgm:cxn modelId="{6E0B6711-C6E5-4556-86A8-78A10DC517BD}" type="presParOf" srcId="{5D754B7D-E2FC-48FC-9DE8-69B921E480E0}" destId="{4C7DD8AC-C142-4FAA-8B8C-4CDDAC91F610}" srcOrd="0" destOrd="0" presId="urn:microsoft.com/office/officeart/2005/8/layout/cycle5"/>
    <dgm:cxn modelId="{F3DA703E-02F7-4DA9-BB3D-C2787A7AAC0A}" type="presParOf" srcId="{5D754B7D-E2FC-48FC-9DE8-69B921E480E0}" destId="{98571C30-C6A9-4FA0-A1F9-3BD4D5C890F1}" srcOrd="1" destOrd="0" presId="urn:microsoft.com/office/officeart/2005/8/layout/cycle5"/>
    <dgm:cxn modelId="{C4A4B036-8CE5-4904-821D-424EC6CA6040}" type="presParOf" srcId="{5D754B7D-E2FC-48FC-9DE8-69B921E480E0}" destId="{2BDF1A67-DF99-4D3E-9783-DD04433349B5}" srcOrd="2" destOrd="0" presId="urn:microsoft.com/office/officeart/2005/8/layout/cycle5"/>
    <dgm:cxn modelId="{E272F530-AD14-4C16-9028-C56746369AD4}" type="presParOf" srcId="{5D754B7D-E2FC-48FC-9DE8-69B921E480E0}" destId="{6FE6DD38-E8F6-4F04-8959-9C2F4C962E61}" srcOrd="3" destOrd="0" presId="urn:microsoft.com/office/officeart/2005/8/layout/cycle5"/>
    <dgm:cxn modelId="{B12EC973-B83A-4D73-B2E8-70A2FB3D50DA}" type="presParOf" srcId="{5D754B7D-E2FC-48FC-9DE8-69B921E480E0}" destId="{3C0EC137-3926-4818-8B64-873836254ACD}" srcOrd="4" destOrd="0" presId="urn:microsoft.com/office/officeart/2005/8/layout/cycle5"/>
    <dgm:cxn modelId="{66890848-7D93-457A-8EC2-E4EB668C5362}" type="presParOf" srcId="{5D754B7D-E2FC-48FC-9DE8-69B921E480E0}" destId="{793F37B6-A558-4772-A094-3B431FA9AFA7}" srcOrd="5" destOrd="0" presId="urn:microsoft.com/office/officeart/2005/8/layout/cycle5"/>
    <dgm:cxn modelId="{DADE0E25-A85A-4BF9-996E-C2F94CACBA8D}" type="presParOf" srcId="{5D754B7D-E2FC-48FC-9DE8-69B921E480E0}" destId="{36C6D6B5-2C33-48A7-8C4E-3235CCFC1705}" srcOrd="6" destOrd="0" presId="urn:microsoft.com/office/officeart/2005/8/layout/cycle5"/>
    <dgm:cxn modelId="{53055A90-F51B-4D6D-8A64-E26BBEEC70C3}" type="presParOf" srcId="{5D754B7D-E2FC-48FC-9DE8-69B921E480E0}" destId="{DB6A941C-FD61-4755-9C5A-7F522124F563}" srcOrd="7" destOrd="0" presId="urn:microsoft.com/office/officeart/2005/8/layout/cycle5"/>
    <dgm:cxn modelId="{7884910E-350E-4302-B256-8C9CE8602A38}" type="presParOf" srcId="{5D754B7D-E2FC-48FC-9DE8-69B921E480E0}" destId="{3623796A-377A-40FE-BAA4-9C9C5455027C}" srcOrd="8" destOrd="0" presId="urn:microsoft.com/office/officeart/2005/8/layout/cycle5"/>
    <dgm:cxn modelId="{E47FF068-7CC0-46B9-898A-35704834F776}" type="presParOf" srcId="{5D754B7D-E2FC-48FC-9DE8-69B921E480E0}" destId="{ADBF9FC9-D6F3-45E0-8370-23583468DC13}" srcOrd="9" destOrd="0" presId="urn:microsoft.com/office/officeart/2005/8/layout/cycle5"/>
    <dgm:cxn modelId="{46B9DDAC-6423-463C-9C02-D6605AD8E744}" type="presParOf" srcId="{5D754B7D-E2FC-48FC-9DE8-69B921E480E0}" destId="{44B3C308-46F4-4698-8BF8-B2E65B22DC3F}" srcOrd="10" destOrd="0" presId="urn:microsoft.com/office/officeart/2005/8/layout/cycle5"/>
    <dgm:cxn modelId="{4A74144E-7754-4FD1-8B88-12A715DD3885}" type="presParOf" srcId="{5D754B7D-E2FC-48FC-9DE8-69B921E480E0}" destId="{A2AAFEDE-412C-49E1-8C8C-7DBB1A0E9094}" srcOrd="11" destOrd="0" presId="urn:microsoft.com/office/officeart/2005/8/layout/cycle5"/>
    <dgm:cxn modelId="{EC091EC5-988D-4F43-A069-F427C506369E}" type="presParOf" srcId="{5D754B7D-E2FC-48FC-9DE8-69B921E480E0}" destId="{CB1A805C-82DD-48C5-8FD6-7A7179DD0834}" srcOrd="12" destOrd="0" presId="urn:microsoft.com/office/officeart/2005/8/layout/cycle5"/>
    <dgm:cxn modelId="{5BFA4C0C-235E-4F48-A89A-F5554DAD5127}" type="presParOf" srcId="{5D754B7D-E2FC-48FC-9DE8-69B921E480E0}" destId="{A58E1951-0991-4931-8C44-CDD019067622}" srcOrd="13" destOrd="0" presId="urn:microsoft.com/office/officeart/2005/8/layout/cycle5"/>
    <dgm:cxn modelId="{9B2F0A30-DBDF-4934-A190-E986FD5D3464}" type="presParOf" srcId="{5D754B7D-E2FC-48FC-9DE8-69B921E480E0}" destId="{AB00A7A4-1515-49C7-9E00-ED552C3B1E97}" srcOrd="14" destOrd="0" presId="urn:microsoft.com/office/officeart/2005/8/layout/cycle5"/>
    <dgm:cxn modelId="{5EF9D447-EA4E-4B64-9A5D-F239CBC68488}" type="presParOf" srcId="{5D754B7D-E2FC-48FC-9DE8-69B921E480E0}" destId="{88FD0A55-8F66-403C-94D9-6D6C15D67116}" srcOrd="15" destOrd="0" presId="urn:microsoft.com/office/officeart/2005/8/layout/cycle5"/>
    <dgm:cxn modelId="{5E5C0D1D-7820-4B22-BDB4-574F19BD01F0}" type="presParOf" srcId="{5D754B7D-E2FC-48FC-9DE8-69B921E480E0}" destId="{9535C874-1461-4739-8F68-4896C0094353}" srcOrd="16" destOrd="0" presId="urn:microsoft.com/office/officeart/2005/8/layout/cycle5"/>
    <dgm:cxn modelId="{6845ED0C-EC46-464A-8B37-8958F2078CC7}" type="presParOf" srcId="{5D754B7D-E2FC-48FC-9DE8-69B921E480E0}" destId="{79D4DC3A-86D8-4CD7-A2BF-07F8A88E55E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60071-F128-472A-B2E2-8C83984402AB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0D05C-9008-42E9-9A96-DD54BDE3878B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/>
              <a:latin typeface="Constantia" pitchFamily="18" charset="0"/>
            </a:rPr>
            <a:t>Налоговые доходы</a:t>
          </a:r>
        </a:p>
        <a:p>
          <a:r>
            <a:rPr lang="ru-RU" sz="1400" b="1" dirty="0" smtClean="0">
              <a:solidFill>
                <a:srgbClr val="0000FF"/>
              </a:solidFill>
              <a:effectLst/>
              <a:latin typeface="Constantia" pitchFamily="18" charset="0"/>
            </a:rPr>
            <a:t> </a:t>
          </a:r>
          <a:r>
            <a:rPr lang="ru-RU" sz="13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П</a:t>
          </a:r>
          <a:r>
            <a:rPr lang="ru-RU" sz="13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оступления от уплаты налогов, установленных Налоговым кодексом Российской Федерации (налог на доходы физических лиц, земельный, налоги на имущество и др.) </a:t>
          </a:r>
          <a:endParaRPr lang="ru-RU" sz="1300" dirty="0">
            <a:solidFill>
              <a:srgbClr val="0000FF"/>
            </a:solidFill>
          </a:endParaRPr>
        </a:p>
      </dgm:t>
    </dgm:pt>
    <dgm:pt modelId="{6F7ABD1B-D684-4F5A-A52C-41F701F1E398}" type="parTrans" cxnId="{58AC4B1D-C5DE-4835-A4E7-96C0241B58CA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58543F17-F804-4561-8CB9-D41B5738B2CF}" type="sibTrans" cxnId="{58AC4B1D-C5DE-4835-A4E7-96C0241B58CA}">
      <dgm:prSet/>
      <dgm:spPr/>
      <dgm:t>
        <a:bodyPr/>
        <a:lstStyle/>
        <a:p>
          <a:endParaRPr lang="ru-RU"/>
        </a:p>
      </dgm:t>
    </dgm:pt>
    <dgm:pt modelId="{1AD79188-5A3C-4B10-9FBD-12534285DC48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/>
              <a:latin typeface="Constantia" pitchFamily="18" charset="0"/>
            </a:rPr>
            <a:t>Неналоговые доходы </a:t>
          </a:r>
        </a:p>
        <a:p>
          <a:r>
            <a:rPr lang="ru-RU" sz="13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 (плата за негативное воздействие на окружающую среду, доходы от продажи и аренды имущества и др.) </a:t>
          </a:r>
          <a:endParaRPr lang="ru-RU" sz="1300" dirty="0">
            <a:solidFill>
              <a:srgbClr val="0000FF"/>
            </a:solidFill>
          </a:endParaRPr>
        </a:p>
      </dgm:t>
    </dgm:pt>
    <dgm:pt modelId="{D147883D-29A9-46FB-B6C0-A8AE214174A6}" type="parTrans" cxnId="{E20A7AE1-E534-42C8-A6D9-1E7B4B66B18D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9C44846B-134D-4179-9AA8-E397ED08D573}" type="sibTrans" cxnId="{E20A7AE1-E534-42C8-A6D9-1E7B4B66B18D}">
      <dgm:prSet/>
      <dgm:spPr/>
      <dgm:t>
        <a:bodyPr/>
        <a:lstStyle/>
        <a:p>
          <a:endParaRPr lang="ru-RU"/>
        </a:p>
      </dgm:t>
    </dgm:pt>
    <dgm:pt modelId="{7CB990E3-D733-48E6-8E94-F04BB1290122}">
      <dgm:prSet phldrT="[Текст]"/>
      <dgm:spPr>
        <a:solidFill>
          <a:srgbClr val="00FFFF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Constantia" pitchFamily="18" charset="0"/>
            </a:rPr>
            <a:t>Доходы бюджета</a:t>
          </a:r>
          <a:endParaRPr lang="ru-RU" b="1" dirty="0">
            <a:solidFill>
              <a:srgbClr val="FF0000"/>
            </a:solidFill>
            <a:latin typeface="Constantia" pitchFamily="18" charset="0"/>
          </a:endParaRPr>
        </a:p>
      </dgm:t>
    </dgm:pt>
    <dgm:pt modelId="{6810B97E-5A40-4F5A-B85C-79122AA3A8A9}" type="sibTrans" cxnId="{B6DCD7F8-88CF-4D70-9151-CE442254717E}">
      <dgm:prSet/>
      <dgm:spPr/>
      <dgm:t>
        <a:bodyPr/>
        <a:lstStyle/>
        <a:p>
          <a:endParaRPr lang="ru-RU"/>
        </a:p>
      </dgm:t>
    </dgm:pt>
    <dgm:pt modelId="{464CE918-4A5F-4EBF-9198-941AAE6BB95D}" type="parTrans" cxnId="{B6DCD7F8-88CF-4D70-9151-CE442254717E}">
      <dgm:prSet/>
      <dgm:spPr/>
      <dgm:t>
        <a:bodyPr/>
        <a:lstStyle/>
        <a:p>
          <a:endParaRPr lang="ru-RU"/>
        </a:p>
      </dgm:t>
    </dgm:pt>
    <dgm:pt modelId="{C3A34255-E75D-4134-AC51-13CDCB919B51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/>
              <a:latin typeface="Constantia" pitchFamily="18" charset="0"/>
            </a:rPr>
            <a:t>Безвозмездные поступления</a:t>
          </a:r>
        </a:p>
        <a:p>
          <a:r>
            <a:rPr lang="ru-RU" sz="1600" b="1" dirty="0" smtClean="0">
              <a:solidFill>
                <a:srgbClr val="0000FF"/>
              </a:solidFill>
              <a:effectLst/>
              <a:latin typeface="Constantia" pitchFamily="18" charset="0"/>
            </a:rPr>
            <a:t>  </a:t>
          </a:r>
          <a:r>
            <a:rPr lang="ru-RU" sz="13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  <a:endParaRPr lang="ru-RU" sz="1300" dirty="0">
            <a:solidFill>
              <a:srgbClr val="0000FF"/>
            </a:solidFill>
          </a:endParaRPr>
        </a:p>
      </dgm:t>
    </dgm:pt>
    <dgm:pt modelId="{06189A33-E296-422B-8F69-4434F4B4A1E6}" type="parTrans" cxnId="{BDD74200-A677-42F3-B9FC-C2562CC8DA2D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93F762D0-568A-4711-ACAE-009BF14305C6}" type="sibTrans" cxnId="{BDD74200-A677-42F3-B9FC-C2562CC8DA2D}">
      <dgm:prSet/>
      <dgm:spPr/>
      <dgm:t>
        <a:bodyPr/>
        <a:lstStyle/>
        <a:p>
          <a:endParaRPr lang="ru-RU"/>
        </a:p>
      </dgm:t>
    </dgm:pt>
    <dgm:pt modelId="{2B16C28C-7A37-42D9-9024-C6EDA0E2C280}">
      <dgm:prSet/>
      <dgm:spPr/>
      <dgm:t>
        <a:bodyPr/>
        <a:lstStyle/>
        <a:p>
          <a:endParaRPr lang="ru-RU" dirty="0"/>
        </a:p>
      </dgm:t>
    </dgm:pt>
    <dgm:pt modelId="{4444FBF7-A82D-445E-AE93-106ACC8F68C8}" type="parTrans" cxnId="{90846121-7DF6-4655-B5E3-AD06CFFDF961}">
      <dgm:prSet/>
      <dgm:spPr/>
      <dgm:t>
        <a:bodyPr/>
        <a:lstStyle/>
        <a:p>
          <a:endParaRPr lang="ru-RU"/>
        </a:p>
      </dgm:t>
    </dgm:pt>
    <dgm:pt modelId="{213F734E-479C-4F60-B70B-7B855462A2B4}" type="sibTrans" cxnId="{90846121-7DF6-4655-B5E3-AD06CFFDF961}">
      <dgm:prSet/>
      <dgm:spPr/>
      <dgm:t>
        <a:bodyPr/>
        <a:lstStyle/>
        <a:p>
          <a:endParaRPr lang="ru-RU"/>
        </a:p>
      </dgm:t>
    </dgm:pt>
    <dgm:pt modelId="{58FF0189-3DB2-4D18-9EC2-C98B35CDFD25}" type="pres">
      <dgm:prSet presAssocID="{0AD60071-F128-472A-B2E2-8C83984402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4580D-B36E-42F3-A7C0-F9709E474192}" type="pres">
      <dgm:prSet presAssocID="{7CB990E3-D733-48E6-8E94-F04BB1290122}" presName="centerShape" presStyleLbl="node0" presStyleIdx="0" presStyleCnt="1" custLinFactNeighborX="-469" custLinFactNeighborY="-1687"/>
      <dgm:spPr/>
      <dgm:t>
        <a:bodyPr/>
        <a:lstStyle/>
        <a:p>
          <a:endParaRPr lang="ru-RU"/>
        </a:p>
      </dgm:t>
    </dgm:pt>
    <dgm:pt modelId="{8B16BC30-DF4E-4986-83B8-4DEFC7C0500C}" type="pres">
      <dgm:prSet presAssocID="{6F7ABD1B-D684-4F5A-A52C-41F701F1E398}" presName="parTrans" presStyleLbl="bgSibTrans2D1" presStyleIdx="0" presStyleCnt="3" custScaleY="121374" custLinFactNeighborX="-2131" custLinFactNeighborY="65806"/>
      <dgm:spPr/>
      <dgm:t>
        <a:bodyPr/>
        <a:lstStyle/>
        <a:p>
          <a:endParaRPr lang="ru-RU"/>
        </a:p>
      </dgm:t>
    </dgm:pt>
    <dgm:pt modelId="{808DAAF8-8615-4B0C-A908-728B426CD968}" type="pres">
      <dgm:prSet presAssocID="{4920D05C-9008-42E9-9A96-DD54BDE3878B}" presName="node" presStyleLbl="node1" presStyleIdx="0" presStyleCnt="3" custScaleX="140645" custScaleY="91221" custRadScaleRad="96737" custRadScaleInc="9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A2B92-B953-4057-A9C5-5D554B61C71C}" type="pres">
      <dgm:prSet presAssocID="{D147883D-29A9-46FB-B6C0-A8AE214174A6}" presName="parTrans" presStyleLbl="bgSibTrans2D1" presStyleIdx="1" presStyleCnt="3" custScaleX="77823" custScaleY="132405" custLinFactNeighborX="39318" custLinFactNeighborY="-25814"/>
      <dgm:spPr/>
      <dgm:t>
        <a:bodyPr/>
        <a:lstStyle/>
        <a:p>
          <a:endParaRPr lang="ru-RU"/>
        </a:p>
      </dgm:t>
    </dgm:pt>
    <dgm:pt modelId="{BB8D7D9E-8141-4360-BF95-348773377D12}" type="pres">
      <dgm:prSet presAssocID="{1AD79188-5A3C-4B10-9FBD-12534285DC48}" presName="node" presStyleLbl="node1" presStyleIdx="1" presStyleCnt="3" custScaleX="131811" custScaleY="115631" custRadScaleRad="115904" custRadScaleInc="-11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8699F-C0FA-4C38-A5E2-A5F67DCC57E0}" type="pres">
      <dgm:prSet presAssocID="{06189A33-E296-422B-8F69-4434F4B4A1E6}" presName="parTrans" presStyleLbl="bgSibTrans2D1" presStyleIdx="2" presStyleCnt="3" custScaleY="126464" custLinFactNeighborX="-33952" custLinFactNeighborY="-36283"/>
      <dgm:spPr/>
      <dgm:t>
        <a:bodyPr/>
        <a:lstStyle/>
        <a:p>
          <a:endParaRPr lang="ru-RU"/>
        </a:p>
      </dgm:t>
    </dgm:pt>
    <dgm:pt modelId="{007A1494-1795-4E2A-8BBD-A73B96D44D41}" type="pres">
      <dgm:prSet presAssocID="{C3A34255-E75D-4134-AC51-13CDCB919B51}" presName="node" presStyleLbl="node1" presStyleIdx="2" presStyleCnt="3" custScaleX="112557" custRadScaleRad="103117" custRadScaleInc="23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61F56-E62E-4269-BC87-43DF3EA8AE23}" type="presOf" srcId="{D147883D-29A9-46FB-B6C0-A8AE214174A6}" destId="{0E7A2B92-B953-4057-A9C5-5D554B61C71C}" srcOrd="0" destOrd="0" presId="urn:microsoft.com/office/officeart/2005/8/layout/radial4"/>
    <dgm:cxn modelId="{5CC8762F-D8D2-4C40-A6E1-EA7734873A09}" type="presOf" srcId="{1AD79188-5A3C-4B10-9FBD-12534285DC48}" destId="{BB8D7D9E-8141-4360-BF95-348773377D12}" srcOrd="0" destOrd="0" presId="urn:microsoft.com/office/officeart/2005/8/layout/radial4"/>
    <dgm:cxn modelId="{BDCE3214-27D5-43FE-9F6D-D9E18971AAC8}" type="presOf" srcId="{06189A33-E296-422B-8F69-4434F4B4A1E6}" destId="{F538699F-C0FA-4C38-A5E2-A5F67DCC57E0}" srcOrd="0" destOrd="0" presId="urn:microsoft.com/office/officeart/2005/8/layout/radial4"/>
    <dgm:cxn modelId="{A5134F4F-695D-41B6-BC30-52C2D9A35860}" type="presOf" srcId="{4920D05C-9008-42E9-9A96-DD54BDE3878B}" destId="{808DAAF8-8615-4B0C-A908-728B426CD968}" srcOrd="0" destOrd="0" presId="urn:microsoft.com/office/officeart/2005/8/layout/radial4"/>
    <dgm:cxn modelId="{C42628D9-5C8E-4E6A-81DB-724C61972DF1}" type="presOf" srcId="{C3A34255-E75D-4134-AC51-13CDCB919B51}" destId="{007A1494-1795-4E2A-8BBD-A73B96D44D41}" srcOrd="0" destOrd="0" presId="urn:microsoft.com/office/officeart/2005/8/layout/radial4"/>
    <dgm:cxn modelId="{B6DCD7F8-88CF-4D70-9151-CE442254717E}" srcId="{0AD60071-F128-472A-B2E2-8C83984402AB}" destId="{7CB990E3-D733-48E6-8E94-F04BB1290122}" srcOrd="0" destOrd="0" parTransId="{464CE918-4A5F-4EBF-9198-941AAE6BB95D}" sibTransId="{6810B97E-5A40-4F5A-B85C-79122AA3A8A9}"/>
    <dgm:cxn modelId="{E20A7AE1-E534-42C8-A6D9-1E7B4B66B18D}" srcId="{7CB990E3-D733-48E6-8E94-F04BB1290122}" destId="{1AD79188-5A3C-4B10-9FBD-12534285DC48}" srcOrd="1" destOrd="0" parTransId="{D147883D-29A9-46FB-B6C0-A8AE214174A6}" sibTransId="{9C44846B-134D-4179-9AA8-E397ED08D573}"/>
    <dgm:cxn modelId="{7A0ABF37-D8D2-4D2B-B89B-4CD6E88F5943}" type="presOf" srcId="{0AD60071-F128-472A-B2E2-8C83984402AB}" destId="{58FF0189-3DB2-4D18-9EC2-C98B35CDFD25}" srcOrd="0" destOrd="0" presId="urn:microsoft.com/office/officeart/2005/8/layout/radial4"/>
    <dgm:cxn modelId="{90846121-7DF6-4655-B5E3-AD06CFFDF961}" srcId="{0AD60071-F128-472A-B2E2-8C83984402AB}" destId="{2B16C28C-7A37-42D9-9024-C6EDA0E2C280}" srcOrd="1" destOrd="0" parTransId="{4444FBF7-A82D-445E-AE93-106ACC8F68C8}" sibTransId="{213F734E-479C-4F60-B70B-7B855462A2B4}"/>
    <dgm:cxn modelId="{BDD74200-A677-42F3-B9FC-C2562CC8DA2D}" srcId="{7CB990E3-D733-48E6-8E94-F04BB1290122}" destId="{C3A34255-E75D-4134-AC51-13CDCB919B51}" srcOrd="2" destOrd="0" parTransId="{06189A33-E296-422B-8F69-4434F4B4A1E6}" sibTransId="{93F762D0-568A-4711-ACAE-009BF14305C6}"/>
    <dgm:cxn modelId="{58AC4B1D-C5DE-4835-A4E7-96C0241B58CA}" srcId="{7CB990E3-D733-48E6-8E94-F04BB1290122}" destId="{4920D05C-9008-42E9-9A96-DD54BDE3878B}" srcOrd="0" destOrd="0" parTransId="{6F7ABD1B-D684-4F5A-A52C-41F701F1E398}" sibTransId="{58543F17-F804-4561-8CB9-D41B5738B2CF}"/>
    <dgm:cxn modelId="{EE2E57A8-2FFB-4EA8-8BDF-FBD215E09477}" type="presOf" srcId="{7CB990E3-D733-48E6-8E94-F04BB1290122}" destId="{EAA4580D-B36E-42F3-A7C0-F9709E474192}" srcOrd="0" destOrd="0" presId="urn:microsoft.com/office/officeart/2005/8/layout/radial4"/>
    <dgm:cxn modelId="{6109B2E8-AC0A-4165-91E4-FC41A75CCD46}" type="presOf" srcId="{6F7ABD1B-D684-4F5A-A52C-41F701F1E398}" destId="{8B16BC30-DF4E-4986-83B8-4DEFC7C0500C}" srcOrd="0" destOrd="0" presId="urn:microsoft.com/office/officeart/2005/8/layout/radial4"/>
    <dgm:cxn modelId="{086823CC-5F77-49AE-B1E5-3DFAD3BDC42C}" type="presParOf" srcId="{58FF0189-3DB2-4D18-9EC2-C98B35CDFD25}" destId="{EAA4580D-B36E-42F3-A7C0-F9709E474192}" srcOrd="0" destOrd="0" presId="urn:microsoft.com/office/officeart/2005/8/layout/radial4"/>
    <dgm:cxn modelId="{1D4DC48F-4C78-4619-94D4-AB1372753CB8}" type="presParOf" srcId="{58FF0189-3DB2-4D18-9EC2-C98B35CDFD25}" destId="{8B16BC30-DF4E-4986-83B8-4DEFC7C0500C}" srcOrd="1" destOrd="0" presId="urn:microsoft.com/office/officeart/2005/8/layout/radial4"/>
    <dgm:cxn modelId="{C8B06556-9AEB-4309-8056-0E5B3E57AC5C}" type="presParOf" srcId="{58FF0189-3DB2-4D18-9EC2-C98B35CDFD25}" destId="{808DAAF8-8615-4B0C-A908-728B426CD968}" srcOrd="2" destOrd="0" presId="urn:microsoft.com/office/officeart/2005/8/layout/radial4"/>
    <dgm:cxn modelId="{0280240A-0042-44A6-9BDA-BB7E8057CBCA}" type="presParOf" srcId="{58FF0189-3DB2-4D18-9EC2-C98B35CDFD25}" destId="{0E7A2B92-B953-4057-A9C5-5D554B61C71C}" srcOrd="3" destOrd="0" presId="urn:microsoft.com/office/officeart/2005/8/layout/radial4"/>
    <dgm:cxn modelId="{0D945E3C-FDB9-4001-A1FE-8DF987624319}" type="presParOf" srcId="{58FF0189-3DB2-4D18-9EC2-C98B35CDFD25}" destId="{BB8D7D9E-8141-4360-BF95-348773377D12}" srcOrd="4" destOrd="0" presId="urn:microsoft.com/office/officeart/2005/8/layout/radial4"/>
    <dgm:cxn modelId="{62DA97B2-B17B-41AF-B6A4-51C90479ABE7}" type="presParOf" srcId="{58FF0189-3DB2-4D18-9EC2-C98B35CDFD25}" destId="{F538699F-C0FA-4C38-A5E2-A5F67DCC57E0}" srcOrd="5" destOrd="0" presId="urn:microsoft.com/office/officeart/2005/8/layout/radial4"/>
    <dgm:cxn modelId="{CE470EAB-EB44-4AE5-8A28-316394488890}" type="presParOf" srcId="{58FF0189-3DB2-4D18-9EC2-C98B35CDFD25}" destId="{007A1494-1795-4E2A-8BBD-A73B96D44D4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4D8160-1CF6-4755-9797-9D733458929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428A01-5883-4239-8B3A-FE4CEC302326}">
      <dgm:prSet phldrT="[Текст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Обеспечение сбалансированности бюджета</a:t>
          </a:r>
          <a:endParaRPr lang="ru-RU" sz="2800" b="1" dirty="0"/>
        </a:p>
      </dgm:t>
    </dgm:pt>
    <dgm:pt modelId="{166B7FAF-B0B9-4D53-8CAD-FD0136199803}" type="parTrans" cxnId="{2539A377-6EBE-4314-9F2E-A3440661A20C}">
      <dgm:prSet/>
      <dgm:spPr/>
      <dgm:t>
        <a:bodyPr/>
        <a:lstStyle/>
        <a:p>
          <a:endParaRPr lang="ru-RU"/>
        </a:p>
      </dgm:t>
    </dgm:pt>
    <dgm:pt modelId="{C13348E6-5B2E-42EB-A2AD-3C31A178FE64}" type="sibTrans" cxnId="{2539A377-6EBE-4314-9F2E-A3440661A20C}">
      <dgm:prSet/>
      <dgm:spPr/>
      <dgm:t>
        <a:bodyPr/>
        <a:lstStyle/>
        <a:p>
          <a:endParaRPr lang="ru-RU"/>
        </a:p>
      </dgm:t>
    </dgm:pt>
    <dgm:pt modelId="{126768C9-04D3-47F7-850C-D520C0EF0AD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sz="2800" b="1" dirty="0" smtClean="0"/>
            <a:t>Выполнение социальных обязательств</a:t>
          </a:r>
          <a:endParaRPr lang="ru-RU" sz="2800" b="1" dirty="0"/>
        </a:p>
      </dgm:t>
    </dgm:pt>
    <dgm:pt modelId="{4436B514-9F86-4D56-BB82-B75263CF8680}" type="parTrans" cxnId="{2A3CE0AC-F835-428F-B55C-DF470D57EAB7}">
      <dgm:prSet/>
      <dgm:spPr/>
      <dgm:t>
        <a:bodyPr/>
        <a:lstStyle/>
        <a:p>
          <a:endParaRPr lang="ru-RU"/>
        </a:p>
      </dgm:t>
    </dgm:pt>
    <dgm:pt modelId="{7E208B67-4CBF-4F24-829C-0CE3987C2B21}" type="sibTrans" cxnId="{2A3CE0AC-F835-428F-B55C-DF470D57EAB7}">
      <dgm:prSet/>
      <dgm:spPr/>
      <dgm:t>
        <a:bodyPr/>
        <a:lstStyle/>
        <a:p>
          <a:endParaRPr lang="ru-RU"/>
        </a:p>
      </dgm:t>
    </dgm:pt>
    <dgm:pt modelId="{690B090E-A142-47EE-9C53-3C0F7EE5728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CC00"/>
        </a:solidFill>
      </dgm:spPr>
      <dgm:t>
        <a:bodyPr/>
        <a:lstStyle/>
        <a:p>
          <a:r>
            <a:rPr lang="ru-RU" sz="2800" dirty="0" smtClean="0"/>
            <a:t>Повышение эффективности бюджетных расходов</a:t>
          </a:r>
          <a:endParaRPr lang="ru-RU" sz="2800" dirty="0"/>
        </a:p>
      </dgm:t>
    </dgm:pt>
    <dgm:pt modelId="{1ECF4CCA-B198-45A5-BE6F-4F291C45B9BA}" type="parTrans" cxnId="{A02A60FA-1DBB-46C9-9D16-80B89B14BECC}">
      <dgm:prSet/>
      <dgm:spPr/>
      <dgm:t>
        <a:bodyPr/>
        <a:lstStyle/>
        <a:p>
          <a:endParaRPr lang="ru-RU"/>
        </a:p>
      </dgm:t>
    </dgm:pt>
    <dgm:pt modelId="{740CE114-C67D-4A8C-A301-AD07E3042DBC}" type="sibTrans" cxnId="{A02A60FA-1DBB-46C9-9D16-80B89B14BECC}">
      <dgm:prSet/>
      <dgm:spPr/>
      <dgm:t>
        <a:bodyPr/>
        <a:lstStyle/>
        <a:p>
          <a:endParaRPr lang="ru-RU"/>
        </a:p>
      </dgm:t>
    </dgm:pt>
    <dgm:pt modelId="{4F86B4EE-11DB-454B-A830-72524F520CC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Программный бюджет</a:t>
          </a:r>
          <a:endParaRPr lang="ru-RU" sz="2800" b="1" dirty="0"/>
        </a:p>
      </dgm:t>
    </dgm:pt>
    <dgm:pt modelId="{759F80FE-839A-47EB-AFEA-F0AC42E08AF4}" type="parTrans" cxnId="{120D204A-FB04-40A8-885B-612F8210BB4C}">
      <dgm:prSet/>
      <dgm:spPr/>
      <dgm:t>
        <a:bodyPr/>
        <a:lstStyle/>
        <a:p>
          <a:endParaRPr lang="ru-RU"/>
        </a:p>
      </dgm:t>
    </dgm:pt>
    <dgm:pt modelId="{71BF0E5F-01D1-4C85-A3E4-FD2A021A0B8F}" type="sibTrans" cxnId="{120D204A-FB04-40A8-885B-612F8210BB4C}">
      <dgm:prSet/>
      <dgm:spPr/>
      <dgm:t>
        <a:bodyPr/>
        <a:lstStyle/>
        <a:p>
          <a:endParaRPr lang="ru-RU"/>
        </a:p>
      </dgm:t>
    </dgm:pt>
    <dgm:pt modelId="{3D7AF3AB-1810-40D8-8004-ABC0EE5BA7B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/>
            <a:t>Открытость и прозрачность</a:t>
          </a:r>
          <a:endParaRPr lang="ru-RU" sz="2800" b="1" dirty="0"/>
        </a:p>
      </dgm:t>
    </dgm:pt>
    <dgm:pt modelId="{C20B3C07-EE98-425B-8026-E597D6B21298}" type="parTrans" cxnId="{7DE18FED-6847-4105-B49C-9AA293B441A8}">
      <dgm:prSet/>
      <dgm:spPr/>
      <dgm:t>
        <a:bodyPr/>
        <a:lstStyle/>
        <a:p>
          <a:endParaRPr lang="ru-RU"/>
        </a:p>
      </dgm:t>
    </dgm:pt>
    <dgm:pt modelId="{349E864B-50C1-49E1-AE93-37B011367046}" type="sibTrans" cxnId="{7DE18FED-6847-4105-B49C-9AA293B441A8}">
      <dgm:prSet/>
      <dgm:spPr/>
      <dgm:t>
        <a:bodyPr/>
        <a:lstStyle/>
        <a:p>
          <a:endParaRPr lang="ru-RU"/>
        </a:p>
      </dgm:t>
    </dgm:pt>
    <dgm:pt modelId="{35C0581D-2B72-4F5B-AEA5-F0289C7E3EC6}" type="pres">
      <dgm:prSet presAssocID="{2A4D8160-1CF6-4755-9797-9D733458929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DB3E9B-0B2B-46AC-B5F0-93A5B82F3751}" type="pres">
      <dgm:prSet presAssocID="{2A4D8160-1CF6-4755-9797-9D733458929E}" presName="matrix" presStyleCnt="0"/>
      <dgm:spPr/>
    </dgm:pt>
    <dgm:pt modelId="{E9B964A3-F120-4827-B5B2-30933D048A65}" type="pres">
      <dgm:prSet presAssocID="{2A4D8160-1CF6-4755-9797-9D733458929E}" presName="tile1" presStyleLbl="node1" presStyleIdx="0" presStyleCnt="4"/>
      <dgm:spPr/>
      <dgm:t>
        <a:bodyPr/>
        <a:lstStyle/>
        <a:p>
          <a:endParaRPr lang="ru-RU"/>
        </a:p>
      </dgm:t>
    </dgm:pt>
    <dgm:pt modelId="{F608EC9E-E275-4F3A-BE60-4E4D346FA129}" type="pres">
      <dgm:prSet presAssocID="{2A4D8160-1CF6-4755-9797-9D733458929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00673-E28B-4041-ACF9-658C8B0563E8}" type="pres">
      <dgm:prSet presAssocID="{2A4D8160-1CF6-4755-9797-9D733458929E}" presName="tile2" presStyleLbl="node1" presStyleIdx="1" presStyleCnt="4" custLinFactNeighborX="-4877"/>
      <dgm:spPr/>
      <dgm:t>
        <a:bodyPr/>
        <a:lstStyle/>
        <a:p>
          <a:endParaRPr lang="ru-RU"/>
        </a:p>
      </dgm:t>
    </dgm:pt>
    <dgm:pt modelId="{648205B7-9406-45A7-85F6-E3E428320F52}" type="pres">
      <dgm:prSet presAssocID="{2A4D8160-1CF6-4755-9797-9D733458929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17AD4-6E96-4D30-97E1-B8029F246FC5}" type="pres">
      <dgm:prSet presAssocID="{2A4D8160-1CF6-4755-9797-9D733458929E}" presName="tile3" presStyleLbl="node1" presStyleIdx="2" presStyleCnt="4" custLinFactNeighborX="-1626" custLinFactNeighborY="-2336"/>
      <dgm:spPr/>
      <dgm:t>
        <a:bodyPr/>
        <a:lstStyle/>
        <a:p>
          <a:endParaRPr lang="ru-RU"/>
        </a:p>
      </dgm:t>
    </dgm:pt>
    <dgm:pt modelId="{CA902B21-3DE4-4D9F-9C28-21DC32B9E2C9}" type="pres">
      <dgm:prSet presAssocID="{2A4D8160-1CF6-4755-9797-9D733458929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682D0-BE8F-464B-8371-494F3F118280}" type="pres">
      <dgm:prSet presAssocID="{2A4D8160-1CF6-4755-9797-9D733458929E}" presName="tile4" presStyleLbl="node1" presStyleIdx="3" presStyleCnt="4" custScaleX="98373" custLinFactNeighborX="-3253" custLinFactNeighborY="234"/>
      <dgm:spPr/>
      <dgm:t>
        <a:bodyPr/>
        <a:lstStyle/>
        <a:p>
          <a:endParaRPr lang="ru-RU"/>
        </a:p>
      </dgm:t>
    </dgm:pt>
    <dgm:pt modelId="{CF8B9BCE-0F07-44CE-B2C2-13C0616E42A4}" type="pres">
      <dgm:prSet presAssocID="{2A4D8160-1CF6-4755-9797-9D733458929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3CB26-1EFF-47FF-9223-5BC7499AAE5C}" type="pres">
      <dgm:prSet presAssocID="{2A4D8160-1CF6-4755-9797-9D733458929E}" presName="centerTile" presStyleLbl="fgShp" presStyleIdx="0" presStyleCnt="1" custScaleX="171440" custScaleY="15554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A8F59-DDEA-4202-8F17-256CE61B53DF}" type="presOf" srcId="{126768C9-04D3-47F7-850C-D520C0EF0AD5}" destId="{F608EC9E-E275-4F3A-BE60-4E4D346FA129}" srcOrd="1" destOrd="0" presId="urn:microsoft.com/office/officeart/2005/8/layout/matrix1"/>
    <dgm:cxn modelId="{88691382-BFA6-4DEB-BE87-839F4E91F50F}" type="presOf" srcId="{4F86B4EE-11DB-454B-A830-72524F520CCD}" destId="{C4F17AD4-6E96-4D30-97E1-B8029F246FC5}" srcOrd="0" destOrd="0" presId="urn:microsoft.com/office/officeart/2005/8/layout/matrix1"/>
    <dgm:cxn modelId="{9A7FCB5A-F1B3-47B8-B44B-0699E210AB8E}" type="presOf" srcId="{690B090E-A142-47EE-9C53-3C0F7EE5728E}" destId="{51F00673-E28B-4041-ACF9-658C8B0563E8}" srcOrd="0" destOrd="0" presId="urn:microsoft.com/office/officeart/2005/8/layout/matrix1"/>
    <dgm:cxn modelId="{6CB84E23-97AB-45B0-BFA5-D02EFF322226}" type="presOf" srcId="{3D7AF3AB-1810-40D8-8004-ABC0EE5BA7B1}" destId="{CF8B9BCE-0F07-44CE-B2C2-13C0616E42A4}" srcOrd="1" destOrd="0" presId="urn:microsoft.com/office/officeart/2005/8/layout/matrix1"/>
    <dgm:cxn modelId="{2A3CE0AC-F835-428F-B55C-DF470D57EAB7}" srcId="{03428A01-5883-4239-8B3A-FE4CEC302326}" destId="{126768C9-04D3-47F7-850C-D520C0EF0AD5}" srcOrd="0" destOrd="0" parTransId="{4436B514-9F86-4D56-BB82-B75263CF8680}" sibTransId="{7E208B67-4CBF-4F24-829C-0CE3987C2B21}"/>
    <dgm:cxn modelId="{4739012F-CA28-4A77-A5CB-4ECAB8460BD8}" type="presOf" srcId="{3D7AF3AB-1810-40D8-8004-ABC0EE5BA7B1}" destId="{55D682D0-BE8F-464B-8371-494F3F118280}" srcOrd="0" destOrd="0" presId="urn:microsoft.com/office/officeart/2005/8/layout/matrix1"/>
    <dgm:cxn modelId="{120D204A-FB04-40A8-885B-612F8210BB4C}" srcId="{03428A01-5883-4239-8B3A-FE4CEC302326}" destId="{4F86B4EE-11DB-454B-A830-72524F520CCD}" srcOrd="2" destOrd="0" parTransId="{759F80FE-839A-47EB-AFEA-F0AC42E08AF4}" sibTransId="{71BF0E5F-01D1-4C85-A3E4-FD2A021A0B8F}"/>
    <dgm:cxn modelId="{072CDD9A-C678-488D-AA55-C142622F7A16}" type="presOf" srcId="{126768C9-04D3-47F7-850C-D520C0EF0AD5}" destId="{E9B964A3-F120-4827-B5B2-30933D048A65}" srcOrd="0" destOrd="0" presId="urn:microsoft.com/office/officeart/2005/8/layout/matrix1"/>
    <dgm:cxn modelId="{C1C58343-C4B1-47EA-9B63-A5B131927434}" type="presOf" srcId="{4F86B4EE-11DB-454B-A830-72524F520CCD}" destId="{CA902B21-3DE4-4D9F-9C28-21DC32B9E2C9}" srcOrd="1" destOrd="0" presId="urn:microsoft.com/office/officeart/2005/8/layout/matrix1"/>
    <dgm:cxn modelId="{57D56D44-40A8-4B40-A098-B8B0AFD802BB}" type="presOf" srcId="{2A4D8160-1CF6-4755-9797-9D733458929E}" destId="{35C0581D-2B72-4F5B-AEA5-F0289C7E3EC6}" srcOrd="0" destOrd="0" presId="urn:microsoft.com/office/officeart/2005/8/layout/matrix1"/>
    <dgm:cxn modelId="{E354538E-A92E-424F-894B-B04C94196BE4}" type="presOf" srcId="{690B090E-A142-47EE-9C53-3C0F7EE5728E}" destId="{648205B7-9406-45A7-85F6-E3E428320F52}" srcOrd="1" destOrd="0" presId="urn:microsoft.com/office/officeart/2005/8/layout/matrix1"/>
    <dgm:cxn modelId="{EE81954E-9C24-4595-8909-7F56065717F4}" type="presOf" srcId="{03428A01-5883-4239-8B3A-FE4CEC302326}" destId="{A403CB26-1EFF-47FF-9223-5BC7499AAE5C}" srcOrd="0" destOrd="0" presId="urn:microsoft.com/office/officeart/2005/8/layout/matrix1"/>
    <dgm:cxn modelId="{7DE18FED-6847-4105-B49C-9AA293B441A8}" srcId="{03428A01-5883-4239-8B3A-FE4CEC302326}" destId="{3D7AF3AB-1810-40D8-8004-ABC0EE5BA7B1}" srcOrd="3" destOrd="0" parTransId="{C20B3C07-EE98-425B-8026-E597D6B21298}" sibTransId="{349E864B-50C1-49E1-AE93-37B011367046}"/>
    <dgm:cxn modelId="{2539A377-6EBE-4314-9F2E-A3440661A20C}" srcId="{2A4D8160-1CF6-4755-9797-9D733458929E}" destId="{03428A01-5883-4239-8B3A-FE4CEC302326}" srcOrd="0" destOrd="0" parTransId="{166B7FAF-B0B9-4D53-8CAD-FD0136199803}" sibTransId="{C13348E6-5B2E-42EB-A2AD-3C31A178FE64}"/>
    <dgm:cxn modelId="{A02A60FA-1DBB-46C9-9D16-80B89B14BECC}" srcId="{03428A01-5883-4239-8B3A-FE4CEC302326}" destId="{690B090E-A142-47EE-9C53-3C0F7EE5728E}" srcOrd="1" destOrd="0" parTransId="{1ECF4CCA-B198-45A5-BE6F-4F291C45B9BA}" sibTransId="{740CE114-C67D-4A8C-A301-AD07E3042DBC}"/>
    <dgm:cxn modelId="{F58BE8FD-1F0E-41AA-8353-D0EAB585D5EE}" type="presParOf" srcId="{35C0581D-2B72-4F5B-AEA5-F0289C7E3EC6}" destId="{F3DB3E9B-0B2B-46AC-B5F0-93A5B82F3751}" srcOrd="0" destOrd="0" presId="urn:microsoft.com/office/officeart/2005/8/layout/matrix1"/>
    <dgm:cxn modelId="{ACB3549A-3B22-4519-A5E3-9CD2069D6640}" type="presParOf" srcId="{F3DB3E9B-0B2B-46AC-B5F0-93A5B82F3751}" destId="{E9B964A3-F120-4827-B5B2-30933D048A65}" srcOrd="0" destOrd="0" presId="urn:microsoft.com/office/officeart/2005/8/layout/matrix1"/>
    <dgm:cxn modelId="{007CE6A6-44EB-4ADC-B55E-8E63328D17E1}" type="presParOf" srcId="{F3DB3E9B-0B2B-46AC-B5F0-93A5B82F3751}" destId="{F608EC9E-E275-4F3A-BE60-4E4D346FA129}" srcOrd="1" destOrd="0" presId="urn:microsoft.com/office/officeart/2005/8/layout/matrix1"/>
    <dgm:cxn modelId="{F5E36CDB-9B56-4F19-9D66-94415CD85D0C}" type="presParOf" srcId="{F3DB3E9B-0B2B-46AC-B5F0-93A5B82F3751}" destId="{51F00673-E28B-4041-ACF9-658C8B0563E8}" srcOrd="2" destOrd="0" presId="urn:microsoft.com/office/officeart/2005/8/layout/matrix1"/>
    <dgm:cxn modelId="{9499E7DD-A58C-4DEF-A05A-7486E5C0AF4D}" type="presParOf" srcId="{F3DB3E9B-0B2B-46AC-B5F0-93A5B82F3751}" destId="{648205B7-9406-45A7-85F6-E3E428320F52}" srcOrd="3" destOrd="0" presId="urn:microsoft.com/office/officeart/2005/8/layout/matrix1"/>
    <dgm:cxn modelId="{DD765BFF-36C9-4791-B8F9-B7F31AA9138A}" type="presParOf" srcId="{F3DB3E9B-0B2B-46AC-B5F0-93A5B82F3751}" destId="{C4F17AD4-6E96-4D30-97E1-B8029F246FC5}" srcOrd="4" destOrd="0" presId="urn:microsoft.com/office/officeart/2005/8/layout/matrix1"/>
    <dgm:cxn modelId="{AC2C95FB-47B3-4B29-AA79-70EE1842DB91}" type="presParOf" srcId="{F3DB3E9B-0B2B-46AC-B5F0-93A5B82F3751}" destId="{CA902B21-3DE4-4D9F-9C28-21DC32B9E2C9}" srcOrd="5" destOrd="0" presId="urn:microsoft.com/office/officeart/2005/8/layout/matrix1"/>
    <dgm:cxn modelId="{B322FADE-DB09-4CE4-B176-181C75FCDBF9}" type="presParOf" srcId="{F3DB3E9B-0B2B-46AC-B5F0-93A5B82F3751}" destId="{55D682D0-BE8F-464B-8371-494F3F118280}" srcOrd="6" destOrd="0" presId="urn:microsoft.com/office/officeart/2005/8/layout/matrix1"/>
    <dgm:cxn modelId="{7E72BF63-2646-4A7D-9D18-986DD17DA3CB}" type="presParOf" srcId="{F3DB3E9B-0B2B-46AC-B5F0-93A5B82F3751}" destId="{CF8B9BCE-0F07-44CE-B2C2-13C0616E42A4}" srcOrd="7" destOrd="0" presId="urn:microsoft.com/office/officeart/2005/8/layout/matrix1"/>
    <dgm:cxn modelId="{A9F173E3-1656-4108-A50E-418FA359859F}" type="presParOf" srcId="{35C0581D-2B72-4F5B-AEA5-F0289C7E3EC6}" destId="{A403CB26-1EFF-47FF-9223-5BC7499AAE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43311-38EA-450F-AF1A-F9479F2BBCC8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583190F-2087-4B87-9306-9ACE37668D08}">
      <dgm:prSet phldrT="[Текст]"/>
      <dgm:spPr>
        <a:solidFill>
          <a:srgbClr val="3BE8F1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84F2F66-62C9-4970-A415-2BB432F1F2AA}" type="parTrans" cxnId="{20F1C6F6-AE01-4E92-B1A5-EF64452D90DB}">
      <dgm:prSet/>
      <dgm:spPr/>
      <dgm:t>
        <a:bodyPr/>
        <a:lstStyle/>
        <a:p>
          <a:endParaRPr lang="ru-RU"/>
        </a:p>
      </dgm:t>
    </dgm:pt>
    <dgm:pt modelId="{D6D5761B-1F7A-4595-812F-42E9E660F030}" type="sibTrans" cxnId="{20F1C6F6-AE01-4E92-B1A5-EF64452D90DB}">
      <dgm:prSet/>
      <dgm:spPr/>
      <dgm:t>
        <a:bodyPr/>
        <a:lstStyle/>
        <a:p>
          <a:endParaRPr lang="ru-RU"/>
        </a:p>
      </dgm:t>
    </dgm:pt>
    <dgm:pt modelId="{E0A1F824-84E8-41FC-909B-1C6F23223D95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/>
            <a:t>Формирование благоприятной деловой среды для реализации инвестиционных проектов</a:t>
          </a:r>
          <a:endParaRPr lang="ru-RU" sz="1600" dirty="0"/>
        </a:p>
      </dgm:t>
    </dgm:pt>
    <dgm:pt modelId="{7D1CE4CF-F78F-4808-86A7-18B2B138EE3D}" type="parTrans" cxnId="{B48ACDA3-BCC3-4430-B7FA-929572C5802A}">
      <dgm:prSet/>
      <dgm:spPr/>
      <dgm:t>
        <a:bodyPr/>
        <a:lstStyle/>
        <a:p>
          <a:endParaRPr lang="ru-RU"/>
        </a:p>
      </dgm:t>
    </dgm:pt>
    <dgm:pt modelId="{62655B75-07DD-4190-ABD1-2F75ADFD1D69}" type="sibTrans" cxnId="{B48ACDA3-BCC3-4430-B7FA-929572C5802A}">
      <dgm:prSet/>
      <dgm:spPr/>
      <dgm:t>
        <a:bodyPr/>
        <a:lstStyle/>
        <a:p>
          <a:endParaRPr lang="ru-RU"/>
        </a:p>
      </dgm:t>
    </dgm:pt>
    <dgm:pt modelId="{C3EFC981-CD6A-4945-8829-59AD5D9E43F4}">
      <dgm:prSet phldrT="[Текст]"/>
      <dgm:spPr>
        <a:solidFill>
          <a:srgbClr val="F139DB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CB609A5C-A57E-4D37-BBD4-87E049FD01DA}" type="parTrans" cxnId="{18C7E39C-A528-4C7F-AFC7-F09BCDC1983C}">
      <dgm:prSet/>
      <dgm:spPr/>
      <dgm:t>
        <a:bodyPr/>
        <a:lstStyle/>
        <a:p>
          <a:endParaRPr lang="ru-RU"/>
        </a:p>
      </dgm:t>
    </dgm:pt>
    <dgm:pt modelId="{6A1FF950-2B30-49BF-BC7B-E1F915461E2F}" type="sibTrans" cxnId="{18C7E39C-A528-4C7F-AFC7-F09BCDC1983C}">
      <dgm:prSet/>
      <dgm:spPr/>
      <dgm:t>
        <a:bodyPr/>
        <a:lstStyle/>
        <a:p>
          <a:endParaRPr lang="ru-RU"/>
        </a:p>
      </dgm:t>
    </dgm:pt>
    <dgm:pt modelId="{21DEE614-C290-455E-A58C-6F0FC534CDB8}">
      <dgm:prSet phldrT="[Текст]" custT="1"/>
      <dgm:spPr/>
      <dgm:t>
        <a:bodyPr/>
        <a:lstStyle/>
        <a:p>
          <a:r>
            <a:rPr lang="ru-RU" sz="1600" dirty="0" smtClean="0"/>
            <a:t>Создание благоприятных условий для развития малого и среднего предпринимательства</a:t>
          </a:r>
          <a:endParaRPr lang="ru-RU" sz="1600" dirty="0"/>
        </a:p>
      </dgm:t>
    </dgm:pt>
    <dgm:pt modelId="{C47F7FAC-464C-4FF4-98E8-96B8304C6CD6}" type="parTrans" cxnId="{B4CA7501-4752-42FB-9CFC-DB6D21E027CE}">
      <dgm:prSet/>
      <dgm:spPr/>
      <dgm:t>
        <a:bodyPr/>
        <a:lstStyle/>
        <a:p>
          <a:endParaRPr lang="ru-RU"/>
        </a:p>
      </dgm:t>
    </dgm:pt>
    <dgm:pt modelId="{CFFFE753-C411-4586-9C94-627DBCEE4747}" type="sibTrans" cxnId="{B4CA7501-4752-42FB-9CFC-DB6D21E027CE}">
      <dgm:prSet/>
      <dgm:spPr/>
      <dgm:t>
        <a:bodyPr/>
        <a:lstStyle/>
        <a:p>
          <a:endParaRPr lang="ru-RU"/>
        </a:p>
      </dgm:t>
    </dgm:pt>
    <dgm:pt modelId="{DBD2C33E-0234-49E5-89A0-573D8CFFD55A}">
      <dgm:prSet phldrT="[Текст]"/>
      <dgm:spPr>
        <a:solidFill>
          <a:srgbClr val="DA671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1A3C4DC-F651-4F79-BECB-22D1F6B6EEDC}" type="parTrans" cxnId="{3F5A596D-FE95-40C9-AF49-3C50FDF42D82}">
      <dgm:prSet/>
      <dgm:spPr/>
      <dgm:t>
        <a:bodyPr/>
        <a:lstStyle/>
        <a:p>
          <a:endParaRPr lang="ru-RU"/>
        </a:p>
      </dgm:t>
    </dgm:pt>
    <dgm:pt modelId="{FE478764-18F0-4BBC-91EA-247BAF9BDDCB}" type="sibTrans" cxnId="{3F5A596D-FE95-40C9-AF49-3C50FDF42D82}">
      <dgm:prSet/>
      <dgm:spPr/>
      <dgm:t>
        <a:bodyPr/>
        <a:lstStyle/>
        <a:p>
          <a:endParaRPr lang="ru-RU"/>
        </a:p>
      </dgm:t>
    </dgm:pt>
    <dgm:pt modelId="{A34E51CC-3858-401E-8AA1-00679470C33C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600" dirty="0" smtClean="0"/>
            <a:t>Выявление налогоплательщиков не стоящих на налоговом учете</a:t>
          </a:r>
          <a:endParaRPr lang="ru-RU" sz="1600" dirty="0"/>
        </a:p>
      </dgm:t>
    </dgm:pt>
    <dgm:pt modelId="{B7350295-866A-4968-B8E2-8A235B7893DD}" type="parTrans" cxnId="{31F70FD6-C7D6-4BFF-9356-E0282167E1FE}">
      <dgm:prSet/>
      <dgm:spPr/>
      <dgm:t>
        <a:bodyPr/>
        <a:lstStyle/>
        <a:p>
          <a:endParaRPr lang="ru-RU"/>
        </a:p>
      </dgm:t>
    </dgm:pt>
    <dgm:pt modelId="{9A1CAC50-6C99-494C-BE7F-5F45E261568E}" type="sibTrans" cxnId="{31F70FD6-C7D6-4BFF-9356-E0282167E1FE}">
      <dgm:prSet/>
      <dgm:spPr/>
      <dgm:t>
        <a:bodyPr/>
        <a:lstStyle/>
        <a:p>
          <a:endParaRPr lang="ru-RU"/>
        </a:p>
      </dgm:t>
    </dgm:pt>
    <dgm:pt modelId="{89FDDFDB-32B3-421D-8247-1A70DBA2FA6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1C709AE-6CE3-4B72-836A-19743ED5929E}" type="sibTrans" cxnId="{F1D91840-116E-4314-A150-EB4EB2D0248D}">
      <dgm:prSet/>
      <dgm:spPr/>
      <dgm:t>
        <a:bodyPr/>
        <a:lstStyle/>
        <a:p>
          <a:endParaRPr lang="ru-RU"/>
        </a:p>
      </dgm:t>
    </dgm:pt>
    <dgm:pt modelId="{59D64D15-90CB-4932-9DE0-E58A1FB59C74}" type="parTrans" cxnId="{F1D91840-116E-4314-A150-EB4EB2D0248D}">
      <dgm:prSet/>
      <dgm:spPr/>
      <dgm:t>
        <a:bodyPr/>
        <a:lstStyle/>
        <a:p>
          <a:endParaRPr lang="ru-RU"/>
        </a:p>
      </dgm:t>
    </dgm:pt>
    <dgm:pt modelId="{9BFCD983-0114-4A17-8522-AEC810244B4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dirty="0" smtClean="0">
              <a:solidFill>
                <a:srgbClr val="0000FF"/>
              </a:solidFill>
            </a:rPr>
            <a:t>Повышение эффективности управления муниципальным имуществом</a:t>
          </a:r>
          <a:endParaRPr lang="ru-RU" sz="1600" dirty="0">
            <a:solidFill>
              <a:srgbClr val="0000FF"/>
            </a:solidFill>
          </a:endParaRPr>
        </a:p>
      </dgm:t>
    </dgm:pt>
    <dgm:pt modelId="{E3498126-2CB2-4CA3-A94A-1B68D3F54E3E}" type="parTrans" cxnId="{8B403ADF-0373-4FA7-8A69-AAD59DA359AB}">
      <dgm:prSet/>
      <dgm:spPr/>
      <dgm:t>
        <a:bodyPr/>
        <a:lstStyle/>
        <a:p>
          <a:endParaRPr lang="ru-RU"/>
        </a:p>
      </dgm:t>
    </dgm:pt>
    <dgm:pt modelId="{3012239E-ABD8-4BAF-9CC8-EACC8C6CFED9}" type="sibTrans" cxnId="{8B403ADF-0373-4FA7-8A69-AAD59DA359AB}">
      <dgm:prSet/>
      <dgm:spPr/>
      <dgm:t>
        <a:bodyPr/>
        <a:lstStyle/>
        <a:p>
          <a:endParaRPr lang="ru-RU"/>
        </a:p>
      </dgm:t>
    </dgm:pt>
    <dgm:pt modelId="{7D9D94DC-FAF2-400A-8AAE-00EACFBFF63F}">
      <dgm:prSet/>
      <dgm:spPr>
        <a:solidFill>
          <a:srgbClr val="FF0066"/>
        </a:solidFill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D8FC6646-297C-4507-802A-FC95D2D4BD57}" type="parTrans" cxnId="{33E47CE6-10EA-46AE-9A81-CF5CD67112B1}">
      <dgm:prSet/>
      <dgm:spPr/>
      <dgm:t>
        <a:bodyPr/>
        <a:lstStyle/>
        <a:p>
          <a:endParaRPr lang="ru-RU"/>
        </a:p>
      </dgm:t>
    </dgm:pt>
    <dgm:pt modelId="{F9694445-7FCB-492B-97F2-6B736E6DAF92}" type="sibTrans" cxnId="{33E47CE6-10EA-46AE-9A81-CF5CD67112B1}">
      <dgm:prSet/>
      <dgm:spPr/>
      <dgm:t>
        <a:bodyPr/>
        <a:lstStyle/>
        <a:p>
          <a:endParaRPr lang="ru-RU"/>
        </a:p>
      </dgm:t>
    </dgm:pt>
    <dgm:pt modelId="{F2BDEF18-A8EF-413C-ABF3-651C71BC18F7}">
      <dgm:prSet phldrT="[Текст]" custT="1"/>
      <dgm:spPr/>
      <dgm:t>
        <a:bodyPr/>
        <a:lstStyle/>
        <a:p>
          <a:r>
            <a:rPr lang="ru-RU" sz="1400" dirty="0" smtClean="0"/>
            <a:t>Отмена неэффективных налоговых льгот, введение моратория на установление новых налоговых льгот(пониженных ставок по налогам</a:t>
          </a:r>
          <a:r>
            <a:rPr lang="ru-RU" sz="1300" dirty="0" smtClean="0"/>
            <a:t>)</a:t>
          </a:r>
          <a:endParaRPr lang="ru-RU" sz="1300" dirty="0"/>
        </a:p>
      </dgm:t>
    </dgm:pt>
    <dgm:pt modelId="{D7856C04-94B2-4202-ADDC-08600372648E}" type="parTrans" cxnId="{BD1E6E50-C376-47E3-8FF4-11C0A44441F3}">
      <dgm:prSet/>
      <dgm:spPr/>
      <dgm:t>
        <a:bodyPr/>
        <a:lstStyle/>
        <a:p>
          <a:endParaRPr lang="ru-RU"/>
        </a:p>
      </dgm:t>
    </dgm:pt>
    <dgm:pt modelId="{BCF952B2-9359-4FDD-B694-51ACB09B6C10}" type="sibTrans" cxnId="{BD1E6E50-C376-47E3-8FF4-11C0A44441F3}">
      <dgm:prSet/>
      <dgm:spPr/>
      <dgm:t>
        <a:bodyPr/>
        <a:lstStyle/>
        <a:p>
          <a:endParaRPr lang="ru-RU"/>
        </a:p>
      </dgm:t>
    </dgm:pt>
    <dgm:pt modelId="{AF740F5E-B10E-49A1-9F60-4401A469D25E}" type="pres">
      <dgm:prSet presAssocID="{6FC43311-38EA-450F-AF1A-F9479F2BBC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589514-B601-4545-A032-413856EBB639}" type="pres">
      <dgm:prSet presAssocID="{2583190F-2087-4B87-9306-9ACE37668D08}" presName="horFlow" presStyleCnt="0"/>
      <dgm:spPr/>
    </dgm:pt>
    <dgm:pt modelId="{9EADE8CD-20B3-4E32-8588-6B135E45FFB2}" type="pres">
      <dgm:prSet presAssocID="{2583190F-2087-4B87-9306-9ACE37668D08}" presName="bigChev" presStyleLbl="node1" presStyleIdx="0" presStyleCnt="7" custScaleY="46373" custLinFactNeighborX="-70530" custLinFactNeighborY="3774"/>
      <dgm:spPr/>
      <dgm:t>
        <a:bodyPr/>
        <a:lstStyle/>
        <a:p>
          <a:endParaRPr lang="ru-RU"/>
        </a:p>
      </dgm:t>
    </dgm:pt>
    <dgm:pt modelId="{F261871D-A169-4E15-A75C-15F444B5D633}" type="pres">
      <dgm:prSet presAssocID="{7D1CE4CF-F78F-4808-86A7-18B2B138EE3D}" presName="parTrans" presStyleCnt="0"/>
      <dgm:spPr/>
    </dgm:pt>
    <dgm:pt modelId="{A4FF7160-E611-4E37-8F3C-2E1A72D70F7E}" type="pres">
      <dgm:prSet presAssocID="{E0A1F824-84E8-41FC-909B-1C6F23223D95}" presName="node" presStyleLbl="alignAccFollowNode1" presStyleIdx="0" presStyleCnt="3" custScaleX="363942" custScaleY="126285" custLinFactNeighborX="12560" custLinFactNeighborY="-33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76DFA-4066-4D03-944B-F30FD4BA87CE}" type="pres">
      <dgm:prSet presAssocID="{2583190F-2087-4B87-9306-9ACE37668D08}" presName="vSp" presStyleCnt="0"/>
      <dgm:spPr/>
    </dgm:pt>
    <dgm:pt modelId="{A90C9807-E29F-467F-B2AE-CAD6CE86DDA8}" type="pres">
      <dgm:prSet presAssocID="{C3EFC981-CD6A-4945-8829-59AD5D9E43F4}" presName="horFlow" presStyleCnt="0"/>
      <dgm:spPr/>
    </dgm:pt>
    <dgm:pt modelId="{7750318C-189C-4AEB-ADC1-6F1A4AE6D6A8}" type="pres">
      <dgm:prSet presAssocID="{C3EFC981-CD6A-4945-8829-59AD5D9E43F4}" presName="bigChev" presStyleLbl="node1" presStyleIdx="1" presStyleCnt="7" custScaleY="48156" custLinFactNeighborX="69750" custLinFactNeighborY="21214"/>
      <dgm:spPr/>
      <dgm:t>
        <a:bodyPr/>
        <a:lstStyle/>
        <a:p>
          <a:endParaRPr lang="ru-RU"/>
        </a:p>
      </dgm:t>
    </dgm:pt>
    <dgm:pt modelId="{DEB76333-C2BA-4696-AF63-960A7031967C}" type="pres">
      <dgm:prSet presAssocID="{C47F7FAC-464C-4FF4-98E8-96B8304C6CD6}" presName="parTrans" presStyleCnt="0"/>
      <dgm:spPr/>
    </dgm:pt>
    <dgm:pt modelId="{4024282F-3A9D-411F-84CC-EDFA3D38448B}" type="pres">
      <dgm:prSet presAssocID="{21DEE614-C290-455E-A58C-6F0FC534CDB8}" presName="node" presStyleLbl="alignAccFollowNode1" presStyleIdx="1" presStyleCnt="3" custScaleX="346735" custScaleY="85835" custLinFactX="10069" custLinFactNeighborX="100000" custLinFactNeighborY="28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95E72-95AA-49F6-9295-58199405A363}" type="pres">
      <dgm:prSet presAssocID="{C3EFC981-CD6A-4945-8829-59AD5D9E43F4}" presName="vSp" presStyleCnt="0"/>
      <dgm:spPr/>
    </dgm:pt>
    <dgm:pt modelId="{1AC29DA0-6EE5-40BD-A4B0-6CC4FBB639ED}" type="pres">
      <dgm:prSet presAssocID="{DBD2C33E-0234-49E5-89A0-573D8CFFD55A}" presName="horFlow" presStyleCnt="0"/>
      <dgm:spPr/>
    </dgm:pt>
    <dgm:pt modelId="{4A71013A-4EEF-4AD8-9BC2-35E8FB7F1044}" type="pres">
      <dgm:prSet presAssocID="{DBD2C33E-0234-49E5-89A0-573D8CFFD55A}" presName="bigChev" presStyleLbl="node1" presStyleIdx="2" presStyleCnt="7" custScaleY="43438" custLinFactNeighborX="-94867" custLinFactNeighborY="57009"/>
      <dgm:spPr/>
      <dgm:t>
        <a:bodyPr/>
        <a:lstStyle/>
        <a:p>
          <a:endParaRPr lang="ru-RU"/>
        </a:p>
      </dgm:t>
    </dgm:pt>
    <dgm:pt modelId="{17DAA4C5-8230-47E3-B2DF-6BE5562BF02E}" type="pres">
      <dgm:prSet presAssocID="{B7350295-866A-4968-B8E2-8A235B7893DD}" presName="parTrans" presStyleCnt="0"/>
      <dgm:spPr/>
    </dgm:pt>
    <dgm:pt modelId="{13DD94C1-7F82-4F66-8A4F-23D29724702E}" type="pres">
      <dgm:prSet presAssocID="{A34E51CC-3858-401E-8AA1-00679470C33C}" presName="node" presStyleLbl="alignAccFollowNode1" presStyleIdx="2" presStyleCnt="3" custScaleX="342783" custScaleY="89301" custLinFactNeighborX="74778" custLinFactNeighborY="73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1EA71-3A49-441C-92AB-88AAF25F60E2}" type="pres">
      <dgm:prSet presAssocID="{DBD2C33E-0234-49E5-89A0-573D8CFFD55A}" presName="vSp" presStyleCnt="0"/>
      <dgm:spPr/>
    </dgm:pt>
    <dgm:pt modelId="{97B4F42C-C981-4D0C-AF97-5E0CB34668BB}" type="pres">
      <dgm:prSet presAssocID="{89FDDFDB-32B3-421D-8247-1A70DBA2FA6E}" presName="horFlow" presStyleCnt="0"/>
      <dgm:spPr/>
    </dgm:pt>
    <dgm:pt modelId="{C1ED1978-A1DD-4ACF-BF25-73A84C7543BA}" type="pres">
      <dgm:prSet presAssocID="{89FDDFDB-32B3-421D-8247-1A70DBA2FA6E}" presName="bigChev" presStyleLbl="node1" presStyleIdx="3" presStyleCnt="7" custScaleY="45901" custLinFactY="21859" custLinFactNeighborX="-9308" custLinFactNeighborY="100000"/>
      <dgm:spPr/>
      <dgm:t>
        <a:bodyPr/>
        <a:lstStyle/>
        <a:p>
          <a:endParaRPr lang="ru-RU"/>
        </a:p>
      </dgm:t>
    </dgm:pt>
    <dgm:pt modelId="{E1593B29-5ABD-46E8-9137-C844D66BC053}" type="pres">
      <dgm:prSet presAssocID="{89FDDFDB-32B3-421D-8247-1A70DBA2FA6E}" presName="vSp" presStyleCnt="0"/>
      <dgm:spPr/>
    </dgm:pt>
    <dgm:pt modelId="{1164D7BD-A029-4E53-939F-29A82BF84927}" type="pres">
      <dgm:prSet presAssocID="{9BFCD983-0114-4A17-8522-AEC810244B47}" presName="horFlow" presStyleCnt="0"/>
      <dgm:spPr/>
    </dgm:pt>
    <dgm:pt modelId="{F217E836-89E9-4AFD-B655-CFBDC00C4005}" type="pres">
      <dgm:prSet presAssocID="{9BFCD983-0114-4A17-8522-AEC810244B47}" presName="bigChev" presStyleLbl="node1" presStyleIdx="4" presStyleCnt="7" custScaleX="299068" custScaleY="132446" custLinFactNeighborX="95859" custLinFactNeighborY="3973"/>
      <dgm:spPr/>
      <dgm:t>
        <a:bodyPr/>
        <a:lstStyle/>
        <a:p>
          <a:endParaRPr lang="ru-RU"/>
        </a:p>
      </dgm:t>
    </dgm:pt>
    <dgm:pt modelId="{A40CA252-75FA-4AF6-AB0D-DD6FAFE2198D}" type="pres">
      <dgm:prSet presAssocID="{9BFCD983-0114-4A17-8522-AEC810244B47}" presName="vSp" presStyleCnt="0"/>
      <dgm:spPr/>
    </dgm:pt>
    <dgm:pt modelId="{93A6A648-050E-48AD-B84E-794199EA52B9}" type="pres">
      <dgm:prSet presAssocID="{7D9D94DC-FAF2-400A-8AAE-00EACFBFF63F}" presName="horFlow" presStyleCnt="0"/>
      <dgm:spPr/>
    </dgm:pt>
    <dgm:pt modelId="{20627E20-A54C-4416-93CF-D1066F3C4067}" type="pres">
      <dgm:prSet presAssocID="{7D9D94DC-FAF2-400A-8AAE-00EACFBFF63F}" presName="bigChev" presStyleLbl="node1" presStyleIdx="5" presStyleCnt="7" custScaleY="45901" custLinFactNeighborX="-5199" custLinFactNeighborY="81052"/>
      <dgm:spPr/>
      <dgm:t>
        <a:bodyPr/>
        <a:lstStyle/>
        <a:p>
          <a:endParaRPr lang="ru-RU"/>
        </a:p>
      </dgm:t>
    </dgm:pt>
    <dgm:pt modelId="{4DCAB149-3E02-46BA-AB89-4E533AEE3FF4}" type="pres">
      <dgm:prSet presAssocID="{7D9D94DC-FAF2-400A-8AAE-00EACFBFF63F}" presName="vSp" presStyleCnt="0"/>
      <dgm:spPr/>
    </dgm:pt>
    <dgm:pt modelId="{15FA5F25-7F5B-42B3-B327-5969887C191B}" type="pres">
      <dgm:prSet presAssocID="{F2BDEF18-A8EF-413C-ABF3-651C71BC18F7}" presName="horFlow" presStyleCnt="0"/>
      <dgm:spPr/>
    </dgm:pt>
    <dgm:pt modelId="{C39BEF03-EC05-4810-9189-33CF846A47BA}" type="pres">
      <dgm:prSet presAssocID="{F2BDEF18-A8EF-413C-ABF3-651C71BC18F7}" presName="bigChev" presStyleLbl="node1" presStyleIdx="6" presStyleCnt="7" custScaleX="308949" custScaleY="112262" custLinFactNeighborX="85978" custLinFactNeighborY="-20136"/>
      <dgm:spPr/>
      <dgm:t>
        <a:bodyPr/>
        <a:lstStyle/>
        <a:p>
          <a:endParaRPr lang="ru-RU"/>
        </a:p>
      </dgm:t>
    </dgm:pt>
  </dgm:ptLst>
  <dgm:cxnLst>
    <dgm:cxn modelId="{0EDCFBE7-BD27-4803-AC04-6390F642D737}" type="presOf" srcId="{6FC43311-38EA-450F-AF1A-F9479F2BBCC8}" destId="{AF740F5E-B10E-49A1-9F60-4401A469D25E}" srcOrd="0" destOrd="0" presId="urn:microsoft.com/office/officeart/2005/8/layout/lProcess3"/>
    <dgm:cxn modelId="{BA87B857-8127-4B22-8412-974DC6D6444C}" type="presOf" srcId="{9BFCD983-0114-4A17-8522-AEC810244B47}" destId="{F217E836-89E9-4AFD-B655-CFBDC00C4005}" srcOrd="0" destOrd="0" presId="urn:microsoft.com/office/officeart/2005/8/layout/lProcess3"/>
    <dgm:cxn modelId="{B48ACDA3-BCC3-4430-B7FA-929572C5802A}" srcId="{2583190F-2087-4B87-9306-9ACE37668D08}" destId="{E0A1F824-84E8-41FC-909B-1C6F23223D95}" srcOrd="0" destOrd="0" parTransId="{7D1CE4CF-F78F-4808-86A7-18B2B138EE3D}" sibTransId="{62655B75-07DD-4190-ABD1-2F75ADFD1D69}"/>
    <dgm:cxn modelId="{0361F210-BE4B-4315-A203-EF4B600BDC72}" type="presOf" srcId="{89FDDFDB-32B3-421D-8247-1A70DBA2FA6E}" destId="{C1ED1978-A1DD-4ACF-BF25-73A84C7543BA}" srcOrd="0" destOrd="0" presId="urn:microsoft.com/office/officeart/2005/8/layout/lProcess3"/>
    <dgm:cxn modelId="{BD1E6E50-C376-47E3-8FF4-11C0A44441F3}" srcId="{6FC43311-38EA-450F-AF1A-F9479F2BBCC8}" destId="{F2BDEF18-A8EF-413C-ABF3-651C71BC18F7}" srcOrd="6" destOrd="0" parTransId="{D7856C04-94B2-4202-ADDC-08600372648E}" sibTransId="{BCF952B2-9359-4FDD-B694-51ACB09B6C10}"/>
    <dgm:cxn modelId="{392D69F1-04EE-494D-9503-A52964296BDD}" type="presOf" srcId="{E0A1F824-84E8-41FC-909B-1C6F23223D95}" destId="{A4FF7160-E611-4E37-8F3C-2E1A72D70F7E}" srcOrd="0" destOrd="0" presId="urn:microsoft.com/office/officeart/2005/8/layout/lProcess3"/>
    <dgm:cxn modelId="{B4CA7501-4752-42FB-9CFC-DB6D21E027CE}" srcId="{C3EFC981-CD6A-4945-8829-59AD5D9E43F4}" destId="{21DEE614-C290-455E-A58C-6F0FC534CDB8}" srcOrd="0" destOrd="0" parTransId="{C47F7FAC-464C-4FF4-98E8-96B8304C6CD6}" sibTransId="{CFFFE753-C411-4586-9C94-627DBCEE4747}"/>
    <dgm:cxn modelId="{905AFC1C-367A-4657-A870-8C9BD2026889}" type="presOf" srcId="{F2BDEF18-A8EF-413C-ABF3-651C71BC18F7}" destId="{C39BEF03-EC05-4810-9189-33CF846A47BA}" srcOrd="0" destOrd="0" presId="urn:microsoft.com/office/officeart/2005/8/layout/lProcess3"/>
    <dgm:cxn modelId="{F1D91840-116E-4314-A150-EB4EB2D0248D}" srcId="{6FC43311-38EA-450F-AF1A-F9479F2BBCC8}" destId="{89FDDFDB-32B3-421D-8247-1A70DBA2FA6E}" srcOrd="3" destOrd="0" parTransId="{59D64D15-90CB-4932-9DE0-E58A1FB59C74}" sibTransId="{11C709AE-6CE3-4B72-836A-19743ED5929E}"/>
    <dgm:cxn modelId="{1D82616E-619B-4B37-B759-E737032CC69A}" type="presOf" srcId="{21DEE614-C290-455E-A58C-6F0FC534CDB8}" destId="{4024282F-3A9D-411F-84CC-EDFA3D38448B}" srcOrd="0" destOrd="0" presId="urn:microsoft.com/office/officeart/2005/8/layout/lProcess3"/>
    <dgm:cxn modelId="{08FB3484-176D-453C-A290-438159ADF754}" type="presOf" srcId="{A34E51CC-3858-401E-8AA1-00679470C33C}" destId="{13DD94C1-7F82-4F66-8A4F-23D29724702E}" srcOrd="0" destOrd="0" presId="urn:microsoft.com/office/officeart/2005/8/layout/lProcess3"/>
    <dgm:cxn modelId="{8B403ADF-0373-4FA7-8A69-AAD59DA359AB}" srcId="{6FC43311-38EA-450F-AF1A-F9479F2BBCC8}" destId="{9BFCD983-0114-4A17-8522-AEC810244B47}" srcOrd="4" destOrd="0" parTransId="{E3498126-2CB2-4CA3-A94A-1B68D3F54E3E}" sibTransId="{3012239E-ABD8-4BAF-9CC8-EACC8C6CFED9}"/>
    <dgm:cxn modelId="{31F70FD6-C7D6-4BFF-9356-E0282167E1FE}" srcId="{DBD2C33E-0234-49E5-89A0-573D8CFFD55A}" destId="{A34E51CC-3858-401E-8AA1-00679470C33C}" srcOrd="0" destOrd="0" parTransId="{B7350295-866A-4968-B8E2-8A235B7893DD}" sibTransId="{9A1CAC50-6C99-494C-BE7F-5F45E261568E}"/>
    <dgm:cxn modelId="{7781AD51-6A7C-4B76-871B-E81031AE5E88}" type="presOf" srcId="{7D9D94DC-FAF2-400A-8AAE-00EACFBFF63F}" destId="{20627E20-A54C-4416-93CF-D1066F3C4067}" srcOrd="0" destOrd="0" presId="urn:microsoft.com/office/officeart/2005/8/layout/lProcess3"/>
    <dgm:cxn modelId="{33E47CE6-10EA-46AE-9A81-CF5CD67112B1}" srcId="{6FC43311-38EA-450F-AF1A-F9479F2BBCC8}" destId="{7D9D94DC-FAF2-400A-8AAE-00EACFBFF63F}" srcOrd="5" destOrd="0" parTransId="{D8FC6646-297C-4507-802A-FC95D2D4BD57}" sibTransId="{F9694445-7FCB-492B-97F2-6B736E6DAF92}"/>
    <dgm:cxn modelId="{18C7E39C-A528-4C7F-AFC7-F09BCDC1983C}" srcId="{6FC43311-38EA-450F-AF1A-F9479F2BBCC8}" destId="{C3EFC981-CD6A-4945-8829-59AD5D9E43F4}" srcOrd="1" destOrd="0" parTransId="{CB609A5C-A57E-4D37-BBD4-87E049FD01DA}" sibTransId="{6A1FF950-2B30-49BF-BC7B-E1F915461E2F}"/>
    <dgm:cxn modelId="{3F5A596D-FE95-40C9-AF49-3C50FDF42D82}" srcId="{6FC43311-38EA-450F-AF1A-F9479F2BBCC8}" destId="{DBD2C33E-0234-49E5-89A0-573D8CFFD55A}" srcOrd="2" destOrd="0" parTransId="{11A3C4DC-F651-4F79-BECB-22D1F6B6EEDC}" sibTransId="{FE478764-18F0-4BBC-91EA-247BAF9BDDCB}"/>
    <dgm:cxn modelId="{20F1C6F6-AE01-4E92-B1A5-EF64452D90DB}" srcId="{6FC43311-38EA-450F-AF1A-F9479F2BBCC8}" destId="{2583190F-2087-4B87-9306-9ACE37668D08}" srcOrd="0" destOrd="0" parTransId="{084F2F66-62C9-4970-A415-2BB432F1F2AA}" sibTransId="{D6D5761B-1F7A-4595-812F-42E9E660F030}"/>
    <dgm:cxn modelId="{08801A4C-D378-4AF5-B2DB-F981A85EE032}" type="presOf" srcId="{DBD2C33E-0234-49E5-89A0-573D8CFFD55A}" destId="{4A71013A-4EEF-4AD8-9BC2-35E8FB7F1044}" srcOrd="0" destOrd="0" presId="urn:microsoft.com/office/officeart/2005/8/layout/lProcess3"/>
    <dgm:cxn modelId="{A69CDAFF-C358-41A1-B1DB-2B700DBEF4F4}" type="presOf" srcId="{2583190F-2087-4B87-9306-9ACE37668D08}" destId="{9EADE8CD-20B3-4E32-8588-6B135E45FFB2}" srcOrd="0" destOrd="0" presId="urn:microsoft.com/office/officeart/2005/8/layout/lProcess3"/>
    <dgm:cxn modelId="{676D7EC7-48FD-48E1-B313-6E11BAA6E291}" type="presOf" srcId="{C3EFC981-CD6A-4945-8829-59AD5D9E43F4}" destId="{7750318C-189C-4AEB-ADC1-6F1A4AE6D6A8}" srcOrd="0" destOrd="0" presId="urn:microsoft.com/office/officeart/2005/8/layout/lProcess3"/>
    <dgm:cxn modelId="{F3AA4839-2E6B-4B3F-9AD5-8F67EC65C8FE}" type="presParOf" srcId="{AF740F5E-B10E-49A1-9F60-4401A469D25E}" destId="{FD589514-B601-4545-A032-413856EBB639}" srcOrd="0" destOrd="0" presId="urn:microsoft.com/office/officeart/2005/8/layout/lProcess3"/>
    <dgm:cxn modelId="{74F6404D-9225-4D8A-841B-9DFBAF756029}" type="presParOf" srcId="{FD589514-B601-4545-A032-413856EBB639}" destId="{9EADE8CD-20B3-4E32-8588-6B135E45FFB2}" srcOrd="0" destOrd="0" presId="urn:microsoft.com/office/officeart/2005/8/layout/lProcess3"/>
    <dgm:cxn modelId="{7E9CF50C-CD05-4A8F-9F81-7F2A439BD299}" type="presParOf" srcId="{FD589514-B601-4545-A032-413856EBB639}" destId="{F261871D-A169-4E15-A75C-15F444B5D633}" srcOrd="1" destOrd="0" presId="urn:microsoft.com/office/officeart/2005/8/layout/lProcess3"/>
    <dgm:cxn modelId="{438D6F99-D983-4B45-A740-52EECCD1ABE9}" type="presParOf" srcId="{FD589514-B601-4545-A032-413856EBB639}" destId="{A4FF7160-E611-4E37-8F3C-2E1A72D70F7E}" srcOrd="2" destOrd="0" presId="urn:microsoft.com/office/officeart/2005/8/layout/lProcess3"/>
    <dgm:cxn modelId="{D17DAD97-3F62-475E-8086-A41CDD4DA682}" type="presParOf" srcId="{AF740F5E-B10E-49A1-9F60-4401A469D25E}" destId="{21F76DFA-4066-4D03-944B-F30FD4BA87CE}" srcOrd="1" destOrd="0" presId="urn:microsoft.com/office/officeart/2005/8/layout/lProcess3"/>
    <dgm:cxn modelId="{DAD38D5D-5D3C-43C8-9092-2AC20E7C624A}" type="presParOf" srcId="{AF740F5E-B10E-49A1-9F60-4401A469D25E}" destId="{A90C9807-E29F-467F-B2AE-CAD6CE86DDA8}" srcOrd="2" destOrd="0" presId="urn:microsoft.com/office/officeart/2005/8/layout/lProcess3"/>
    <dgm:cxn modelId="{C2B75B60-24F7-4EB7-8126-3C386321709F}" type="presParOf" srcId="{A90C9807-E29F-467F-B2AE-CAD6CE86DDA8}" destId="{7750318C-189C-4AEB-ADC1-6F1A4AE6D6A8}" srcOrd="0" destOrd="0" presId="urn:microsoft.com/office/officeart/2005/8/layout/lProcess3"/>
    <dgm:cxn modelId="{CA29E88E-7F19-46F8-AB74-026EA00B3028}" type="presParOf" srcId="{A90C9807-E29F-467F-B2AE-CAD6CE86DDA8}" destId="{DEB76333-C2BA-4696-AF63-960A7031967C}" srcOrd="1" destOrd="0" presId="urn:microsoft.com/office/officeart/2005/8/layout/lProcess3"/>
    <dgm:cxn modelId="{99454048-F04D-4952-9301-FB1C54386471}" type="presParOf" srcId="{A90C9807-E29F-467F-B2AE-CAD6CE86DDA8}" destId="{4024282F-3A9D-411F-84CC-EDFA3D38448B}" srcOrd="2" destOrd="0" presId="urn:microsoft.com/office/officeart/2005/8/layout/lProcess3"/>
    <dgm:cxn modelId="{05F5E289-9934-4812-B451-293C3625B7EB}" type="presParOf" srcId="{AF740F5E-B10E-49A1-9F60-4401A469D25E}" destId="{5AF95E72-95AA-49F6-9295-58199405A363}" srcOrd="3" destOrd="0" presId="urn:microsoft.com/office/officeart/2005/8/layout/lProcess3"/>
    <dgm:cxn modelId="{FE7D1A54-1F68-4F87-84B7-59A76AA34C75}" type="presParOf" srcId="{AF740F5E-B10E-49A1-9F60-4401A469D25E}" destId="{1AC29DA0-6EE5-40BD-A4B0-6CC4FBB639ED}" srcOrd="4" destOrd="0" presId="urn:microsoft.com/office/officeart/2005/8/layout/lProcess3"/>
    <dgm:cxn modelId="{EDFD1577-B13B-4621-BCE0-62FDFB99296C}" type="presParOf" srcId="{1AC29DA0-6EE5-40BD-A4B0-6CC4FBB639ED}" destId="{4A71013A-4EEF-4AD8-9BC2-35E8FB7F1044}" srcOrd="0" destOrd="0" presId="urn:microsoft.com/office/officeart/2005/8/layout/lProcess3"/>
    <dgm:cxn modelId="{D121587E-4684-493A-8EB0-8AD01EA31E42}" type="presParOf" srcId="{1AC29DA0-6EE5-40BD-A4B0-6CC4FBB639ED}" destId="{17DAA4C5-8230-47E3-B2DF-6BE5562BF02E}" srcOrd="1" destOrd="0" presId="urn:microsoft.com/office/officeart/2005/8/layout/lProcess3"/>
    <dgm:cxn modelId="{B88205EA-3986-4B1E-9967-D0580DDF67C8}" type="presParOf" srcId="{1AC29DA0-6EE5-40BD-A4B0-6CC4FBB639ED}" destId="{13DD94C1-7F82-4F66-8A4F-23D29724702E}" srcOrd="2" destOrd="0" presId="urn:microsoft.com/office/officeart/2005/8/layout/lProcess3"/>
    <dgm:cxn modelId="{3FDA0F75-454C-48E9-9924-DAF8809512EA}" type="presParOf" srcId="{AF740F5E-B10E-49A1-9F60-4401A469D25E}" destId="{8FD1EA71-3A49-441C-92AB-88AAF25F60E2}" srcOrd="5" destOrd="0" presId="urn:microsoft.com/office/officeart/2005/8/layout/lProcess3"/>
    <dgm:cxn modelId="{AA1E55B6-E9B0-4E52-A8D1-B321C643BDC4}" type="presParOf" srcId="{AF740F5E-B10E-49A1-9F60-4401A469D25E}" destId="{97B4F42C-C981-4D0C-AF97-5E0CB34668BB}" srcOrd="6" destOrd="0" presId="urn:microsoft.com/office/officeart/2005/8/layout/lProcess3"/>
    <dgm:cxn modelId="{4388B7A2-3B78-4F69-AE41-23B1B61AD2BF}" type="presParOf" srcId="{97B4F42C-C981-4D0C-AF97-5E0CB34668BB}" destId="{C1ED1978-A1DD-4ACF-BF25-73A84C7543BA}" srcOrd="0" destOrd="0" presId="urn:microsoft.com/office/officeart/2005/8/layout/lProcess3"/>
    <dgm:cxn modelId="{F52C036C-0609-405F-8CFA-BC42D387CECD}" type="presParOf" srcId="{AF740F5E-B10E-49A1-9F60-4401A469D25E}" destId="{E1593B29-5ABD-46E8-9137-C844D66BC053}" srcOrd="7" destOrd="0" presId="urn:microsoft.com/office/officeart/2005/8/layout/lProcess3"/>
    <dgm:cxn modelId="{A00CA574-F9D1-47F1-9255-16A1D3C79A38}" type="presParOf" srcId="{AF740F5E-B10E-49A1-9F60-4401A469D25E}" destId="{1164D7BD-A029-4E53-939F-29A82BF84927}" srcOrd="8" destOrd="0" presId="urn:microsoft.com/office/officeart/2005/8/layout/lProcess3"/>
    <dgm:cxn modelId="{0E049136-8D3C-49C6-97ED-60D2F5BBB354}" type="presParOf" srcId="{1164D7BD-A029-4E53-939F-29A82BF84927}" destId="{F217E836-89E9-4AFD-B655-CFBDC00C4005}" srcOrd="0" destOrd="0" presId="urn:microsoft.com/office/officeart/2005/8/layout/lProcess3"/>
    <dgm:cxn modelId="{59166383-CF41-4035-AE14-7230CBA076FF}" type="presParOf" srcId="{AF740F5E-B10E-49A1-9F60-4401A469D25E}" destId="{A40CA252-75FA-4AF6-AB0D-DD6FAFE2198D}" srcOrd="9" destOrd="0" presId="urn:microsoft.com/office/officeart/2005/8/layout/lProcess3"/>
    <dgm:cxn modelId="{87778666-1681-4279-904B-247856BAC745}" type="presParOf" srcId="{AF740F5E-B10E-49A1-9F60-4401A469D25E}" destId="{93A6A648-050E-48AD-B84E-794199EA52B9}" srcOrd="10" destOrd="0" presId="urn:microsoft.com/office/officeart/2005/8/layout/lProcess3"/>
    <dgm:cxn modelId="{F4A4BA38-BAE2-4794-A9F8-F178F2288779}" type="presParOf" srcId="{93A6A648-050E-48AD-B84E-794199EA52B9}" destId="{20627E20-A54C-4416-93CF-D1066F3C4067}" srcOrd="0" destOrd="0" presId="urn:microsoft.com/office/officeart/2005/8/layout/lProcess3"/>
    <dgm:cxn modelId="{1251D397-3EEB-4061-A52A-DECF1D221126}" type="presParOf" srcId="{AF740F5E-B10E-49A1-9F60-4401A469D25E}" destId="{4DCAB149-3E02-46BA-AB89-4E533AEE3FF4}" srcOrd="11" destOrd="0" presId="urn:microsoft.com/office/officeart/2005/8/layout/lProcess3"/>
    <dgm:cxn modelId="{0AE82B53-9162-4080-AF57-C105C266A145}" type="presParOf" srcId="{AF740F5E-B10E-49A1-9F60-4401A469D25E}" destId="{15FA5F25-7F5B-42B3-B327-5969887C191B}" srcOrd="12" destOrd="0" presId="urn:microsoft.com/office/officeart/2005/8/layout/lProcess3"/>
    <dgm:cxn modelId="{4F6E8F5F-6F2E-447D-990C-071310136097}" type="presParOf" srcId="{15FA5F25-7F5B-42B3-B327-5969887C191B}" destId="{C39BEF03-EC05-4810-9189-33CF846A47B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28E05F-4C45-49B1-94F2-8CCFC5D1428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C37492-4D57-4049-BCA5-142A0746CC7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Отгружено товаров собственного производства по полному круг</a:t>
          </a: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производителей</a:t>
          </a:r>
        </a:p>
        <a:p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6A3CC-1E4E-473F-A2D2-B332F6EB6EE4}" type="parTrans" cxnId="{A23A4D35-ED12-49A9-B664-70687FEDADC8}">
      <dgm:prSet/>
      <dgm:spPr/>
      <dgm:t>
        <a:bodyPr/>
        <a:lstStyle/>
        <a:p>
          <a:endParaRPr lang="ru-RU"/>
        </a:p>
      </dgm:t>
    </dgm:pt>
    <dgm:pt modelId="{C0BAA3C8-D5F7-487A-B7BE-4F58418BEF89}" type="sibTrans" cxnId="{A23A4D35-ED12-49A9-B664-70687FEDADC8}">
      <dgm:prSet/>
      <dgm:spPr/>
      <dgm:t>
        <a:bodyPr/>
        <a:lstStyle/>
        <a:p>
          <a:endParaRPr lang="ru-RU"/>
        </a:p>
      </dgm:t>
    </dgm:pt>
    <dgm:pt modelId="{BDC24D4C-4FA4-4236-82B5-3238A4D34ED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91000">
              <a:srgbClr val="00B050"/>
            </a:gs>
            <a:gs pos="100000">
              <a:srgbClr val="00B050"/>
            </a:gs>
            <a:gs pos="100000">
              <a:schemeClr val="accent5">
                <a:shade val="94000"/>
                <a:lumMod val="88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Прибыль прибыльных организаций 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65CC7F-29CB-42D2-97E1-B5603831A6FE}" type="parTrans" cxnId="{D0C76FE8-1CA2-4660-9E2D-39DF802C4A5B}">
      <dgm:prSet/>
      <dgm:spPr/>
      <dgm:t>
        <a:bodyPr/>
        <a:lstStyle/>
        <a:p>
          <a:endParaRPr lang="ru-RU"/>
        </a:p>
      </dgm:t>
    </dgm:pt>
    <dgm:pt modelId="{27D67A34-472F-44B5-8643-C7E6A0DA0DB1}" type="sibTrans" cxnId="{D0C76FE8-1CA2-4660-9E2D-39DF802C4A5B}">
      <dgm:prSet/>
      <dgm:spPr/>
      <dgm:t>
        <a:bodyPr/>
        <a:lstStyle/>
        <a:p>
          <a:endParaRPr lang="ru-RU"/>
        </a:p>
      </dgm:t>
    </dgm:pt>
    <dgm:pt modelId="{462FA533-74C6-414A-960C-2582A788E54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87000">
              <a:schemeClr val="accent5">
                <a:lumMod val="60000"/>
                <a:lumOff val="40000"/>
              </a:schemeClr>
            </a:gs>
            <a:gs pos="100000">
              <a:schemeClr val="accent2">
                <a:shade val="94000"/>
                <a:lumMod val="88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gm:spPr>
      <dgm:t>
        <a:bodyPr/>
        <a:lstStyle/>
        <a:p>
          <a:r>
            <a:rPr lang="ru-RU" sz="12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Среднемесячная начисленная заработная плата одного работника организации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9CA54E-542E-4145-BD16-F2ABDC377756}" type="parTrans" cxnId="{43959A29-BCA6-426C-A95E-660A8D19F5C2}">
      <dgm:prSet/>
      <dgm:spPr/>
      <dgm:t>
        <a:bodyPr/>
        <a:lstStyle/>
        <a:p>
          <a:endParaRPr lang="ru-RU"/>
        </a:p>
      </dgm:t>
    </dgm:pt>
    <dgm:pt modelId="{4B28B622-1FC6-4444-9A5B-08D998B61E79}" type="sibTrans" cxnId="{43959A29-BCA6-426C-A95E-660A8D19F5C2}">
      <dgm:prSet/>
      <dgm:spPr/>
      <dgm:t>
        <a:bodyPr/>
        <a:lstStyle/>
        <a:p>
          <a:endParaRPr lang="ru-RU"/>
        </a:p>
      </dgm:t>
    </dgm:pt>
    <dgm:pt modelId="{BC574429-2699-4AD6-8D0C-2CB7412505F8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100000">
              <a:srgbClr val="92D050"/>
            </a:gs>
            <a:gs pos="100000">
              <a:schemeClr val="accent5">
                <a:shade val="94000"/>
                <a:lumMod val="88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gm:spPr>
      <dgm:t>
        <a:bodyPr/>
        <a:lstStyle/>
        <a:p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Среднегодовая численность населения</a:t>
          </a:r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25091-52C6-4B94-8AB7-CEB2260CE6A0}" type="parTrans" cxnId="{5A98556E-B4FC-4930-8C0D-25816D49E4E9}">
      <dgm:prSet/>
      <dgm:spPr/>
      <dgm:t>
        <a:bodyPr/>
        <a:lstStyle/>
        <a:p>
          <a:endParaRPr lang="ru-RU"/>
        </a:p>
      </dgm:t>
    </dgm:pt>
    <dgm:pt modelId="{33E05FEC-A676-4F4A-9802-7DC49C2C356E}" type="sibTrans" cxnId="{5A98556E-B4FC-4930-8C0D-25816D49E4E9}">
      <dgm:prSet/>
      <dgm:spPr/>
      <dgm:t>
        <a:bodyPr/>
        <a:lstStyle/>
        <a:p>
          <a:endParaRPr lang="ru-RU"/>
        </a:p>
      </dgm:t>
    </dgm:pt>
    <dgm:pt modelId="{62FE6726-F3D5-40EC-8A68-A38B6844128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5">
                <a:shade val="94000"/>
                <a:lumMod val="88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gm:spPr>
      <dgm:t>
        <a:bodyPr/>
        <a:lstStyle/>
        <a:p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зарегистрированной безработицы от трудоспособного населения  </a:t>
          </a:r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263BC-A5FD-47AD-9A11-AF2E87D79CEA}" type="parTrans" cxnId="{903C303D-A53D-45F1-BCBB-04A8F818B983}">
      <dgm:prSet/>
      <dgm:spPr/>
      <dgm:t>
        <a:bodyPr/>
        <a:lstStyle/>
        <a:p>
          <a:endParaRPr lang="ru-RU"/>
        </a:p>
      </dgm:t>
    </dgm:pt>
    <dgm:pt modelId="{C90679D4-0786-4E5E-8A55-878129857709}" type="sibTrans" cxnId="{903C303D-A53D-45F1-BCBB-04A8F818B983}">
      <dgm:prSet/>
      <dgm:spPr/>
      <dgm:t>
        <a:bodyPr/>
        <a:lstStyle/>
        <a:p>
          <a:endParaRPr lang="ru-RU"/>
        </a:p>
      </dgm:t>
    </dgm:pt>
    <dgm:pt modelId="{94C21AE3-A747-489B-BF24-B1608873E1D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100000">
              <a:srgbClr val="0066FF"/>
            </a:gs>
            <a:gs pos="100000">
              <a:schemeClr val="accent5">
                <a:shade val="94000"/>
                <a:lumMod val="88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Инвестиции в основной капитал за счет всех источников финансирования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92907-2DFF-4830-83EE-57757843D4E3}" type="sibTrans" cxnId="{FFBB96AE-49AD-4E76-90D0-2E34C07E54D6}">
      <dgm:prSet/>
      <dgm:spPr/>
      <dgm:t>
        <a:bodyPr/>
        <a:lstStyle/>
        <a:p>
          <a:endParaRPr lang="ru-RU"/>
        </a:p>
      </dgm:t>
    </dgm:pt>
    <dgm:pt modelId="{FF161EF4-5777-4C88-8E22-B99B408B05D8}" type="parTrans" cxnId="{FFBB96AE-49AD-4E76-90D0-2E34C07E54D6}">
      <dgm:prSet/>
      <dgm:spPr/>
      <dgm:t>
        <a:bodyPr/>
        <a:lstStyle/>
        <a:p>
          <a:endParaRPr lang="ru-RU"/>
        </a:p>
      </dgm:t>
    </dgm:pt>
    <dgm:pt modelId="{0C4A18E3-AEE5-478A-B963-0172CFE2EA5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100000">
              <a:srgbClr val="FFFF00"/>
            </a:gs>
            <a:gs pos="100000">
              <a:schemeClr val="accent5">
                <a:shade val="94000"/>
                <a:lumMod val="88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gm:spPr>
      <dgm:t>
        <a:bodyPr/>
        <a:lstStyle/>
        <a:p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малых, микро  и средних предприятий, всего</a:t>
          </a:r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426CC-A234-4E2D-BC7D-2D2B585C1A78}" type="parTrans" cxnId="{B914B357-C478-4A19-80DC-52BD82BC144D}">
      <dgm:prSet/>
      <dgm:spPr/>
      <dgm:t>
        <a:bodyPr/>
        <a:lstStyle/>
        <a:p>
          <a:endParaRPr lang="ru-RU"/>
        </a:p>
      </dgm:t>
    </dgm:pt>
    <dgm:pt modelId="{87332B3D-C0D7-4C0F-AA48-1C6E5D8C2ACB}" type="sibTrans" cxnId="{B914B357-C478-4A19-80DC-52BD82BC144D}">
      <dgm:prSet/>
      <dgm:spPr/>
      <dgm:t>
        <a:bodyPr/>
        <a:lstStyle/>
        <a:p>
          <a:endParaRPr lang="ru-RU"/>
        </a:p>
      </dgm:t>
    </dgm:pt>
    <dgm:pt modelId="{BE1FDF93-1D11-4AA5-84C3-BFCC18DC01AA}">
      <dgm:prSet phldrT="[Текст]" phldr="1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031F790-4DD1-4106-A2CC-FC0F2441F61F}" type="sibTrans" cxnId="{B8FA7407-18D5-48F2-91F2-25DD52224528}">
      <dgm:prSet/>
      <dgm:spPr/>
      <dgm:t>
        <a:bodyPr/>
        <a:lstStyle/>
        <a:p>
          <a:endParaRPr lang="ru-RU"/>
        </a:p>
      </dgm:t>
    </dgm:pt>
    <dgm:pt modelId="{CD98F1C2-3FC2-4F3F-8959-917311481CBA}" type="parTrans" cxnId="{B8FA7407-18D5-48F2-91F2-25DD52224528}">
      <dgm:prSet/>
      <dgm:spPr/>
      <dgm:t>
        <a:bodyPr/>
        <a:lstStyle/>
        <a:p>
          <a:endParaRPr lang="ru-RU"/>
        </a:p>
      </dgm:t>
    </dgm:pt>
    <dgm:pt modelId="{82D655F6-F3C9-434C-9EB4-60A123147544}" type="pres">
      <dgm:prSet presAssocID="{2628E05F-4C45-49B1-94F2-8CCFC5D1428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C4DA37-C7E7-4231-B36C-38607130E774}" type="pres">
      <dgm:prSet presAssocID="{BE1FDF93-1D11-4AA5-84C3-BFCC18DC01AA}" presName="root1" presStyleCnt="0"/>
      <dgm:spPr/>
    </dgm:pt>
    <dgm:pt modelId="{199403B8-0528-459A-85F1-F22A7B0C1640}" type="pres">
      <dgm:prSet presAssocID="{BE1FDF93-1D11-4AA5-84C3-BFCC18DC01AA}" presName="LevelOneTextNode" presStyleLbl="node0" presStyleIdx="0" presStyleCnt="1" custFlipVert="1" custScaleX="4416" custScaleY="12240" custLinFactX="-594" custLinFactNeighborX="-100000" custLinFactNeighborY="-1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1A9CED-3023-4C7D-934C-F7012C964764}" type="pres">
      <dgm:prSet presAssocID="{BE1FDF93-1D11-4AA5-84C3-BFCC18DC01AA}" presName="level2hierChild" presStyleCnt="0"/>
      <dgm:spPr/>
    </dgm:pt>
    <dgm:pt modelId="{F1656F62-558C-4FE6-9BE9-9CDB1E473F4C}" type="pres">
      <dgm:prSet presAssocID="{B2D6A3CC-1E4E-473F-A2D2-B332F6EB6EE4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487D3174-9789-4886-963B-8D3C1FE83A0F}" type="pres">
      <dgm:prSet presAssocID="{B2D6A3CC-1E4E-473F-A2D2-B332F6EB6EE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71B75052-A173-476F-997E-10BCA2944452}" type="pres">
      <dgm:prSet presAssocID="{3FC37492-4D57-4049-BCA5-142A0746CC71}" presName="root2" presStyleCnt="0"/>
      <dgm:spPr/>
    </dgm:pt>
    <dgm:pt modelId="{DE720FC0-E10C-4A8F-ACA3-1329DE4E058A}" type="pres">
      <dgm:prSet presAssocID="{3FC37492-4D57-4049-BCA5-142A0746CC71}" presName="LevelTwoTextNode" presStyleLbl="node2" presStyleIdx="0" presStyleCnt="7" custScaleX="74384" custScaleY="84282" custLinFactNeighborX="-28228" custLinFactNeighborY="7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34CA4F-4DB6-4743-B33D-E375CFC4CF85}" type="pres">
      <dgm:prSet presAssocID="{3FC37492-4D57-4049-BCA5-142A0746CC71}" presName="level3hierChild" presStyleCnt="0"/>
      <dgm:spPr/>
    </dgm:pt>
    <dgm:pt modelId="{6C51DA28-0B46-4A36-9F34-220BB0866019}" type="pres">
      <dgm:prSet presAssocID="{749CA54E-542E-4145-BD16-F2ABDC377756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AFC611B8-7105-4E64-A95E-682926C96A9A}" type="pres">
      <dgm:prSet presAssocID="{749CA54E-542E-4145-BD16-F2ABDC377756}" presName="connTx" presStyleLbl="parChTrans1D2" presStyleIdx="1" presStyleCnt="7"/>
      <dgm:spPr/>
      <dgm:t>
        <a:bodyPr/>
        <a:lstStyle/>
        <a:p>
          <a:endParaRPr lang="ru-RU"/>
        </a:p>
      </dgm:t>
    </dgm:pt>
    <dgm:pt modelId="{27D1BF4E-2A40-4FCF-9E2B-4C97C9DD10AF}" type="pres">
      <dgm:prSet presAssocID="{462FA533-74C6-414A-960C-2582A788E54D}" presName="root2" presStyleCnt="0"/>
      <dgm:spPr/>
    </dgm:pt>
    <dgm:pt modelId="{8016F053-BBD7-4535-B254-A275663F1859}" type="pres">
      <dgm:prSet presAssocID="{462FA533-74C6-414A-960C-2582A788E54D}" presName="LevelTwoTextNode" presStyleLbl="node2" presStyleIdx="1" presStyleCnt="7" custScaleX="74384" custScaleY="69379" custLinFactNeighborX="-27431" custLinFactNeighborY="-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B6B8B2-2977-48EC-A1A6-C93185FB468D}" type="pres">
      <dgm:prSet presAssocID="{462FA533-74C6-414A-960C-2582A788E54D}" presName="level3hierChild" presStyleCnt="0"/>
      <dgm:spPr/>
    </dgm:pt>
    <dgm:pt modelId="{7B40291E-A621-42A6-895A-751B55399E8A}" type="pres">
      <dgm:prSet presAssocID="{B365CC7F-29CB-42D2-97E1-B5603831A6FE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DE4E0CFA-4EE3-42AA-B67C-C1062397EDCA}" type="pres">
      <dgm:prSet presAssocID="{B365CC7F-29CB-42D2-97E1-B5603831A6FE}" presName="connTx" presStyleLbl="parChTrans1D2" presStyleIdx="2" presStyleCnt="7"/>
      <dgm:spPr/>
      <dgm:t>
        <a:bodyPr/>
        <a:lstStyle/>
        <a:p>
          <a:endParaRPr lang="ru-RU"/>
        </a:p>
      </dgm:t>
    </dgm:pt>
    <dgm:pt modelId="{9DEC154A-146E-491C-909E-A6EC778CED12}" type="pres">
      <dgm:prSet presAssocID="{BDC24D4C-4FA4-4236-82B5-3238A4D34ED6}" presName="root2" presStyleCnt="0"/>
      <dgm:spPr/>
    </dgm:pt>
    <dgm:pt modelId="{E1402E9F-6D44-48D7-8FA3-72BC41BCA252}" type="pres">
      <dgm:prSet presAssocID="{BDC24D4C-4FA4-4236-82B5-3238A4D34ED6}" presName="LevelTwoTextNode" presStyleLbl="node2" presStyleIdx="2" presStyleCnt="7" custScaleX="75034" custScaleY="58306" custLinFactNeighborX="-27431" custLinFactNeighborY="-5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7A43F-B618-4045-8A70-F1DC74E0D137}" type="pres">
      <dgm:prSet presAssocID="{BDC24D4C-4FA4-4236-82B5-3238A4D34ED6}" presName="level3hierChild" presStyleCnt="0"/>
      <dgm:spPr/>
    </dgm:pt>
    <dgm:pt modelId="{7A1301EE-6268-463C-90DC-B830295E0819}" type="pres">
      <dgm:prSet presAssocID="{FF161EF4-5777-4C88-8E22-B99B408B05D8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742E5FC8-3BC6-4BC8-A487-D15A3EDF50C9}" type="pres">
      <dgm:prSet presAssocID="{FF161EF4-5777-4C88-8E22-B99B408B05D8}" presName="connTx" presStyleLbl="parChTrans1D2" presStyleIdx="3" presStyleCnt="7"/>
      <dgm:spPr/>
      <dgm:t>
        <a:bodyPr/>
        <a:lstStyle/>
        <a:p>
          <a:endParaRPr lang="ru-RU"/>
        </a:p>
      </dgm:t>
    </dgm:pt>
    <dgm:pt modelId="{C1D2209C-376D-43CD-B959-CDB9350C7EF4}" type="pres">
      <dgm:prSet presAssocID="{94C21AE3-A747-489B-BF24-B1608873E1D3}" presName="root2" presStyleCnt="0"/>
      <dgm:spPr/>
    </dgm:pt>
    <dgm:pt modelId="{19D25C6A-CDCB-4508-8E74-7D8388A34E18}" type="pres">
      <dgm:prSet presAssocID="{94C21AE3-A747-489B-BF24-B1608873E1D3}" presName="LevelTwoTextNode" presStyleLbl="node2" presStyleIdx="3" presStyleCnt="7" custScaleX="75943" custScaleY="61001" custLinFactNeighborX="-27431" custLinFactNeighborY="-13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A05F0-0668-4E26-A51C-EA71CAA187A3}" type="pres">
      <dgm:prSet presAssocID="{94C21AE3-A747-489B-BF24-B1608873E1D3}" presName="level3hierChild" presStyleCnt="0"/>
      <dgm:spPr/>
    </dgm:pt>
    <dgm:pt modelId="{C70BEF33-FF80-4FAB-BEB4-419987E2E6DF}" type="pres">
      <dgm:prSet presAssocID="{A0725091-52C6-4B94-8AB7-CEB2260CE6A0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6505CF4F-788B-4874-B547-F37D08A514C1}" type="pres">
      <dgm:prSet presAssocID="{A0725091-52C6-4B94-8AB7-CEB2260CE6A0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3AB782D-248D-4B6F-9CD5-2A07AFBD4E5D}" type="pres">
      <dgm:prSet presAssocID="{BC574429-2699-4AD6-8D0C-2CB7412505F8}" presName="root2" presStyleCnt="0"/>
      <dgm:spPr/>
    </dgm:pt>
    <dgm:pt modelId="{3FFC2C65-D4AA-48FF-A017-40092071A5B4}" type="pres">
      <dgm:prSet presAssocID="{BC574429-2699-4AD6-8D0C-2CB7412505F8}" presName="LevelTwoTextNode" presStyleLbl="node2" presStyleIdx="4" presStyleCnt="7" custScaleX="75034" custScaleY="48691" custLinFactNeighborX="-27431" custLinFactNeighborY="-17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FA224F-5DE3-4AAC-9C04-4710BE7A3274}" type="pres">
      <dgm:prSet presAssocID="{BC574429-2699-4AD6-8D0C-2CB7412505F8}" presName="level3hierChild" presStyleCnt="0"/>
      <dgm:spPr/>
    </dgm:pt>
    <dgm:pt modelId="{DEEC1C36-71EA-4D66-A279-01B7914C9582}" type="pres">
      <dgm:prSet presAssocID="{AE7263BC-A5FD-47AD-9A11-AF2E87D79CEA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01B17DF7-7BAB-498E-8ABE-6DC320A067F6}" type="pres">
      <dgm:prSet presAssocID="{AE7263BC-A5FD-47AD-9A11-AF2E87D79CE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F081EFE-D7EE-49A0-B0A1-C4459AF5572C}" type="pres">
      <dgm:prSet presAssocID="{62FE6726-F3D5-40EC-8A68-A38B68441281}" presName="root2" presStyleCnt="0"/>
      <dgm:spPr/>
    </dgm:pt>
    <dgm:pt modelId="{DE0ECD4F-8A8B-444D-877E-8149E667A8C3}" type="pres">
      <dgm:prSet presAssocID="{62FE6726-F3D5-40EC-8A68-A38B68441281}" presName="LevelTwoTextNode" presStyleLbl="node2" presStyleIdx="5" presStyleCnt="7" custScaleX="75943" custScaleY="75398" custLinFactNeighborX="-27431" custLinFactNeighborY="-23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83AF08-E899-4723-9AD8-05F2EDB8AA4E}" type="pres">
      <dgm:prSet presAssocID="{62FE6726-F3D5-40EC-8A68-A38B68441281}" presName="level3hierChild" presStyleCnt="0"/>
      <dgm:spPr/>
    </dgm:pt>
    <dgm:pt modelId="{60A148D6-9B34-4EA6-9E2E-6D6BBA070879}" type="pres">
      <dgm:prSet presAssocID="{C13426CC-A234-4E2D-BC7D-2D2B585C1A78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D51AFC76-C26D-4BCB-AACC-014561E03FA4}" type="pres">
      <dgm:prSet presAssocID="{C13426CC-A234-4E2D-BC7D-2D2B585C1A7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37C5D3C0-1318-40ED-95DA-728244DF99E3}" type="pres">
      <dgm:prSet presAssocID="{0C4A18E3-AEE5-478A-B963-0172CFE2EA50}" presName="root2" presStyleCnt="0"/>
      <dgm:spPr/>
    </dgm:pt>
    <dgm:pt modelId="{A81F6BF8-E984-40C1-B0ED-B80F78B811F3}" type="pres">
      <dgm:prSet presAssocID="{0C4A18E3-AEE5-478A-B963-0172CFE2EA50}" presName="LevelTwoTextNode" presStyleLbl="node2" presStyleIdx="6" presStyleCnt="7" custScaleX="75943" custScaleY="50681" custLinFactNeighborX="-27431" custLinFactNeighborY="-316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9456F3-A462-4760-8183-5B7271DD7532}" type="pres">
      <dgm:prSet presAssocID="{0C4A18E3-AEE5-478A-B963-0172CFE2EA50}" presName="level3hierChild" presStyleCnt="0"/>
      <dgm:spPr/>
    </dgm:pt>
  </dgm:ptLst>
  <dgm:cxnLst>
    <dgm:cxn modelId="{9AA64426-239C-4948-86CE-B3F026073B80}" type="presOf" srcId="{749CA54E-542E-4145-BD16-F2ABDC377756}" destId="{6C51DA28-0B46-4A36-9F34-220BB0866019}" srcOrd="0" destOrd="0" presId="urn:microsoft.com/office/officeart/2008/layout/HorizontalMultiLevelHierarchy"/>
    <dgm:cxn modelId="{47AC84A4-A108-4C44-8140-13CFC38DD655}" type="presOf" srcId="{B2D6A3CC-1E4E-473F-A2D2-B332F6EB6EE4}" destId="{F1656F62-558C-4FE6-9BE9-9CDB1E473F4C}" srcOrd="0" destOrd="0" presId="urn:microsoft.com/office/officeart/2008/layout/HorizontalMultiLevelHierarchy"/>
    <dgm:cxn modelId="{7E1A7190-1A02-4811-BBDF-FD93F2934DC4}" type="presOf" srcId="{3FC37492-4D57-4049-BCA5-142A0746CC71}" destId="{DE720FC0-E10C-4A8F-ACA3-1329DE4E058A}" srcOrd="0" destOrd="0" presId="urn:microsoft.com/office/officeart/2008/layout/HorizontalMultiLevelHierarchy"/>
    <dgm:cxn modelId="{FD5847A3-6A5F-4086-B61F-EF91619C823B}" type="presOf" srcId="{A0725091-52C6-4B94-8AB7-CEB2260CE6A0}" destId="{6505CF4F-788B-4874-B547-F37D08A514C1}" srcOrd="1" destOrd="0" presId="urn:microsoft.com/office/officeart/2008/layout/HorizontalMultiLevelHierarchy"/>
    <dgm:cxn modelId="{D91F8C69-CD78-4613-B5C7-C7993B1171F6}" type="presOf" srcId="{0C4A18E3-AEE5-478A-B963-0172CFE2EA50}" destId="{A81F6BF8-E984-40C1-B0ED-B80F78B811F3}" srcOrd="0" destOrd="0" presId="urn:microsoft.com/office/officeart/2008/layout/HorizontalMultiLevelHierarchy"/>
    <dgm:cxn modelId="{C2C34E74-16A0-48A0-B981-D31E8A9067F9}" type="presOf" srcId="{A0725091-52C6-4B94-8AB7-CEB2260CE6A0}" destId="{C70BEF33-FF80-4FAB-BEB4-419987E2E6DF}" srcOrd="0" destOrd="0" presId="urn:microsoft.com/office/officeart/2008/layout/HorizontalMultiLevelHierarchy"/>
    <dgm:cxn modelId="{FFBB96AE-49AD-4E76-90D0-2E34C07E54D6}" srcId="{BE1FDF93-1D11-4AA5-84C3-BFCC18DC01AA}" destId="{94C21AE3-A747-489B-BF24-B1608873E1D3}" srcOrd="3" destOrd="0" parTransId="{FF161EF4-5777-4C88-8E22-B99B408B05D8}" sibTransId="{16092907-2DFF-4830-83EE-57757843D4E3}"/>
    <dgm:cxn modelId="{5A98556E-B4FC-4930-8C0D-25816D49E4E9}" srcId="{BE1FDF93-1D11-4AA5-84C3-BFCC18DC01AA}" destId="{BC574429-2699-4AD6-8D0C-2CB7412505F8}" srcOrd="4" destOrd="0" parTransId="{A0725091-52C6-4B94-8AB7-CEB2260CE6A0}" sibTransId="{33E05FEC-A676-4F4A-9802-7DC49C2C356E}"/>
    <dgm:cxn modelId="{BDFB8B03-3DF4-4708-BDC9-5DA1A1CD0182}" type="presOf" srcId="{BC574429-2699-4AD6-8D0C-2CB7412505F8}" destId="{3FFC2C65-D4AA-48FF-A017-40092071A5B4}" srcOrd="0" destOrd="0" presId="urn:microsoft.com/office/officeart/2008/layout/HorizontalMultiLevelHierarchy"/>
    <dgm:cxn modelId="{DAE97B10-1E35-4498-B613-58818D704BBC}" type="presOf" srcId="{62FE6726-F3D5-40EC-8A68-A38B68441281}" destId="{DE0ECD4F-8A8B-444D-877E-8149E667A8C3}" srcOrd="0" destOrd="0" presId="urn:microsoft.com/office/officeart/2008/layout/HorizontalMultiLevelHierarchy"/>
    <dgm:cxn modelId="{5FA903D2-BCF1-4C12-B9FC-7C868F1A15B5}" type="presOf" srcId="{AE7263BC-A5FD-47AD-9A11-AF2E87D79CEA}" destId="{01B17DF7-7BAB-498E-8ABE-6DC320A067F6}" srcOrd="1" destOrd="0" presId="urn:microsoft.com/office/officeart/2008/layout/HorizontalMultiLevelHierarchy"/>
    <dgm:cxn modelId="{D6FEBEFE-AC1F-4800-9235-ED8570B7E5CB}" type="presOf" srcId="{749CA54E-542E-4145-BD16-F2ABDC377756}" destId="{AFC611B8-7105-4E64-A95E-682926C96A9A}" srcOrd="1" destOrd="0" presId="urn:microsoft.com/office/officeart/2008/layout/HorizontalMultiLevelHierarchy"/>
    <dgm:cxn modelId="{5A71F375-2605-44EF-A3F7-5F29114C12D7}" type="presOf" srcId="{FF161EF4-5777-4C88-8E22-B99B408B05D8}" destId="{742E5FC8-3BC6-4BC8-A487-D15A3EDF50C9}" srcOrd="1" destOrd="0" presId="urn:microsoft.com/office/officeart/2008/layout/HorizontalMultiLevelHierarchy"/>
    <dgm:cxn modelId="{A23A4D35-ED12-49A9-B664-70687FEDADC8}" srcId="{BE1FDF93-1D11-4AA5-84C3-BFCC18DC01AA}" destId="{3FC37492-4D57-4049-BCA5-142A0746CC71}" srcOrd="0" destOrd="0" parTransId="{B2D6A3CC-1E4E-473F-A2D2-B332F6EB6EE4}" sibTransId="{C0BAA3C8-D5F7-487A-B7BE-4F58418BEF89}"/>
    <dgm:cxn modelId="{FF08A06C-9EAE-496B-8C0D-7738331082F4}" type="presOf" srcId="{BDC24D4C-4FA4-4236-82B5-3238A4D34ED6}" destId="{E1402E9F-6D44-48D7-8FA3-72BC41BCA252}" srcOrd="0" destOrd="0" presId="urn:microsoft.com/office/officeart/2008/layout/HorizontalMultiLevelHierarchy"/>
    <dgm:cxn modelId="{E10CEB07-A36B-493C-9E9D-2A39EA34E781}" type="presOf" srcId="{C13426CC-A234-4E2D-BC7D-2D2B585C1A78}" destId="{60A148D6-9B34-4EA6-9E2E-6D6BBA070879}" srcOrd="0" destOrd="0" presId="urn:microsoft.com/office/officeart/2008/layout/HorizontalMultiLevelHierarchy"/>
    <dgm:cxn modelId="{D575CC7B-CF1B-46FB-8A55-6E0D98EA17E9}" type="presOf" srcId="{2628E05F-4C45-49B1-94F2-8CCFC5D14280}" destId="{82D655F6-F3C9-434C-9EB4-60A123147544}" srcOrd="0" destOrd="0" presId="urn:microsoft.com/office/officeart/2008/layout/HorizontalMultiLevelHierarchy"/>
    <dgm:cxn modelId="{FCD7964B-6549-4F4D-9ACC-01A604265010}" type="presOf" srcId="{B2D6A3CC-1E4E-473F-A2D2-B332F6EB6EE4}" destId="{487D3174-9789-4886-963B-8D3C1FE83A0F}" srcOrd="1" destOrd="0" presId="urn:microsoft.com/office/officeart/2008/layout/HorizontalMultiLevelHierarchy"/>
    <dgm:cxn modelId="{B8FA7407-18D5-48F2-91F2-25DD52224528}" srcId="{2628E05F-4C45-49B1-94F2-8CCFC5D14280}" destId="{BE1FDF93-1D11-4AA5-84C3-BFCC18DC01AA}" srcOrd="0" destOrd="0" parTransId="{CD98F1C2-3FC2-4F3F-8959-917311481CBA}" sibTransId="{8031F790-4DD1-4106-A2CC-FC0F2441F61F}"/>
    <dgm:cxn modelId="{903C303D-A53D-45F1-BCBB-04A8F818B983}" srcId="{BE1FDF93-1D11-4AA5-84C3-BFCC18DC01AA}" destId="{62FE6726-F3D5-40EC-8A68-A38B68441281}" srcOrd="5" destOrd="0" parTransId="{AE7263BC-A5FD-47AD-9A11-AF2E87D79CEA}" sibTransId="{C90679D4-0786-4E5E-8A55-878129857709}"/>
    <dgm:cxn modelId="{B8B02286-5346-44BA-ACDC-37219A3E10DA}" type="presOf" srcId="{462FA533-74C6-414A-960C-2582A788E54D}" destId="{8016F053-BBD7-4535-B254-A275663F1859}" srcOrd="0" destOrd="0" presId="urn:microsoft.com/office/officeart/2008/layout/HorizontalMultiLevelHierarchy"/>
    <dgm:cxn modelId="{43959A29-BCA6-426C-A95E-660A8D19F5C2}" srcId="{BE1FDF93-1D11-4AA5-84C3-BFCC18DC01AA}" destId="{462FA533-74C6-414A-960C-2582A788E54D}" srcOrd="1" destOrd="0" parTransId="{749CA54E-542E-4145-BD16-F2ABDC377756}" sibTransId="{4B28B622-1FC6-4444-9A5B-08D998B61E79}"/>
    <dgm:cxn modelId="{19833E38-723B-4251-8B75-734FAB2040D8}" type="presOf" srcId="{FF161EF4-5777-4C88-8E22-B99B408B05D8}" destId="{7A1301EE-6268-463C-90DC-B830295E0819}" srcOrd="0" destOrd="0" presId="urn:microsoft.com/office/officeart/2008/layout/HorizontalMultiLevelHierarchy"/>
    <dgm:cxn modelId="{17DFA3D5-ED82-4A9B-9653-19BF7E07C5A6}" type="presOf" srcId="{AE7263BC-A5FD-47AD-9A11-AF2E87D79CEA}" destId="{DEEC1C36-71EA-4D66-A279-01B7914C9582}" srcOrd="0" destOrd="0" presId="urn:microsoft.com/office/officeart/2008/layout/HorizontalMultiLevelHierarchy"/>
    <dgm:cxn modelId="{B914B357-C478-4A19-80DC-52BD82BC144D}" srcId="{BE1FDF93-1D11-4AA5-84C3-BFCC18DC01AA}" destId="{0C4A18E3-AEE5-478A-B963-0172CFE2EA50}" srcOrd="6" destOrd="0" parTransId="{C13426CC-A234-4E2D-BC7D-2D2B585C1A78}" sibTransId="{87332B3D-C0D7-4C0F-AA48-1C6E5D8C2ACB}"/>
    <dgm:cxn modelId="{06AC5533-103D-4AC0-8FD8-C215967FB784}" type="presOf" srcId="{C13426CC-A234-4E2D-BC7D-2D2B585C1A78}" destId="{D51AFC76-C26D-4BCB-AACC-014561E03FA4}" srcOrd="1" destOrd="0" presId="urn:microsoft.com/office/officeart/2008/layout/HorizontalMultiLevelHierarchy"/>
    <dgm:cxn modelId="{2B61FE96-CEF1-4FBC-B161-F8C174CE3174}" type="presOf" srcId="{94C21AE3-A747-489B-BF24-B1608873E1D3}" destId="{19D25C6A-CDCB-4508-8E74-7D8388A34E18}" srcOrd="0" destOrd="0" presId="urn:microsoft.com/office/officeart/2008/layout/HorizontalMultiLevelHierarchy"/>
    <dgm:cxn modelId="{CE77F8DC-F2F3-4C11-BDDD-A063182AF60A}" type="presOf" srcId="{B365CC7F-29CB-42D2-97E1-B5603831A6FE}" destId="{7B40291E-A621-42A6-895A-751B55399E8A}" srcOrd="0" destOrd="0" presId="urn:microsoft.com/office/officeart/2008/layout/HorizontalMultiLevelHierarchy"/>
    <dgm:cxn modelId="{2DF7BC43-6969-47B8-9220-78F40010E32A}" type="presOf" srcId="{B365CC7F-29CB-42D2-97E1-B5603831A6FE}" destId="{DE4E0CFA-4EE3-42AA-B67C-C1062397EDCA}" srcOrd="1" destOrd="0" presId="urn:microsoft.com/office/officeart/2008/layout/HorizontalMultiLevelHierarchy"/>
    <dgm:cxn modelId="{34F0343B-7D72-407C-B283-BB44787B05B9}" type="presOf" srcId="{BE1FDF93-1D11-4AA5-84C3-BFCC18DC01AA}" destId="{199403B8-0528-459A-85F1-F22A7B0C1640}" srcOrd="0" destOrd="0" presId="urn:microsoft.com/office/officeart/2008/layout/HorizontalMultiLevelHierarchy"/>
    <dgm:cxn modelId="{D0C76FE8-1CA2-4660-9E2D-39DF802C4A5B}" srcId="{BE1FDF93-1D11-4AA5-84C3-BFCC18DC01AA}" destId="{BDC24D4C-4FA4-4236-82B5-3238A4D34ED6}" srcOrd="2" destOrd="0" parTransId="{B365CC7F-29CB-42D2-97E1-B5603831A6FE}" sibTransId="{27D67A34-472F-44B5-8643-C7E6A0DA0DB1}"/>
    <dgm:cxn modelId="{20728BFB-FF5C-44B4-AB04-8B5225246A95}" type="presParOf" srcId="{82D655F6-F3C9-434C-9EB4-60A123147544}" destId="{E1C4DA37-C7E7-4231-B36C-38607130E774}" srcOrd="0" destOrd="0" presId="urn:microsoft.com/office/officeart/2008/layout/HorizontalMultiLevelHierarchy"/>
    <dgm:cxn modelId="{6718605F-0351-4755-8DFC-A392D99DE0E9}" type="presParOf" srcId="{E1C4DA37-C7E7-4231-B36C-38607130E774}" destId="{199403B8-0528-459A-85F1-F22A7B0C1640}" srcOrd="0" destOrd="0" presId="urn:microsoft.com/office/officeart/2008/layout/HorizontalMultiLevelHierarchy"/>
    <dgm:cxn modelId="{25D0B6BE-21D1-4FE8-8887-094815E31FEF}" type="presParOf" srcId="{E1C4DA37-C7E7-4231-B36C-38607130E774}" destId="{0B1A9CED-3023-4C7D-934C-F7012C964764}" srcOrd="1" destOrd="0" presId="urn:microsoft.com/office/officeart/2008/layout/HorizontalMultiLevelHierarchy"/>
    <dgm:cxn modelId="{54493344-4EAA-41E5-98C6-70706D2CF3BB}" type="presParOf" srcId="{0B1A9CED-3023-4C7D-934C-F7012C964764}" destId="{F1656F62-558C-4FE6-9BE9-9CDB1E473F4C}" srcOrd="0" destOrd="0" presId="urn:microsoft.com/office/officeart/2008/layout/HorizontalMultiLevelHierarchy"/>
    <dgm:cxn modelId="{D253F4B0-80D5-4295-BE39-8670DC3D955D}" type="presParOf" srcId="{F1656F62-558C-4FE6-9BE9-9CDB1E473F4C}" destId="{487D3174-9789-4886-963B-8D3C1FE83A0F}" srcOrd="0" destOrd="0" presId="urn:microsoft.com/office/officeart/2008/layout/HorizontalMultiLevelHierarchy"/>
    <dgm:cxn modelId="{36F1B88F-30E9-4539-BA12-7BE6BA3181B3}" type="presParOf" srcId="{0B1A9CED-3023-4C7D-934C-F7012C964764}" destId="{71B75052-A173-476F-997E-10BCA2944452}" srcOrd="1" destOrd="0" presId="urn:microsoft.com/office/officeart/2008/layout/HorizontalMultiLevelHierarchy"/>
    <dgm:cxn modelId="{75B3B69A-6830-4F98-BE91-34B49DEFF3C9}" type="presParOf" srcId="{71B75052-A173-476F-997E-10BCA2944452}" destId="{DE720FC0-E10C-4A8F-ACA3-1329DE4E058A}" srcOrd="0" destOrd="0" presId="urn:microsoft.com/office/officeart/2008/layout/HorizontalMultiLevelHierarchy"/>
    <dgm:cxn modelId="{5565A7A7-24CE-479E-9DE7-7A4B2B6D9D6D}" type="presParOf" srcId="{71B75052-A173-476F-997E-10BCA2944452}" destId="{E734CA4F-4DB6-4743-B33D-E375CFC4CF85}" srcOrd="1" destOrd="0" presId="urn:microsoft.com/office/officeart/2008/layout/HorizontalMultiLevelHierarchy"/>
    <dgm:cxn modelId="{68B67B23-75B8-4890-A046-0D5F767ADB78}" type="presParOf" srcId="{0B1A9CED-3023-4C7D-934C-F7012C964764}" destId="{6C51DA28-0B46-4A36-9F34-220BB0866019}" srcOrd="2" destOrd="0" presId="urn:microsoft.com/office/officeart/2008/layout/HorizontalMultiLevelHierarchy"/>
    <dgm:cxn modelId="{F3ED36C3-2272-474F-9313-543D651A6C1D}" type="presParOf" srcId="{6C51DA28-0B46-4A36-9F34-220BB0866019}" destId="{AFC611B8-7105-4E64-A95E-682926C96A9A}" srcOrd="0" destOrd="0" presId="urn:microsoft.com/office/officeart/2008/layout/HorizontalMultiLevelHierarchy"/>
    <dgm:cxn modelId="{F3A2E258-2FFA-4C5E-9ACA-1723005BDC40}" type="presParOf" srcId="{0B1A9CED-3023-4C7D-934C-F7012C964764}" destId="{27D1BF4E-2A40-4FCF-9E2B-4C97C9DD10AF}" srcOrd="3" destOrd="0" presId="urn:microsoft.com/office/officeart/2008/layout/HorizontalMultiLevelHierarchy"/>
    <dgm:cxn modelId="{0775BF5D-C8E4-41F4-BCA3-8182D410242C}" type="presParOf" srcId="{27D1BF4E-2A40-4FCF-9E2B-4C97C9DD10AF}" destId="{8016F053-BBD7-4535-B254-A275663F1859}" srcOrd="0" destOrd="0" presId="urn:microsoft.com/office/officeart/2008/layout/HorizontalMultiLevelHierarchy"/>
    <dgm:cxn modelId="{011F5986-B005-4F43-9C20-6B66C9345BA0}" type="presParOf" srcId="{27D1BF4E-2A40-4FCF-9E2B-4C97C9DD10AF}" destId="{27B6B8B2-2977-48EC-A1A6-C93185FB468D}" srcOrd="1" destOrd="0" presId="urn:microsoft.com/office/officeart/2008/layout/HorizontalMultiLevelHierarchy"/>
    <dgm:cxn modelId="{E8B4CA0C-9DEB-4E4B-A475-8C4A8782E52D}" type="presParOf" srcId="{0B1A9CED-3023-4C7D-934C-F7012C964764}" destId="{7B40291E-A621-42A6-895A-751B55399E8A}" srcOrd="4" destOrd="0" presId="urn:microsoft.com/office/officeart/2008/layout/HorizontalMultiLevelHierarchy"/>
    <dgm:cxn modelId="{AE1B429B-DFD1-4807-A46B-E2A40B28DF27}" type="presParOf" srcId="{7B40291E-A621-42A6-895A-751B55399E8A}" destId="{DE4E0CFA-4EE3-42AA-B67C-C1062397EDCA}" srcOrd="0" destOrd="0" presId="urn:microsoft.com/office/officeart/2008/layout/HorizontalMultiLevelHierarchy"/>
    <dgm:cxn modelId="{43CE8054-3C0A-4CBC-8F8F-9A2CFA0E51D7}" type="presParOf" srcId="{0B1A9CED-3023-4C7D-934C-F7012C964764}" destId="{9DEC154A-146E-491C-909E-A6EC778CED12}" srcOrd="5" destOrd="0" presId="urn:microsoft.com/office/officeart/2008/layout/HorizontalMultiLevelHierarchy"/>
    <dgm:cxn modelId="{1C093A61-2728-4662-ADEF-B3169B7F6606}" type="presParOf" srcId="{9DEC154A-146E-491C-909E-A6EC778CED12}" destId="{E1402E9F-6D44-48D7-8FA3-72BC41BCA252}" srcOrd="0" destOrd="0" presId="urn:microsoft.com/office/officeart/2008/layout/HorizontalMultiLevelHierarchy"/>
    <dgm:cxn modelId="{FD721E2E-87A9-42E9-A8AB-A636CA3995C4}" type="presParOf" srcId="{9DEC154A-146E-491C-909E-A6EC778CED12}" destId="{2907A43F-B618-4045-8A70-F1DC74E0D137}" srcOrd="1" destOrd="0" presId="urn:microsoft.com/office/officeart/2008/layout/HorizontalMultiLevelHierarchy"/>
    <dgm:cxn modelId="{D3E750C5-AC2D-44DE-83E0-E1903C749FE8}" type="presParOf" srcId="{0B1A9CED-3023-4C7D-934C-F7012C964764}" destId="{7A1301EE-6268-463C-90DC-B830295E0819}" srcOrd="6" destOrd="0" presId="urn:microsoft.com/office/officeart/2008/layout/HorizontalMultiLevelHierarchy"/>
    <dgm:cxn modelId="{5CB1743D-DFD4-4E49-9E0B-0326711BBF26}" type="presParOf" srcId="{7A1301EE-6268-463C-90DC-B830295E0819}" destId="{742E5FC8-3BC6-4BC8-A487-D15A3EDF50C9}" srcOrd="0" destOrd="0" presId="urn:microsoft.com/office/officeart/2008/layout/HorizontalMultiLevelHierarchy"/>
    <dgm:cxn modelId="{033DC006-98D2-45BE-9F86-7D90F8DD2C50}" type="presParOf" srcId="{0B1A9CED-3023-4C7D-934C-F7012C964764}" destId="{C1D2209C-376D-43CD-B959-CDB9350C7EF4}" srcOrd="7" destOrd="0" presId="urn:microsoft.com/office/officeart/2008/layout/HorizontalMultiLevelHierarchy"/>
    <dgm:cxn modelId="{00BC0E29-9450-4E48-A97F-77B6A7DD9DAC}" type="presParOf" srcId="{C1D2209C-376D-43CD-B959-CDB9350C7EF4}" destId="{19D25C6A-CDCB-4508-8E74-7D8388A34E18}" srcOrd="0" destOrd="0" presId="urn:microsoft.com/office/officeart/2008/layout/HorizontalMultiLevelHierarchy"/>
    <dgm:cxn modelId="{509F88A6-2A23-4F63-8540-DB6F1AC6A933}" type="presParOf" srcId="{C1D2209C-376D-43CD-B959-CDB9350C7EF4}" destId="{896A05F0-0668-4E26-A51C-EA71CAA187A3}" srcOrd="1" destOrd="0" presId="urn:microsoft.com/office/officeart/2008/layout/HorizontalMultiLevelHierarchy"/>
    <dgm:cxn modelId="{6F39C6F5-342C-4730-9807-77F316E7FE1A}" type="presParOf" srcId="{0B1A9CED-3023-4C7D-934C-F7012C964764}" destId="{C70BEF33-FF80-4FAB-BEB4-419987E2E6DF}" srcOrd="8" destOrd="0" presId="urn:microsoft.com/office/officeart/2008/layout/HorizontalMultiLevelHierarchy"/>
    <dgm:cxn modelId="{AFB91B5F-E9C3-418B-80EF-B8CA26C4D015}" type="presParOf" srcId="{C70BEF33-FF80-4FAB-BEB4-419987E2E6DF}" destId="{6505CF4F-788B-4874-B547-F37D08A514C1}" srcOrd="0" destOrd="0" presId="urn:microsoft.com/office/officeart/2008/layout/HorizontalMultiLevelHierarchy"/>
    <dgm:cxn modelId="{191161CD-C9C9-439E-8694-10873AB8F575}" type="presParOf" srcId="{0B1A9CED-3023-4C7D-934C-F7012C964764}" destId="{73AB782D-248D-4B6F-9CD5-2A07AFBD4E5D}" srcOrd="9" destOrd="0" presId="urn:microsoft.com/office/officeart/2008/layout/HorizontalMultiLevelHierarchy"/>
    <dgm:cxn modelId="{2A276505-9353-486B-9022-01D9FEBA17DB}" type="presParOf" srcId="{73AB782D-248D-4B6F-9CD5-2A07AFBD4E5D}" destId="{3FFC2C65-D4AA-48FF-A017-40092071A5B4}" srcOrd="0" destOrd="0" presId="urn:microsoft.com/office/officeart/2008/layout/HorizontalMultiLevelHierarchy"/>
    <dgm:cxn modelId="{BB4C78A7-1166-4816-B702-966230017946}" type="presParOf" srcId="{73AB782D-248D-4B6F-9CD5-2A07AFBD4E5D}" destId="{92FA224F-5DE3-4AAC-9C04-4710BE7A3274}" srcOrd="1" destOrd="0" presId="urn:microsoft.com/office/officeart/2008/layout/HorizontalMultiLevelHierarchy"/>
    <dgm:cxn modelId="{6E965D6B-2699-41EE-8927-0CE01287D0FD}" type="presParOf" srcId="{0B1A9CED-3023-4C7D-934C-F7012C964764}" destId="{DEEC1C36-71EA-4D66-A279-01B7914C9582}" srcOrd="10" destOrd="0" presId="urn:microsoft.com/office/officeart/2008/layout/HorizontalMultiLevelHierarchy"/>
    <dgm:cxn modelId="{22AF71B6-60FD-4258-955E-68A54D72DBDA}" type="presParOf" srcId="{DEEC1C36-71EA-4D66-A279-01B7914C9582}" destId="{01B17DF7-7BAB-498E-8ABE-6DC320A067F6}" srcOrd="0" destOrd="0" presId="urn:microsoft.com/office/officeart/2008/layout/HorizontalMultiLevelHierarchy"/>
    <dgm:cxn modelId="{6DF5D01C-5AA1-4A01-9F7F-DC69E870C84A}" type="presParOf" srcId="{0B1A9CED-3023-4C7D-934C-F7012C964764}" destId="{3F081EFE-D7EE-49A0-B0A1-C4459AF5572C}" srcOrd="11" destOrd="0" presId="urn:microsoft.com/office/officeart/2008/layout/HorizontalMultiLevelHierarchy"/>
    <dgm:cxn modelId="{612BC7F9-E206-4AEA-92FE-53392B00D2B4}" type="presParOf" srcId="{3F081EFE-D7EE-49A0-B0A1-C4459AF5572C}" destId="{DE0ECD4F-8A8B-444D-877E-8149E667A8C3}" srcOrd="0" destOrd="0" presId="urn:microsoft.com/office/officeart/2008/layout/HorizontalMultiLevelHierarchy"/>
    <dgm:cxn modelId="{D5D94036-1C0C-48F4-8070-DEE424A571C6}" type="presParOf" srcId="{3F081EFE-D7EE-49A0-B0A1-C4459AF5572C}" destId="{BE83AF08-E899-4723-9AD8-05F2EDB8AA4E}" srcOrd="1" destOrd="0" presId="urn:microsoft.com/office/officeart/2008/layout/HorizontalMultiLevelHierarchy"/>
    <dgm:cxn modelId="{047BF897-5DC5-4DA2-9B97-E628FF579011}" type="presParOf" srcId="{0B1A9CED-3023-4C7D-934C-F7012C964764}" destId="{60A148D6-9B34-4EA6-9E2E-6D6BBA070879}" srcOrd="12" destOrd="0" presId="urn:microsoft.com/office/officeart/2008/layout/HorizontalMultiLevelHierarchy"/>
    <dgm:cxn modelId="{2896FAAF-8B1D-40B3-97AB-A9ADD37F5A62}" type="presParOf" srcId="{60A148D6-9B34-4EA6-9E2E-6D6BBA070879}" destId="{D51AFC76-C26D-4BCB-AACC-014561E03FA4}" srcOrd="0" destOrd="0" presId="urn:microsoft.com/office/officeart/2008/layout/HorizontalMultiLevelHierarchy"/>
    <dgm:cxn modelId="{CCFA3DEE-8391-488A-B58A-8BD31135E9D7}" type="presParOf" srcId="{0B1A9CED-3023-4C7D-934C-F7012C964764}" destId="{37C5D3C0-1318-40ED-95DA-728244DF99E3}" srcOrd="13" destOrd="0" presId="urn:microsoft.com/office/officeart/2008/layout/HorizontalMultiLevelHierarchy"/>
    <dgm:cxn modelId="{EA55371C-C2A9-4A96-807A-333A61F28934}" type="presParOf" srcId="{37C5D3C0-1318-40ED-95DA-728244DF99E3}" destId="{A81F6BF8-E984-40C1-B0ED-B80F78B811F3}" srcOrd="0" destOrd="0" presId="urn:microsoft.com/office/officeart/2008/layout/HorizontalMultiLevelHierarchy"/>
    <dgm:cxn modelId="{3BCB1707-664D-4588-AA5C-10CE6A75F331}" type="presParOf" srcId="{37C5D3C0-1318-40ED-95DA-728244DF99E3}" destId="{739456F3-A462-4760-8183-5B7271DD753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6B32F4-844B-45DD-A37D-01F88BEBA3ED}" type="doc">
      <dgm:prSet loTypeId="urn:microsoft.com/office/officeart/2005/8/layout/vList4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47C12A-35EF-4F88-A42A-FE355117D3F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Общегосударственные вопросы</a:t>
          </a:r>
          <a:endParaRPr lang="ru-RU" b="1" dirty="0"/>
        </a:p>
      </dgm:t>
    </dgm:pt>
    <dgm:pt modelId="{8A01716B-0E22-4C25-A454-E20F0C1F2F1C}" type="parTrans" cxnId="{CF905363-3AD0-4E19-A2BB-8928A6702C64}">
      <dgm:prSet/>
      <dgm:spPr/>
      <dgm:t>
        <a:bodyPr/>
        <a:lstStyle/>
        <a:p>
          <a:endParaRPr lang="ru-RU"/>
        </a:p>
      </dgm:t>
    </dgm:pt>
    <dgm:pt modelId="{5D1B7AF9-71BB-487F-BC7B-653E3D53CAC8}" type="sibTrans" cxnId="{CF905363-3AD0-4E19-A2BB-8928A6702C64}">
      <dgm:prSet/>
      <dgm:spPr/>
      <dgm:t>
        <a:bodyPr/>
        <a:lstStyle/>
        <a:p>
          <a:endParaRPr lang="ru-RU"/>
        </a:p>
      </dgm:t>
    </dgm:pt>
    <dgm:pt modelId="{11FB701D-4976-46C2-BE45-4A135282CC2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Национальная оборона</a:t>
          </a:r>
          <a:endParaRPr lang="ru-RU" b="1" dirty="0"/>
        </a:p>
      </dgm:t>
    </dgm:pt>
    <dgm:pt modelId="{368C0435-61A0-4F4E-AA55-CB4556DFFCD5}" type="parTrans" cxnId="{38977891-09D2-4426-A8DE-F907301322C8}">
      <dgm:prSet/>
      <dgm:spPr/>
      <dgm:t>
        <a:bodyPr/>
        <a:lstStyle/>
        <a:p>
          <a:endParaRPr lang="ru-RU"/>
        </a:p>
      </dgm:t>
    </dgm:pt>
    <dgm:pt modelId="{13B0B652-036F-482F-B703-2914E4B5292B}" type="sibTrans" cxnId="{38977891-09D2-4426-A8DE-F907301322C8}">
      <dgm:prSet/>
      <dgm:spPr/>
      <dgm:t>
        <a:bodyPr/>
        <a:lstStyle/>
        <a:p>
          <a:endParaRPr lang="ru-RU"/>
        </a:p>
      </dgm:t>
    </dgm:pt>
    <dgm:pt modelId="{99E9D9F2-81C7-460B-997D-CDA2B13A87DB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Национальная безопасность и правоохранительная деятельность</a:t>
          </a:r>
          <a:endParaRPr lang="ru-RU" b="1" dirty="0"/>
        </a:p>
      </dgm:t>
    </dgm:pt>
    <dgm:pt modelId="{8F72B943-B6C9-4133-B28A-7EDB008BF713}" type="parTrans" cxnId="{2D6679B5-CAD1-4286-887B-2568936117BA}">
      <dgm:prSet/>
      <dgm:spPr/>
      <dgm:t>
        <a:bodyPr/>
        <a:lstStyle/>
        <a:p>
          <a:endParaRPr lang="ru-RU"/>
        </a:p>
      </dgm:t>
    </dgm:pt>
    <dgm:pt modelId="{B0923BE2-FEE9-4BAE-B5D5-A6773C53D2BC}" type="sibTrans" cxnId="{2D6679B5-CAD1-4286-887B-2568936117BA}">
      <dgm:prSet/>
      <dgm:spPr/>
      <dgm:t>
        <a:bodyPr/>
        <a:lstStyle/>
        <a:p>
          <a:endParaRPr lang="ru-RU"/>
        </a:p>
      </dgm:t>
    </dgm:pt>
    <dgm:pt modelId="{AD41F1C4-F66A-4B40-82C8-0990FCBBC025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Национальная экономика</a:t>
          </a:r>
          <a:endParaRPr lang="ru-RU" b="1" dirty="0"/>
        </a:p>
      </dgm:t>
    </dgm:pt>
    <dgm:pt modelId="{613CC7DE-B629-4A08-B8B4-F6115874D96A}" type="parTrans" cxnId="{5A3D56BC-FF2A-4834-AA5D-D6AA925397F0}">
      <dgm:prSet/>
      <dgm:spPr/>
      <dgm:t>
        <a:bodyPr/>
        <a:lstStyle/>
        <a:p>
          <a:endParaRPr lang="ru-RU"/>
        </a:p>
      </dgm:t>
    </dgm:pt>
    <dgm:pt modelId="{5D9DF355-BD97-4F47-96A6-360770C85573}" type="sibTrans" cxnId="{5A3D56BC-FF2A-4834-AA5D-D6AA925397F0}">
      <dgm:prSet/>
      <dgm:spPr/>
      <dgm:t>
        <a:bodyPr/>
        <a:lstStyle/>
        <a:p>
          <a:endParaRPr lang="ru-RU"/>
        </a:p>
      </dgm:t>
    </dgm:pt>
    <dgm:pt modelId="{2EF3A4F1-5AEE-447E-AD23-BD743C8512E3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err="1" smtClean="0"/>
            <a:t>Жилищно</a:t>
          </a:r>
          <a:r>
            <a:rPr lang="ru-RU" b="1" dirty="0" smtClean="0"/>
            <a:t> - коммунальное хозяйство</a:t>
          </a:r>
          <a:endParaRPr lang="ru-RU" b="1" dirty="0"/>
        </a:p>
      </dgm:t>
    </dgm:pt>
    <dgm:pt modelId="{D3735D23-1602-4777-B29D-0F7B6CDB7F0C}" type="parTrans" cxnId="{5D76C211-A995-414E-B657-800D7AD84F68}">
      <dgm:prSet/>
      <dgm:spPr/>
      <dgm:t>
        <a:bodyPr/>
        <a:lstStyle/>
        <a:p>
          <a:endParaRPr lang="ru-RU"/>
        </a:p>
      </dgm:t>
    </dgm:pt>
    <dgm:pt modelId="{45EDCB36-B05E-48BE-958A-A5A5827AC2D5}" type="sibTrans" cxnId="{5D76C211-A995-414E-B657-800D7AD84F68}">
      <dgm:prSet/>
      <dgm:spPr/>
      <dgm:t>
        <a:bodyPr/>
        <a:lstStyle/>
        <a:p>
          <a:endParaRPr lang="ru-RU"/>
        </a:p>
      </dgm:t>
    </dgm:pt>
    <dgm:pt modelId="{C1AD8E19-7389-438C-8E69-4A138ECBD8F0}" type="pres">
      <dgm:prSet presAssocID="{416B32F4-844B-45DD-A37D-01F88BEBA3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D29CDE-2250-410E-9556-D1AA3B3BE634}" type="pres">
      <dgm:prSet presAssocID="{EF47C12A-35EF-4F88-A42A-FE355117D3FB}" presName="comp" presStyleCnt="0"/>
      <dgm:spPr/>
    </dgm:pt>
    <dgm:pt modelId="{040AEBA1-FCD6-4ACA-A388-6303CBFAA0C1}" type="pres">
      <dgm:prSet presAssocID="{EF47C12A-35EF-4F88-A42A-FE355117D3FB}" presName="box" presStyleLbl="node1" presStyleIdx="0" presStyleCnt="5" custScaleY="27802"/>
      <dgm:spPr/>
      <dgm:t>
        <a:bodyPr/>
        <a:lstStyle/>
        <a:p>
          <a:endParaRPr lang="ru-RU"/>
        </a:p>
      </dgm:t>
    </dgm:pt>
    <dgm:pt modelId="{8ED1BF98-D06D-4698-8E13-0861B1A00807}" type="pres">
      <dgm:prSet presAssocID="{EF47C12A-35EF-4F88-A42A-FE355117D3FB}" presName="img" presStyleLbl="fgImgPlace1" presStyleIdx="0" presStyleCnt="5" custScaleX="115444" custScaleY="14409" custLinFactNeighborX="-14630" custLinFactNeighborY="-5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12AE79-3573-42E9-BD76-1C4F0DEBAADC}" type="pres">
      <dgm:prSet presAssocID="{EF47C12A-35EF-4F88-A42A-FE355117D3F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416D4-4637-4C48-97BB-B01C4C18B95B}" type="pres">
      <dgm:prSet presAssocID="{5D1B7AF9-71BB-487F-BC7B-653E3D53CAC8}" presName="spacer" presStyleCnt="0"/>
      <dgm:spPr/>
    </dgm:pt>
    <dgm:pt modelId="{388B91A2-2E43-4108-9ACD-7D627B4BE7CE}" type="pres">
      <dgm:prSet presAssocID="{11FB701D-4976-46C2-BE45-4A135282CC28}" presName="comp" presStyleCnt="0"/>
      <dgm:spPr/>
    </dgm:pt>
    <dgm:pt modelId="{BE6C551D-79C0-4A19-B12D-A40C28E7BD17}" type="pres">
      <dgm:prSet presAssocID="{11FB701D-4976-46C2-BE45-4A135282CC28}" presName="box" presStyleLbl="node1" presStyleIdx="1" presStyleCnt="5" custScaleX="97468" custScaleY="17360" custLinFactNeighborY="-8559"/>
      <dgm:spPr/>
      <dgm:t>
        <a:bodyPr/>
        <a:lstStyle/>
        <a:p>
          <a:endParaRPr lang="ru-RU"/>
        </a:p>
      </dgm:t>
    </dgm:pt>
    <dgm:pt modelId="{3B696FB4-6C9E-4608-9835-6939DADF2A9D}" type="pres">
      <dgm:prSet presAssocID="{11FB701D-4976-46C2-BE45-4A135282CC28}" presName="img" presStyleLbl="fgImgPlace1" presStyleIdx="1" presStyleCnt="5" custScaleX="116230" custScaleY="14279" custLinFactNeighborX="-14237" custLinFactNeighborY="-1268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4FFC96-A01F-4385-A0C4-0EEBF3848165}" type="pres">
      <dgm:prSet presAssocID="{11FB701D-4976-46C2-BE45-4A135282CC2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76208-67B0-4DEE-8DA4-B6EC46A99EB7}" type="pres">
      <dgm:prSet presAssocID="{13B0B652-036F-482F-B703-2914E4B5292B}" presName="spacer" presStyleCnt="0"/>
      <dgm:spPr/>
    </dgm:pt>
    <dgm:pt modelId="{9037C085-9C85-4962-A58E-55F969843077}" type="pres">
      <dgm:prSet presAssocID="{99E9D9F2-81C7-460B-997D-CDA2B13A87DB}" presName="comp" presStyleCnt="0"/>
      <dgm:spPr/>
    </dgm:pt>
    <dgm:pt modelId="{0C496979-FAFA-49DB-B74E-C258585E3EB5}" type="pres">
      <dgm:prSet presAssocID="{99E9D9F2-81C7-460B-997D-CDA2B13A87DB}" presName="box" presStyleLbl="node1" presStyleIdx="2" presStyleCnt="5" custScaleX="100000" custScaleY="19322" custLinFactNeighborY="-17022"/>
      <dgm:spPr/>
      <dgm:t>
        <a:bodyPr/>
        <a:lstStyle/>
        <a:p>
          <a:endParaRPr lang="ru-RU"/>
        </a:p>
      </dgm:t>
    </dgm:pt>
    <dgm:pt modelId="{E361F520-2F14-4D26-BC6C-A42C8708D880}" type="pres">
      <dgm:prSet presAssocID="{99E9D9F2-81C7-460B-997D-CDA2B13A87DB}" presName="img" presStyleLbl="fgImgPlace1" presStyleIdx="2" presStyleCnt="5" custScaleX="123912" custScaleY="16441" custLinFactNeighborX="-20894" custLinFactNeighborY="-20977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351042-5127-40B5-A38B-CB53BADE0413}" type="pres">
      <dgm:prSet presAssocID="{99E9D9F2-81C7-460B-997D-CDA2B13A87D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F5E31-A5AA-4279-ACFC-1DFDBD31A4C9}" type="pres">
      <dgm:prSet presAssocID="{B0923BE2-FEE9-4BAE-B5D5-A6773C53D2BC}" presName="spacer" presStyleCnt="0"/>
      <dgm:spPr/>
    </dgm:pt>
    <dgm:pt modelId="{C1E318D0-153C-40BA-8F02-C755CDAC0BCC}" type="pres">
      <dgm:prSet presAssocID="{AD41F1C4-F66A-4B40-82C8-0990FCBBC025}" presName="comp" presStyleCnt="0"/>
      <dgm:spPr/>
    </dgm:pt>
    <dgm:pt modelId="{7951D294-9EE4-4979-B5FB-5599FC4A9C26}" type="pres">
      <dgm:prSet presAssocID="{AD41F1C4-F66A-4B40-82C8-0990FCBBC025}" presName="box" presStyleLbl="node1" presStyleIdx="3" presStyleCnt="5" custScaleX="97469" custScaleY="23080" custLinFactNeighborY="-26007"/>
      <dgm:spPr/>
      <dgm:t>
        <a:bodyPr/>
        <a:lstStyle/>
        <a:p>
          <a:endParaRPr lang="ru-RU"/>
        </a:p>
      </dgm:t>
    </dgm:pt>
    <dgm:pt modelId="{41BCFE36-951E-4CE1-BE96-CDFAE3518387}" type="pres">
      <dgm:prSet presAssocID="{AD41F1C4-F66A-4B40-82C8-0990FCBBC025}" presName="img" presStyleLbl="fgImgPlace1" presStyleIdx="3" presStyleCnt="5" custScaleX="120355" custScaleY="16954" custLinFactNeighborX="-11794" custLinFactNeighborY="-34029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820E7B-50DF-4095-88A2-EA32134F7B9C}" type="pres">
      <dgm:prSet presAssocID="{AD41F1C4-F66A-4B40-82C8-0990FCBBC02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FCB97-ABE4-4736-A1DE-474EE5EF4BC1}" type="pres">
      <dgm:prSet presAssocID="{5D9DF355-BD97-4F47-96A6-360770C85573}" presName="spacer" presStyleCnt="0"/>
      <dgm:spPr/>
    </dgm:pt>
    <dgm:pt modelId="{4EC9429D-FFCA-444D-9D62-75C66A9770C0}" type="pres">
      <dgm:prSet presAssocID="{2EF3A4F1-5AEE-447E-AD23-BD743C8512E3}" presName="comp" presStyleCnt="0"/>
      <dgm:spPr/>
    </dgm:pt>
    <dgm:pt modelId="{24DD2F3D-3419-41F4-A28A-4C0E440BFBFC}" type="pres">
      <dgm:prSet presAssocID="{2EF3A4F1-5AEE-447E-AD23-BD743C8512E3}" presName="box" presStyleLbl="node1" presStyleIdx="4" presStyleCnt="5" custScaleY="22703" custLinFactNeighborX="-2531" custLinFactNeighborY="-34128"/>
      <dgm:spPr/>
      <dgm:t>
        <a:bodyPr/>
        <a:lstStyle/>
        <a:p>
          <a:endParaRPr lang="ru-RU"/>
        </a:p>
      </dgm:t>
    </dgm:pt>
    <dgm:pt modelId="{C8DAA9AB-2DB8-487D-82AB-30423FB7694F}" type="pres">
      <dgm:prSet presAssocID="{2EF3A4F1-5AEE-447E-AD23-BD743C8512E3}" presName="img" presStyleLbl="fgImgPlace1" presStyleIdx="4" presStyleCnt="5" custScaleX="130359" custScaleY="20259" custLinFactNeighborX="-13121" custLinFactNeighborY="-4174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F60FF5-1692-4F14-9418-4A6784F8E1C4}" type="pres">
      <dgm:prSet presAssocID="{2EF3A4F1-5AEE-447E-AD23-BD743C8512E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A2A36F-A262-47B2-A918-F83EF0D3896C}" type="presOf" srcId="{11FB701D-4976-46C2-BE45-4A135282CC28}" destId="{4C4FFC96-A01F-4385-A0C4-0EEBF3848165}" srcOrd="1" destOrd="0" presId="urn:microsoft.com/office/officeart/2005/8/layout/vList4#2"/>
    <dgm:cxn modelId="{38C3C984-07F3-4AB7-B904-F3A72CB7A0DB}" type="presOf" srcId="{2EF3A4F1-5AEE-447E-AD23-BD743C8512E3}" destId="{1DF60FF5-1692-4F14-9418-4A6784F8E1C4}" srcOrd="1" destOrd="0" presId="urn:microsoft.com/office/officeart/2005/8/layout/vList4#2"/>
    <dgm:cxn modelId="{81CABB5B-C56A-4F10-9D05-2FED65444ACE}" type="presOf" srcId="{2EF3A4F1-5AEE-447E-AD23-BD743C8512E3}" destId="{24DD2F3D-3419-41F4-A28A-4C0E440BFBFC}" srcOrd="0" destOrd="0" presId="urn:microsoft.com/office/officeart/2005/8/layout/vList4#2"/>
    <dgm:cxn modelId="{33C66EA9-0DAA-4AA1-8CFC-D261508222E7}" type="presOf" srcId="{AD41F1C4-F66A-4B40-82C8-0990FCBBC025}" destId="{D3820E7B-50DF-4095-88A2-EA32134F7B9C}" srcOrd="1" destOrd="0" presId="urn:microsoft.com/office/officeart/2005/8/layout/vList4#2"/>
    <dgm:cxn modelId="{9D784B40-60AD-4E42-94D1-CE102162D7E0}" type="presOf" srcId="{EF47C12A-35EF-4F88-A42A-FE355117D3FB}" destId="{3312AE79-3573-42E9-BD76-1C4F0DEBAADC}" srcOrd="1" destOrd="0" presId="urn:microsoft.com/office/officeart/2005/8/layout/vList4#2"/>
    <dgm:cxn modelId="{B1C2A03D-ED30-4233-85C9-81AD15C68FDC}" type="presOf" srcId="{11FB701D-4976-46C2-BE45-4A135282CC28}" destId="{BE6C551D-79C0-4A19-B12D-A40C28E7BD17}" srcOrd="0" destOrd="0" presId="urn:microsoft.com/office/officeart/2005/8/layout/vList4#2"/>
    <dgm:cxn modelId="{905BC404-C1E0-4861-B6FE-4EDB7BCA321B}" type="presOf" srcId="{EF47C12A-35EF-4F88-A42A-FE355117D3FB}" destId="{040AEBA1-FCD6-4ACA-A388-6303CBFAA0C1}" srcOrd="0" destOrd="0" presId="urn:microsoft.com/office/officeart/2005/8/layout/vList4#2"/>
    <dgm:cxn modelId="{2D6679B5-CAD1-4286-887B-2568936117BA}" srcId="{416B32F4-844B-45DD-A37D-01F88BEBA3ED}" destId="{99E9D9F2-81C7-460B-997D-CDA2B13A87DB}" srcOrd="2" destOrd="0" parTransId="{8F72B943-B6C9-4133-B28A-7EDB008BF713}" sibTransId="{B0923BE2-FEE9-4BAE-B5D5-A6773C53D2BC}"/>
    <dgm:cxn modelId="{CF905363-3AD0-4E19-A2BB-8928A6702C64}" srcId="{416B32F4-844B-45DD-A37D-01F88BEBA3ED}" destId="{EF47C12A-35EF-4F88-A42A-FE355117D3FB}" srcOrd="0" destOrd="0" parTransId="{8A01716B-0E22-4C25-A454-E20F0C1F2F1C}" sibTransId="{5D1B7AF9-71BB-487F-BC7B-653E3D53CAC8}"/>
    <dgm:cxn modelId="{10858E28-4417-41D3-825D-0C7D47F802D9}" type="presOf" srcId="{AD41F1C4-F66A-4B40-82C8-0990FCBBC025}" destId="{7951D294-9EE4-4979-B5FB-5599FC4A9C26}" srcOrd="0" destOrd="0" presId="urn:microsoft.com/office/officeart/2005/8/layout/vList4#2"/>
    <dgm:cxn modelId="{5D76C211-A995-414E-B657-800D7AD84F68}" srcId="{416B32F4-844B-45DD-A37D-01F88BEBA3ED}" destId="{2EF3A4F1-5AEE-447E-AD23-BD743C8512E3}" srcOrd="4" destOrd="0" parTransId="{D3735D23-1602-4777-B29D-0F7B6CDB7F0C}" sibTransId="{45EDCB36-B05E-48BE-958A-A5A5827AC2D5}"/>
    <dgm:cxn modelId="{6B89EE68-6B6A-4255-92A0-E0586706D902}" type="presOf" srcId="{416B32F4-844B-45DD-A37D-01F88BEBA3ED}" destId="{C1AD8E19-7389-438C-8E69-4A138ECBD8F0}" srcOrd="0" destOrd="0" presId="urn:microsoft.com/office/officeart/2005/8/layout/vList4#2"/>
    <dgm:cxn modelId="{98230D32-638A-4F72-8A74-707F72601AC4}" type="presOf" srcId="{99E9D9F2-81C7-460B-997D-CDA2B13A87DB}" destId="{99351042-5127-40B5-A38B-CB53BADE0413}" srcOrd="1" destOrd="0" presId="urn:microsoft.com/office/officeart/2005/8/layout/vList4#2"/>
    <dgm:cxn modelId="{38977891-09D2-4426-A8DE-F907301322C8}" srcId="{416B32F4-844B-45DD-A37D-01F88BEBA3ED}" destId="{11FB701D-4976-46C2-BE45-4A135282CC28}" srcOrd="1" destOrd="0" parTransId="{368C0435-61A0-4F4E-AA55-CB4556DFFCD5}" sibTransId="{13B0B652-036F-482F-B703-2914E4B5292B}"/>
    <dgm:cxn modelId="{5A3D56BC-FF2A-4834-AA5D-D6AA925397F0}" srcId="{416B32F4-844B-45DD-A37D-01F88BEBA3ED}" destId="{AD41F1C4-F66A-4B40-82C8-0990FCBBC025}" srcOrd="3" destOrd="0" parTransId="{613CC7DE-B629-4A08-B8B4-F6115874D96A}" sibTransId="{5D9DF355-BD97-4F47-96A6-360770C85573}"/>
    <dgm:cxn modelId="{E2660A77-98BE-4038-B027-9D1751497E71}" type="presOf" srcId="{99E9D9F2-81C7-460B-997D-CDA2B13A87DB}" destId="{0C496979-FAFA-49DB-B74E-C258585E3EB5}" srcOrd="0" destOrd="0" presId="urn:microsoft.com/office/officeart/2005/8/layout/vList4#2"/>
    <dgm:cxn modelId="{9BDF494D-D1B2-48C2-90BA-2B5D2333BEEC}" type="presParOf" srcId="{C1AD8E19-7389-438C-8E69-4A138ECBD8F0}" destId="{0FD29CDE-2250-410E-9556-D1AA3B3BE634}" srcOrd="0" destOrd="0" presId="urn:microsoft.com/office/officeart/2005/8/layout/vList4#2"/>
    <dgm:cxn modelId="{29C69C5E-208C-4C9D-9194-A8C2F16EBB7B}" type="presParOf" srcId="{0FD29CDE-2250-410E-9556-D1AA3B3BE634}" destId="{040AEBA1-FCD6-4ACA-A388-6303CBFAA0C1}" srcOrd="0" destOrd="0" presId="urn:microsoft.com/office/officeart/2005/8/layout/vList4#2"/>
    <dgm:cxn modelId="{5EB9D973-2486-467C-8998-DAEA412806F2}" type="presParOf" srcId="{0FD29CDE-2250-410E-9556-D1AA3B3BE634}" destId="{8ED1BF98-D06D-4698-8E13-0861B1A00807}" srcOrd="1" destOrd="0" presId="urn:microsoft.com/office/officeart/2005/8/layout/vList4#2"/>
    <dgm:cxn modelId="{6E1CC0E7-EC98-4C47-9A17-5451E5F9CDC4}" type="presParOf" srcId="{0FD29CDE-2250-410E-9556-D1AA3B3BE634}" destId="{3312AE79-3573-42E9-BD76-1C4F0DEBAADC}" srcOrd="2" destOrd="0" presId="urn:microsoft.com/office/officeart/2005/8/layout/vList4#2"/>
    <dgm:cxn modelId="{10F8F164-DA5A-4B63-872E-6A372CC269B3}" type="presParOf" srcId="{C1AD8E19-7389-438C-8E69-4A138ECBD8F0}" destId="{942416D4-4637-4C48-97BB-B01C4C18B95B}" srcOrd="1" destOrd="0" presId="urn:microsoft.com/office/officeart/2005/8/layout/vList4#2"/>
    <dgm:cxn modelId="{78F55B02-4FB4-4E2A-AD9C-96C18E154A91}" type="presParOf" srcId="{C1AD8E19-7389-438C-8E69-4A138ECBD8F0}" destId="{388B91A2-2E43-4108-9ACD-7D627B4BE7CE}" srcOrd="2" destOrd="0" presId="urn:microsoft.com/office/officeart/2005/8/layout/vList4#2"/>
    <dgm:cxn modelId="{B132C52B-509F-49FE-84BE-163D2B823908}" type="presParOf" srcId="{388B91A2-2E43-4108-9ACD-7D627B4BE7CE}" destId="{BE6C551D-79C0-4A19-B12D-A40C28E7BD17}" srcOrd="0" destOrd="0" presId="urn:microsoft.com/office/officeart/2005/8/layout/vList4#2"/>
    <dgm:cxn modelId="{47FC8F2A-D5D1-45AE-AC2A-ED98A4F88052}" type="presParOf" srcId="{388B91A2-2E43-4108-9ACD-7D627B4BE7CE}" destId="{3B696FB4-6C9E-4608-9835-6939DADF2A9D}" srcOrd="1" destOrd="0" presId="urn:microsoft.com/office/officeart/2005/8/layout/vList4#2"/>
    <dgm:cxn modelId="{07E29B31-59ED-47B8-9BBF-2D39D7265716}" type="presParOf" srcId="{388B91A2-2E43-4108-9ACD-7D627B4BE7CE}" destId="{4C4FFC96-A01F-4385-A0C4-0EEBF3848165}" srcOrd="2" destOrd="0" presId="urn:microsoft.com/office/officeart/2005/8/layout/vList4#2"/>
    <dgm:cxn modelId="{03131F70-2398-4DB1-A0A5-DE7CBF732D8B}" type="presParOf" srcId="{C1AD8E19-7389-438C-8E69-4A138ECBD8F0}" destId="{FF076208-67B0-4DEE-8DA4-B6EC46A99EB7}" srcOrd="3" destOrd="0" presId="urn:microsoft.com/office/officeart/2005/8/layout/vList4#2"/>
    <dgm:cxn modelId="{C48C644A-852A-4490-BF7E-82BFE6927F1A}" type="presParOf" srcId="{C1AD8E19-7389-438C-8E69-4A138ECBD8F0}" destId="{9037C085-9C85-4962-A58E-55F969843077}" srcOrd="4" destOrd="0" presId="urn:microsoft.com/office/officeart/2005/8/layout/vList4#2"/>
    <dgm:cxn modelId="{C171139F-7AFE-4527-90C4-729B9A4F9BC2}" type="presParOf" srcId="{9037C085-9C85-4962-A58E-55F969843077}" destId="{0C496979-FAFA-49DB-B74E-C258585E3EB5}" srcOrd="0" destOrd="0" presId="urn:microsoft.com/office/officeart/2005/8/layout/vList4#2"/>
    <dgm:cxn modelId="{267B4975-BEFF-47A2-9E9C-395B5E769A0E}" type="presParOf" srcId="{9037C085-9C85-4962-A58E-55F969843077}" destId="{E361F520-2F14-4D26-BC6C-A42C8708D880}" srcOrd="1" destOrd="0" presId="urn:microsoft.com/office/officeart/2005/8/layout/vList4#2"/>
    <dgm:cxn modelId="{9DE2E9BE-F85A-43F4-B7C7-FAE2A1C1D09A}" type="presParOf" srcId="{9037C085-9C85-4962-A58E-55F969843077}" destId="{99351042-5127-40B5-A38B-CB53BADE0413}" srcOrd="2" destOrd="0" presId="urn:microsoft.com/office/officeart/2005/8/layout/vList4#2"/>
    <dgm:cxn modelId="{3A8C8F05-EA39-49FD-9BE6-CC424886DF5D}" type="presParOf" srcId="{C1AD8E19-7389-438C-8E69-4A138ECBD8F0}" destId="{4A8F5E31-A5AA-4279-ACFC-1DFDBD31A4C9}" srcOrd="5" destOrd="0" presId="urn:microsoft.com/office/officeart/2005/8/layout/vList4#2"/>
    <dgm:cxn modelId="{5CE3A878-4F15-4545-BD21-B9FBF7B03FF3}" type="presParOf" srcId="{C1AD8E19-7389-438C-8E69-4A138ECBD8F0}" destId="{C1E318D0-153C-40BA-8F02-C755CDAC0BCC}" srcOrd="6" destOrd="0" presId="urn:microsoft.com/office/officeart/2005/8/layout/vList4#2"/>
    <dgm:cxn modelId="{0E6903BF-4630-401F-ACDF-FA4CF1E5E941}" type="presParOf" srcId="{C1E318D0-153C-40BA-8F02-C755CDAC0BCC}" destId="{7951D294-9EE4-4979-B5FB-5599FC4A9C26}" srcOrd="0" destOrd="0" presId="urn:microsoft.com/office/officeart/2005/8/layout/vList4#2"/>
    <dgm:cxn modelId="{1A367C91-77F1-47DB-A256-3CBECEF9D353}" type="presParOf" srcId="{C1E318D0-153C-40BA-8F02-C755CDAC0BCC}" destId="{41BCFE36-951E-4CE1-BE96-CDFAE3518387}" srcOrd="1" destOrd="0" presId="urn:microsoft.com/office/officeart/2005/8/layout/vList4#2"/>
    <dgm:cxn modelId="{FED3DEC4-701C-45CB-B1CC-0FC4B7D82251}" type="presParOf" srcId="{C1E318D0-153C-40BA-8F02-C755CDAC0BCC}" destId="{D3820E7B-50DF-4095-88A2-EA32134F7B9C}" srcOrd="2" destOrd="0" presId="urn:microsoft.com/office/officeart/2005/8/layout/vList4#2"/>
    <dgm:cxn modelId="{610BAE89-8CF6-4754-8233-11360A26493D}" type="presParOf" srcId="{C1AD8E19-7389-438C-8E69-4A138ECBD8F0}" destId="{83DFCB97-ABE4-4736-A1DE-474EE5EF4BC1}" srcOrd="7" destOrd="0" presId="urn:microsoft.com/office/officeart/2005/8/layout/vList4#2"/>
    <dgm:cxn modelId="{024B937A-598C-4951-B923-DA67218C4D9F}" type="presParOf" srcId="{C1AD8E19-7389-438C-8E69-4A138ECBD8F0}" destId="{4EC9429D-FFCA-444D-9D62-75C66A9770C0}" srcOrd="8" destOrd="0" presId="urn:microsoft.com/office/officeart/2005/8/layout/vList4#2"/>
    <dgm:cxn modelId="{269754E4-0D9C-4FDD-BC17-81CC1B328B86}" type="presParOf" srcId="{4EC9429D-FFCA-444D-9D62-75C66A9770C0}" destId="{24DD2F3D-3419-41F4-A28A-4C0E440BFBFC}" srcOrd="0" destOrd="0" presId="urn:microsoft.com/office/officeart/2005/8/layout/vList4#2"/>
    <dgm:cxn modelId="{A5E50B39-9DFB-4791-94F3-10619AA0268B}" type="presParOf" srcId="{4EC9429D-FFCA-444D-9D62-75C66A9770C0}" destId="{C8DAA9AB-2DB8-487D-82AB-30423FB7694F}" srcOrd="1" destOrd="0" presId="urn:microsoft.com/office/officeart/2005/8/layout/vList4#2"/>
    <dgm:cxn modelId="{887407C8-1628-4778-A1E7-A6AF194C642F}" type="presParOf" srcId="{4EC9429D-FFCA-444D-9D62-75C66A9770C0}" destId="{1DF60FF5-1692-4F14-9418-4A6784F8E1C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C7F469-A184-4586-9E25-3625948339D9}" type="doc">
      <dgm:prSet loTypeId="urn:microsoft.com/office/officeart/2005/8/layout/vList4#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ABC1C4-8484-4DDC-956C-17E26C2203BC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87D5C0BD-89DA-46F8-B395-BB027408AD12}" type="parTrans" cxnId="{0A21C2C5-9654-4589-A68A-C873E210781C}">
      <dgm:prSet/>
      <dgm:spPr/>
      <dgm:t>
        <a:bodyPr/>
        <a:lstStyle/>
        <a:p>
          <a:endParaRPr lang="ru-RU"/>
        </a:p>
      </dgm:t>
    </dgm:pt>
    <dgm:pt modelId="{8FD83603-E4A6-4FD2-A260-B735E384262A}" type="sibTrans" cxnId="{0A21C2C5-9654-4589-A68A-C873E210781C}">
      <dgm:prSet/>
      <dgm:spPr/>
      <dgm:t>
        <a:bodyPr/>
        <a:lstStyle/>
        <a:p>
          <a:endParaRPr lang="ru-RU"/>
        </a:p>
      </dgm:t>
    </dgm:pt>
    <dgm:pt modelId="{C70F9D23-04A4-41BE-86A1-0B398BDC87F7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Культура</a:t>
          </a:r>
          <a:endParaRPr lang="ru-RU" dirty="0"/>
        </a:p>
      </dgm:t>
    </dgm:pt>
    <dgm:pt modelId="{82E5310E-0EFE-4B25-89CF-5E2FD942B4F2}" type="parTrans" cxnId="{F916ACC6-D738-4F21-BA5B-92F2FA805B27}">
      <dgm:prSet/>
      <dgm:spPr/>
      <dgm:t>
        <a:bodyPr/>
        <a:lstStyle/>
        <a:p>
          <a:endParaRPr lang="ru-RU"/>
        </a:p>
      </dgm:t>
    </dgm:pt>
    <dgm:pt modelId="{1370066F-C89D-4AE4-9EC7-922B23C4F3EF}" type="sibTrans" cxnId="{F916ACC6-D738-4F21-BA5B-92F2FA805B27}">
      <dgm:prSet/>
      <dgm:spPr/>
      <dgm:t>
        <a:bodyPr/>
        <a:lstStyle/>
        <a:p>
          <a:endParaRPr lang="ru-RU"/>
        </a:p>
      </dgm:t>
    </dgm:pt>
    <dgm:pt modelId="{422037A7-157B-43B5-B58E-D8CD9AD607A4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Социальная политика</a:t>
          </a:r>
          <a:endParaRPr lang="ru-RU" dirty="0"/>
        </a:p>
      </dgm:t>
    </dgm:pt>
    <dgm:pt modelId="{AC1BFF12-BF04-4626-8843-6A7574ECFB3A}" type="parTrans" cxnId="{DA1E9955-838C-4781-B3BC-8DF993CEF273}">
      <dgm:prSet/>
      <dgm:spPr/>
      <dgm:t>
        <a:bodyPr/>
        <a:lstStyle/>
        <a:p>
          <a:endParaRPr lang="ru-RU"/>
        </a:p>
      </dgm:t>
    </dgm:pt>
    <dgm:pt modelId="{6302276C-01EF-4951-B205-D253CB4D43F6}" type="sibTrans" cxnId="{DA1E9955-838C-4781-B3BC-8DF993CEF273}">
      <dgm:prSet/>
      <dgm:spPr/>
      <dgm:t>
        <a:bodyPr/>
        <a:lstStyle/>
        <a:p>
          <a:endParaRPr lang="ru-RU"/>
        </a:p>
      </dgm:t>
    </dgm:pt>
    <dgm:pt modelId="{900A90EC-FEE7-4FEE-93E6-31E4B0F181AE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Физическая культура и спорт</a:t>
          </a:r>
          <a:endParaRPr lang="ru-RU" dirty="0"/>
        </a:p>
      </dgm:t>
    </dgm:pt>
    <dgm:pt modelId="{B32D78A2-38D1-4DCB-BB1F-24112DAB0A5D}" type="parTrans" cxnId="{A58C9531-0F05-467F-988D-89BCEB7101F4}">
      <dgm:prSet/>
      <dgm:spPr/>
      <dgm:t>
        <a:bodyPr/>
        <a:lstStyle/>
        <a:p>
          <a:endParaRPr lang="ru-RU"/>
        </a:p>
      </dgm:t>
    </dgm:pt>
    <dgm:pt modelId="{FBDD8B16-B85F-44DA-844C-0B6B700C8301}" type="sibTrans" cxnId="{A58C9531-0F05-467F-988D-89BCEB7101F4}">
      <dgm:prSet/>
      <dgm:spPr/>
      <dgm:t>
        <a:bodyPr/>
        <a:lstStyle/>
        <a:p>
          <a:endParaRPr lang="ru-RU"/>
        </a:p>
      </dgm:t>
    </dgm:pt>
    <dgm:pt modelId="{9F721E8E-E571-4909-B058-617CFDCB5E03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Обслуживание муниципального долга</a:t>
          </a:r>
          <a:endParaRPr lang="ru-RU" dirty="0"/>
        </a:p>
      </dgm:t>
    </dgm:pt>
    <dgm:pt modelId="{B5AFC794-8E9D-4273-99F1-05079703A093}" type="parTrans" cxnId="{5D6CADE4-ED7B-401B-9872-82AB247995D0}">
      <dgm:prSet/>
      <dgm:spPr/>
      <dgm:t>
        <a:bodyPr/>
        <a:lstStyle/>
        <a:p>
          <a:endParaRPr lang="ru-RU"/>
        </a:p>
      </dgm:t>
    </dgm:pt>
    <dgm:pt modelId="{FD3F37AE-32F5-4A21-8131-1B96164ADA17}" type="sibTrans" cxnId="{5D6CADE4-ED7B-401B-9872-82AB247995D0}">
      <dgm:prSet/>
      <dgm:spPr/>
      <dgm:t>
        <a:bodyPr/>
        <a:lstStyle/>
        <a:p>
          <a:endParaRPr lang="ru-RU"/>
        </a:p>
      </dgm:t>
    </dgm:pt>
    <dgm:pt modelId="{8CCC78B7-39A5-42B5-886E-531F670C94E1}" type="pres">
      <dgm:prSet presAssocID="{C9C7F469-A184-4586-9E25-3625948339D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26123-BBD6-4D21-9F06-1565E8CF1373}" type="pres">
      <dgm:prSet presAssocID="{9CABC1C4-8484-4DDC-956C-17E26C2203BC}" presName="comp" presStyleCnt="0"/>
      <dgm:spPr/>
    </dgm:pt>
    <dgm:pt modelId="{57D3C1F7-7888-4285-A2FF-FBCBB95071B3}" type="pres">
      <dgm:prSet presAssocID="{9CABC1C4-8484-4DDC-956C-17E26C2203BC}" presName="box" presStyleLbl="node1" presStyleIdx="0" presStyleCnt="5"/>
      <dgm:spPr/>
      <dgm:t>
        <a:bodyPr/>
        <a:lstStyle/>
        <a:p>
          <a:endParaRPr lang="ru-RU"/>
        </a:p>
      </dgm:t>
    </dgm:pt>
    <dgm:pt modelId="{3186FCAE-73CA-4967-8A3B-8BDC12EA1776}" type="pres">
      <dgm:prSet presAssocID="{9CABC1C4-8484-4DDC-956C-17E26C2203BC}" presName="img" presStyleLbl="fgImgPlac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9D7762-03A5-4038-8D60-B6273B881735}" type="pres">
      <dgm:prSet presAssocID="{9CABC1C4-8484-4DDC-956C-17E26C2203B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E8A76-A9F4-4157-93DB-07F744855879}" type="pres">
      <dgm:prSet presAssocID="{8FD83603-E4A6-4FD2-A260-B735E384262A}" presName="spacer" presStyleCnt="0"/>
      <dgm:spPr/>
    </dgm:pt>
    <dgm:pt modelId="{5E51CEF9-5B49-4896-A981-5E39F055D429}" type="pres">
      <dgm:prSet presAssocID="{C70F9D23-04A4-41BE-86A1-0B398BDC87F7}" presName="comp" presStyleCnt="0"/>
      <dgm:spPr/>
    </dgm:pt>
    <dgm:pt modelId="{38B14FA5-C2EF-4C44-9D3B-6BE1AA509BB2}" type="pres">
      <dgm:prSet presAssocID="{C70F9D23-04A4-41BE-86A1-0B398BDC87F7}" presName="box" presStyleLbl="node1" presStyleIdx="1" presStyleCnt="5"/>
      <dgm:spPr/>
      <dgm:t>
        <a:bodyPr/>
        <a:lstStyle/>
        <a:p>
          <a:endParaRPr lang="ru-RU"/>
        </a:p>
      </dgm:t>
    </dgm:pt>
    <dgm:pt modelId="{88B6401A-5562-4A0D-8530-B7DEFF94B929}" type="pres">
      <dgm:prSet presAssocID="{C70F9D23-04A4-41BE-86A1-0B398BDC87F7}" presName="img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15E5BF4-C893-4849-8C52-BF4CF884AB87}" type="pres">
      <dgm:prSet presAssocID="{C70F9D23-04A4-41BE-86A1-0B398BDC87F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687CB-FF2A-441C-9894-ED0FABDFC689}" type="pres">
      <dgm:prSet presAssocID="{1370066F-C89D-4AE4-9EC7-922B23C4F3EF}" presName="spacer" presStyleCnt="0"/>
      <dgm:spPr/>
    </dgm:pt>
    <dgm:pt modelId="{E5D30A50-9E72-4F85-A9E6-7B981B304FFA}" type="pres">
      <dgm:prSet presAssocID="{422037A7-157B-43B5-B58E-D8CD9AD607A4}" presName="comp" presStyleCnt="0"/>
      <dgm:spPr/>
    </dgm:pt>
    <dgm:pt modelId="{093922C7-A275-4CA3-BE4F-D01127161748}" type="pres">
      <dgm:prSet presAssocID="{422037A7-157B-43B5-B58E-D8CD9AD607A4}" presName="box" presStyleLbl="node1" presStyleIdx="2" presStyleCnt="5"/>
      <dgm:spPr/>
      <dgm:t>
        <a:bodyPr/>
        <a:lstStyle/>
        <a:p>
          <a:endParaRPr lang="ru-RU"/>
        </a:p>
      </dgm:t>
    </dgm:pt>
    <dgm:pt modelId="{175F1096-F761-4C44-B005-F48A3B278E98}" type="pres">
      <dgm:prSet presAssocID="{422037A7-157B-43B5-B58E-D8CD9AD607A4}" presName="img" presStyleLbl="fgImgPlac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487CC7-B26B-479E-A388-AB5A4820E1BE}" type="pres">
      <dgm:prSet presAssocID="{422037A7-157B-43B5-B58E-D8CD9AD607A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F9E6D-E5A9-4D38-9912-A0D71DC7F4CD}" type="pres">
      <dgm:prSet presAssocID="{6302276C-01EF-4951-B205-D253CB4D43F6}" presName="spacer" presStyleCnt="0"/>
      <dgm:spPr/>
    </dgm:pt>
    <dgm:pt modelId="{65DC12F6-4907-4EA3-B5D1-9C9ECCF6BF3B}" type="pres">
      <dgm:prSet presAssocID="{900A90EC-FEE7-4FEE-93E6-31E4B0F181AE}" presName="comp" presStyleCnt="0"/>
      <dgm:spPr/>
    </dgm:pt>
    <dgm:pt modelId="{73445658-1D2B-4BA1-9B65-A906E5D9163B}" type="pres">
      <dgm:prSet presAssocID="{900A90EC-FEE7-4FEE-93E6-31E4B0F181AE}" presName="box" presStyleLbl="node1" presStyleIdx="3" presStyleCnt="5"/>
      <dgm:spPr/>
      <dgm:t>
        <a:bodyPr/>
        <a:lstStyle/>
        <a:p>
          <a:endParaRPr lang="ru-RU"/>
        </a:p>
      </dgm:t>
    </dgm:pt>
    <dgm:pt modelId="{DC2A0710-CC41-4425-96E6-E88DE885E17B}" type="pres">
      <dgm:prSet presAssocID="{900A90EC-FEE7-4FEE-93E6-31E4B0F181AE}" presName="img" presStyleLbl="fgImgPlace1" presStyleIdx="3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0260C3-8C18-42CE-B591-8CDCC1E2DB39}" type="pres">
      <dgm:prSet presAssocID="{900A90EC-FEE7-4FEE-93E6-31E4B0F181A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A64A3-3ADF-451D-9A94-2EC237F09BED}" type="pres">
      <dgm:prSet presAssocID="{FBDD8B16-B85F-44DA-844C-0B6B700C8301}" presName="spacer" presStyleCnt="0"/>
      <dgm:spPr/>
    </dgm:pt>
    <dgm:pt modelId="{1696576A-1F8D-44A3-8DFB-AE3AA764E3DA}" type="pres">
      <dgm:prSet presAssocID="{9F721E8E-E571-4909-B058-617CFDCB5E03}" presName="comp" presStyleCnt="0"/>
      <dgm:spPr/>
    </dgm:pt>
    <dgm:pt modelId="{24CE92A3-6270-4A00-B1AD-37E6C8EA4057}" type="pres">
      <dgm:prSet presAssocID="{9F721E8E-E571-4909-B058-617CFDCB5E03}" presName="box" presStyleLbl="node1" presStyleIdx="4" presStyleCnt="5"/>
      <dgm:spPr/>
      <dgm:t>
        <a:bodyPr/>
        <a:lstStyle/>
        <a:p>
          <a:endParaRPr lang="ru-RU"/>
        </a:p>
      </dgm:t>
    </dgm:pt>
    <dgm:pt modelId="{1CF8C4F3-4137-4A38-8793-0092532C5B12}" type="pres">
      <dgm:prSet presAssocID="{9F721E8E-E571-4909-B058-617CFDCB5E03}" presName="img" presStyleLbl="fgImgPlac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18E4B4-B180-4C41-A1F2-C08A3771CFAF}" type="pres">
      <dgm:prSet presAssocID="{9F721E8E-E571-4909-B058-617CFDCB5E0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6CADE4-ED7B-401B-9872-82AB247995D0}" srcId="{C9C7F469-A184-4586-9E25-3625948339D9}" destId="{9F721E8E-E571-4909-B058-617CFDCB5E03}" srcOrd="4" destOrd="0" parTransId="{B5AFC794-8E9D-4273-99F1-05079703A093}" sibTransId="{FD3F37AE-32F5-4A21-8131-1B96164ADA17}"/>
    <dgm:cxn modelId="{D6ED949F-01A5-470B-9C24-9AA0506D5780}" type="presOf" srcId="{900A90EC-FEE7-4FEE-93E6-31E4B0F181AE}" destId="{73445658-1D2B-4BA1-9B65-A906E5D9163B}" srcOrd="0" destOrd="0" presId="urn:microsoft.com/office/officeart/2005/8/layout/vList4#3"/>
    <dgm:cxn modelId="{99B0F2BE-2B1F-4334-A922-B46501CC1DEE}" type="presOf" srcId="{9CABC1C4-8484-4DDC-956C-17E26C2203BC}" destId="{57D3C1F7-7888-4285-A2FF-FBCBB95071B3}" srcOrd="0" destOrd="0" presId="urn:microsoft.com/office/officeart/2005/8/layout/vList4#3"/>
    <dgm:cxn modelId="{DA1E9955-838C-4781-B3BC-8DF993CEF273}" srcId="{C9C7F469-A184-4586-9E25-3625948339D9}" destId="{422037A7-157B-43B5-B58E-D8CD9AD607A4}" srcOrd="2" destOrd="0" parTransId="{AC1BFF12-BF04-4626-8843-6A7574ECFB3A}" sibTransId="{6302276C-01EF-4951-B205-D253CB4D43F6}"/>
    <dgm:cxn modelId="{3373F692-1F01-48DC-B63F-BE203F8BF729}" type="presOf" srcId="{C70F9D23-04A4-41BE-86A1-0B398BDC87F7}" destId="{B15E5BF4-C893-4849-8C52-BF4CF884AB87}" srcOrd="1" destOrd="0" presId="urn:microsoft.com/office/officeart/2005/8/layout/vList4#3"/>
    <dgm:cxn modelId="{F916ACC6-D738-4F21-BA5B-92F2FA805B27}" srcId="{C9C7F469-A184-4586-9E25-3625948339D9}" destId="{C70F9D23-04A4-41BE-86A1-0B398BDC87F7}" srcOrd="1" destOrd="0" parTransId="{82E5310E-0EFE-4B25-89CF-5E2FD942B4F2}" sibTransId="{1370066F-C89D-4AE4-9EC7-922B23C4F3EF}"/>
    <dgm:cxn modelId="{8F77CBBC-2228-4D51-8A60-04898E402362}" type="presOf" srcId="{C70F9D23-04A4-41BE-86A1-0B398BDC87F7}" destId="{38B14FA5-C2EF-4C44-9D3B-6BE1AA509BB2}" srcOrd="0" destOrd="0" presId="urn:microsoft.com/office/officeart/2005/8/layout/vList4#3"/>
    <dgm:cxn modelId="{E5CDE1BF-7D54-4BCA-8288-47B84CF18118}" type="presOf" srcId="{9F721E8E-E571-4909-B058-617CFDCB5E03}" destId="{24CE92A3-6270-4A00-B1AD-37E6C8EA4057}" srcOrd="0" destOrd="0" presId="urn:microsoft.com/office/officeart/2005/8/layout/vList4#3"/>
    <dgm:cxn modelId="{306B439A-B043-4D37-AA90-63B3A760C025}" type="presOf" srcId="{9F721E8E-E571-4909-B058-617CFDCB5E03}" destId="{2618E4B4-B180-4C41-A1F2-C08A3771CFAF}" srcOrd="1" destOrd="0" presId="urn:microsoft.com/office/officeart/2005/8/layout/vList4#3"/>
    <dgm:cxn modelId="{A58C9531-0F05-467F-988D-89BCEB7101F4}" srcId="{C9C7F469-A184-4586-9E25-3625948339D9}" destId="{900A90EC-FEE7-4FEE-93E6-31E4B0F181AE}" srcOrd="3" destOrd="0" parTransId="{B32D78A2-38D1-4DCB-BB1F-24112DAB0A5D}" sibTransId="{FBDD8B16-B85F-44DA-844C-0B6B700C8301}"/>
    <dgm:cxn modelId="{F2C7AC06-14F4-440F-B4E9-E9F629C2944E}" type="presOf" srcId="{C9C7F469-A184-4586-9E25-3625948339D9}" destId="{8CCC78B7-39A5-42B5-886E-531F670C94E1}" srcOrd="0" destOrd="0" presId="urn:microsoft.com/office/officeart/2005/8/layout/vList4#3"/>
    <dgm:cxn modelId="{74EE165B-4B15-4E88-98DA-BEFC500459BC}" type="presOf" srcId="{900A90EC-FEE7-4FEE-93E6-31E4B0F181AE}" destId="{0D0260C3-8C18-42CE-B591-8CDCC1E2DB39}" srcOrd="1" destOrd="0" presId="urn:microsoft.com/office/officeart/2005/8/layout/vList4#3"/>
    <dgm:cxn modelId="{BE44EB74-B31E-4B3B-8A0D-E7780CFE0343}" type="presOf" srcId="{422037A7-157B-43B5-B58E-D8CD9AD607A4}" destId="{4F487CC7-B26B-479E-A388-AB5A4820E1BE}" srcOrd="1" destOrd="0" presId="urn:microsoft.com/office/officeart/2005/8/layout/vList4#3"/>
    <dgm:cxn modelId="{0A21C2C5-9654-4589-A68A-C873E210781C}" srcId="{C9C7F469-A184-4586-9E25-3625948339D9}" destId="{9CABC1C4-8484-4DDC-956C-17E26C2203BC}" srcOrd="0" destOrd="0" parTransId="{87D5C0BD-89DA-46F8-B395-BB027408AD12}" sibTransId="{8FD83603-E4A6-4FD2-A260-B735E384262A}"/>
    <dgm:cxn modelId="{38F2EDCC-5081-4149-AB5F-E80BC3BD2354}" type="presOf" srcId="{9CABC1C4-8484-4DDC-956C-17E26C2203BC}" destId="{719D7762-03A5-4038-8D60-B6273B881735}" srcOrd="1" destOrd="0" presId="urn:microsoft.com/office/officeart/2005/8/layout/vList4#3"/>
    <dgm:cxn modelId="{F9B04789-F4B3-4085-ADED-2AEDF460F34A}" type="presOf" srcId="{422037A7-157B-43B5-B58E-D8CD9AD607A4}" destId="{093922C7-A275-4CA3-BE4F-D01127161748}" srcOrd="0" destOrd="0" presId="urn:microsoft.com/office/officeart/2005/8/layout/vList4#3"/>
    <dgm:cxn modelId="{D493C1A4-2C47-4413-8015-E1BBFEA633CA}" type="presParOf" srcId="{8CCC78B7-39A5-42B5-886E-531F670C94E1}" destId="{23626123-BBD6-4D21-9F06-1565E8CF1373}" srcOrd="0" destOrd="0" presId="urn:microsoft.com/office/officeart/2005/8/layout/vList4#3"/>
    <dgm:cxn modelId="{80FC03EF-917C-4112-875E-7BA1C08757A5}" type="presParOf" srcId="{23626123-BBD6-4D21-9F06-1565E8CF1373}" destId="{57D3C1F7-7888-4285-A2FF-FBCBB95071B3}" srcOrd="0" destOrd="0" presId="urn:microsoft.com/office/officeart/2005/8/layout/vList4#3"/>
    <dgm:cxn modelId="{95E1BB75-B97E-4E40-901B-E04EFDAB4192}" type="presParOf" srcId="{23626123-BBD6-4D21-9F06-1565E8CF1373}" destId="{3186FCAE-73CA-4967-8A3B-8BDC12EA1776}" srcOrd="1" destOrd="0" presId="urn:microsoft.com/office/officeart/2005/8/layout/vList4#3"/>
    <dgm:cxn modelId="{457B23CE-8B8E-4D76-9258-59CB344793F3}" type="presParOf" srcId="{23626123-BBD6-4D21-9F06-1565E8CF1373}" destId="{719D7762-03A5-4038-8D60-B6273B881735}" srcOrd="2" destOrd="0" presId="urn:microsoft.com/office/officeart/2005/8/layout/vList4#3"/>
    <dgm:cxn modelId="{E8CF5069-0744-4674-9C59-1EC84437F156}" type="presParOf" srcId="{8CCC78B7-39A5-42B5-886E-531F670C94E1}" destId="{139E8A76-A9F4-4157-93DB-07F744855879}" srcOrd="1" destOrd="0" presId="urn:microsoft.com/office/officeart/2005/8/layout/vList4#3"/>
    <dgm:cxn modelId="{A7A0C943-2473-4E26-8A70-127C6A9A65D1}" type="presParOf" srcId="{8CCC78B7-39A5-42B5-886E-531F670C94E1}" destId="{5E51CEF9-5B49-4896-A981-5E39F055D429}" srcOrd="2" destOrd="0" presId="urn:microsoft.com/office/officeart/2005/8/layout/vList4#3"/>
    <dgm:cxn modelId="{F976D7A9-CFA0-47CE-BB10-CC167232F43F}" type="presParOf" srcId="{5E51CEF9-5B49-4896-A981-5E39F055D429}" destId="{38B14FA5-C2EF-4C44-9D3B-6BE1AA509BB2}" srcOrd="0" destOrd="0" presId="urn:microsoft.com/office/officeart/2005/8/layout/vList4#3"/>
    <dgm:cxn modelId="{10F8AB06-1267-43A8-889C-E081F40157C8}" type="presParOf" srcId="{5E51CEF9-5B49-4896-A981-5E39F055D429}" destId="{88B6401A-5562-4A0D-8530-B7DEFF94B929}" srcOrd="1" destOrd="0" presId="urn:microsoft.com/office/officeart/2005/8/layout/vList4#3"/>
    <dgm:cxn modelId="{E4129B4C-3E14-4E56-999D-CAABF958B1D6}" type="presParOf" srcId="{5E51CEF9-5B49-4896-A981-5E39F055D429}" destId="{B15E5BF4-C893-4849-8C52-BF4CF884AB87}" srcOrd="2" destOrd="0" presId="urn:microsoft.com/office/officeart/2005/8/layout/vList4#3"/>
    <dgm:cxn modelId="{BE6E9571-AAB7-4F59-AC96-8A707A8EB499}" type="presParOf" srcId="{8CCC78B7-39A5-42B5-886E-531F670C94E1}" destId="{304687CB-FF2A-441C-9894-ED0FABDFC689}" srcOrd="3" destOrd="0" presId="urn:microsoft.com/office/officeart/2005/8/layout/vList4#3"/>
    <dgm:cxn modelId="{DCDE83FB-11E6-4860-8B05-10222014E83A}" type="presParOf" srcId="{8CCC78B7-39A5-42B5-886E-531F670C94E1}" destId="{E5D30A50-9E72-4F85-A9E6-7B981B304FFA}" srcOrd="4" destOrd="0" presId="urn:microsoft.com/office/officeart/2005/8/layout/vList4#3"/>
    <dgm:cxn modelId="{3E5F6DA3-FB70-4AFA-B104-2351817ECEC5}" type="presParOf" srcId="{E5D30A50-9E72-4F85-A9E6-7B981B304FFA}" destId="{093922C7-A275-4CA3-BE4F-D01127161748}" srcOrd="0" destOrd="0" presId="urn:microsoft.com/office/officeart/2005/8/layout/vList4#3"/>
    <dgm:cxn modelId="{B6D21CA8-D0A6-4D70-9280-1CA186FBCF5B}" type="presParOf" srcId="{E5D30A50-9E72-4F85-A9E6-7B981B304FFA}" destId="{175F1096-F761-4C44-B005-F48A3B278E98}" srcOrd="1" destOrd="0" presId="urn:microsoft.com/office/officeart/2005/8/layout/vList4#3"/>
    <dgm:cxn modelId="{446954AC-0806-4C59-A7F5-933C6937F3BE}" type="presParOf" srcId="{E5D30A50-9E72-4F85-A9E6-7B981B304FFA}" destId="{4F487CC7-B26B-479E-A388-AB5A4820E1BE}" srcOrd="2" destOrd="0" presId="urn:microsoft.com/office/officeart/2005/8/layout/vList4#3"/>
    <dgm:cxn modelId="{4BC52B79-B07E-4B6B-9F52-3AC2AA23DB16}" type="presParOf" srcId="{8CCC78B7-39A5-42B5-886E-531F670C94E1}" destId="{5ABF9E6D-E5A9-4D38-9912-A0D71DC7F4CD}" srcOrd="5" destOrd="0" presId="urn:microsoft.com/office/officeart/2005/8/layout/vList4#3"/>
    <dgm:cxn modelId="{9322AFC9-09ED-4631-8CA4-F03A7BDC9915}" type="presParOf" srcId="{8CCC78B7-39A5-42B5-886E-531F670C94E1}" destId="{65DC12F6-4907-4EA3-B5D1-9C9ECCF6BF3B}" srcOrd="6" destOrd="0" presId="urn:microsoft.com/office/officeart/2005/8/layout/vList4#3"/>
    <dgm:cxn modelId="{FE48085F-5FB4-4D54-BF44-4F5540D8A195}" type="presParOf" srcId="{65DC12F6-4907-4EA3-B5D1-9C9ECCF6BF3B}" destId="{73445658-1D2B-4BA1-9B65-A906E5D9163B}" srcOrd="0" destOrd="0" presId="urn:microsoft.com/office/officeart/2005/8/layout/vList4#3"/>
    <dgm:cxn modelId="{41C08AB5-E7AC-4B8A-9180-3F52747CF810}" type="presParOf" srcId="{65DC12F6-4907-4EA3-B5D1-9C9ECCF6BF3B}" destId="{DC2A0710-CC41-4425-96E6-E88DE885E17B}" srcOrd="1" destOrd="0" presId="urn:microsoft.com/office/officeart/2005/8/layout/vList4#3"/>
    <dgm:cxn modelId="{74357898-EEAA-4E17-8B50-EBF97B8A790E}" type="presParOf" srcId="{65DC12F6-4907-4EA3-B5D1-9C9ECCF6BF3B}" destId="{0D0260C3-8C18-42CE-B591-8CDCC1E2DB39}" srcOrd="2" destOrd="0" presId="urn:microsoft.com/office/officeart/2005/8/layout/vList4#3"/>
    <dgm:cxn modelId="{39A72A97-D4CD-4027-B71B-2A5DF57DF11A}" type="presParOf" srcId="{8CCC78B7-39A5-42B5-886E-531F670C94E1}" destId="{DC0A64A3-3ADF-451D-9A94-2EC237F09BED}" srcOrd="7" destOrd="0" presId="urn:microsoft.com/office/officeart/2005/8/layout/vList4#3"/>
    <dgm:cxn modelId="{98149022-833C-4F9A-8CF3-3784F71FF6B2}" type="presParOf" srcId="{8CCC78B7-39A5-42B5-886E-531F670C94E1}" destId="{1696576A-1F8D-44A3-8DFB-AE3AA764E3DA}" srcOrd="8" destOrd="0" presId="urn:microsoft.com/office/officeart/2005/8/layout/vList4#3"/>
    <dgm:cxn modelId="{6CB37696-1ACD-49A0-AD00-200936A171F4}" type="presParOf" srcId="{1696576A-1F8D-44A3-8DFB-AE3AA764E3DA}" destId="{24CE92A3-6270-4A00-B1AD-37E6C8EA4057}" srcOrd="0" destOrd="0" presId="urn:microsoft.com/office/officeart/2005/8/layout/vList4#3"/>
    <dgm:cxn modelId="{D62DD8E7-4CBB-48C8-8AB7-D30611507008}" type="presParOf" srcId="{1696576A-1F8D-44A3-8DFB-AE3AA764E3DA}" destId="{1CF8C4F3-4137-4A38-8793-0092532C5B12}" srcOrd="1" destOrd="0" presId="urn:microsoft.com/office/officeart/2005/8/layout/vList4#3"/>
    <dgm:cxn modelId="{E8E3A623-F92B-4F2D-86B6-6F47A8ED75AC}" type="presParOf" srcId="{1696576A-1F8D-44A3-8DFB-AE3AA764E3DA}" destId="{2618E4B4-B180-4C41-A1F2-C08A3771CFAF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C784F2-F31A-4A21-8DAA-C963BEF84AE0}" type="doc">
      <dgm:prSet loTypeId="urn:microsoft.com/office/officeart/2005/8/layout/cycle3" loCatId="cycle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586F42DC-B429-4665-8F9E-133B5E94BD24}">
      <dgm:prSet phldrT="[Текст]"/>
      <dgm:spPr/>
      <dgm:t>
        <a:bodyPr/>
        <a:lstStyle/>
        <a:p>
          <a:r>
            <a:rPr lang="ru-RU" b="1" dirty="0" smtClean="0"/>
            <a:t>Цели и задачи</a:t>
          </a:r>
          <a:endParaRPr lang="ru-RU" b="1" dirty="0"/>
        </a:p>
      </dgm:t>
    </dgm:pt>
    <dgm:pt modelId="{7FED8F5E-D048-4C1E-97B9-829726BC7D15}" type="parTrans" cxnId="{B915F98C-B464-4B2A-B7F4-12D8C9735C7D}">
      <dgm:prSet/>
      <dgm:spPr/>
      <dgm:t>
        <a:bodyPr/>
        <a:lstStyle/>
        <a:p>
          <a:endParaRPr lang="ru-RU"/>
        </a:p>
      </dgm:t>
    </dgm:pt>
    <dgm:pt modelId="{723A45AD-1CD7-4178-A818-D8065A3027D0}" type="sibTrans" cxnId="{B915F98C-B464-4B2A-B7F4-12D8C9735C7D}">
      <dgm:prSet/>
      <dgm:spPr/>
      <dgm:t>
        <a:bodyPr/>
        <a:lstStyle/>
        <a:p>
          <a:endParaRPr lang="ru-RU"/>
        </a:p>
      </dgm:t>
    </dgm:pt>
    <dgm:pt modelId="{9663277B-B860-4195-B8B5-71C8D91CD18F}">
      <dgm:prSet phldrT="[Текст]"/>
      <dgm:spPr/>
      <dgm:t>
        <a:bodyPr/>
        <a:lstStyle/>
        <a:p>
          <a:r>
            <a:rPr lang="ru-RU" b="1" dirty="0" smtClean="0"/>
            <a:t>Разработка программы</a:t>
          </a:r>
          <a:endParaRPr lang="ru-RU" b="1" dirty="0"/>
        </a:p>
      </dgm:t>
    </dgm:pt>
    <dgm:pt modelId="{0B755EF6-6F76-40CD-8A8C-3DE4450F6484}" type="parTrans" cxnId="{BF82ABEF-331C-4062-BA66-1B3661740EAD}">
      <dgm:prSet/>
      <dgm:spPr/>
      <dgm:t>
        <a:bodyPr/>
        <a:lstStyle/>
        <a:p>
          <a:endParaRPr lang="ru-RU"/>
        </a:p>
      </dgm:t>
    </dgm:pt>
    <dgm:pt modelId="{2196305C-F167-4408-BCC7-F3D97EB44D04}" type="sibTrans" cxnId="{BF82ABEF-331C-4062-BA66-1B3661740EAD}">
      <dgm:prSet/>
      <dgm:spPr/>
      <dgm:t>
        <a:bodyPr/>
        <a:lstStyle/>
        <a:p>
          <a:endParaRPr lang="ru-RU"/>
        </a:p>
      </dgm:t>
    </dgm:pt>
    <dgm:pt modelId="{44C076C5-0B8D-453A-9416-742FF052F676}">
      <dgm:prSet phldrT="[Текст]"/>
      <dgm:spPr/>
      <dgm:t>
        <a:bodyPr/>
        <a:lstStyle/>
        <a:p>
          <a:r>
            <a:rPr lang="ru-RU" b="1" dirty="0" smtClean="0"/>
            <a:t>Утверждение программы</a:t>
          </a:r>
          <a:endParaRPr lang="ru-RU" b="1" dirty="0"/>
        </a:p>
      </dgm:t>
    </dgm:pt>
    <dgm:pt modelId="{018C4751-CB25-4CF5-BE05-0A1D5EC2452D}" type="parTrans" cxnId="{FB531B90-C9C8-4B4A-BB6D-A03A2C83FC80}">
      <dgm:prSet/>
      <dgm:spPr/>
      <dgm:t>
        <a:bodyPr/>
        <a:lstStyle/>
        <a:p>
          <a:endParaRPr lang="ru-RU"/>
        </a:p>
      </dgm:t>
    </dgm:pt>
    <dgm:pt modelId="{8F00F151-E70D-4242-8D0D-9F8CE745DB4D}" type="sibTrans" cxnId="{FB531B90-C9C8-4B4A-BB6D-A03A2C83FC80}">
      <dgm:prSet/>
      <dgm:spPr/>
      <dgm:t>
        <a:bodyPr/>
        <a:lstStyle/>
        <a:p>
          <a:endParaRPr lang="ru-RU"/>
        </a:p>
      </dgm:t>
    </dgm:pt>
    <dgm:pt modelId="{FD5D7F9A-A217-4E42-8649-B9F7A2588F25}">
      <dgm:prSet phldrT="[Текст]"/>
      <dgm:spPr/>
      <dgm:t>
        <a:bodyPr/>
        <a:lstStyle/>
        <a:p>
          <a:r>
            <a:rPr lang="ru-RU" b="1" dirty="0" smtClean="0"/>
            <a:t>Утверждение бюджета</a:t>
          </a:r>
          <a:endParaRPr lang="ru-RU" b="1" dirty="0"/>
        </a:p>
      </dgm:t>
    </dgm:pt>
    <dgm:pt modelId="{82E2AE6C-FA45-42DC-8840-A040DF7088F1}" type="parTrans" cxnId="{BFFE1B66-3B3A-4865-BA8B-16CC97BD3FEC}">
      <dgm:prSet/>
      <dgm:spPr/>
      <dgm:t>
        <a:bodyPr/>
        <a:lstStyle/>
        <a:p>
          <a:endParaRPr lang="ru-RU"/>
        </a:p>
      </dgm:t>
    </dgm:pt>
    <dgm:pt modelId="{B8D1F0E3-ED88-4D64-9A78-782E161C8E13}" type="sibTrans" cxnId="{BFFE1B66-3B3A-4865-BA8B-16CC97BD3FEC}">
      <dgm:prSet/>
      <dgm:spPr/>
      <dgm:t>
        <a:bodyPr/>
        <a:lstStyle/>
        <a:p>
          <a:endParaRPr lang="ru-RU"/>
        </a:p>
      </dgm:t>
    </dgm:pt>
    <dgm:pt modelId="{AC4DDC08-8D2D-434B-B03D-90884F3AECD4}">
      <dgm:prSet phldrT="[Текст]"/>
      <dgm:spPr/>
      <dgm:t>
        <a:bodyPr/>
        <a:lstStyle/>
        <a:p>
          <a:r>
            <a:rPr lang="ru-RU" b="1" dirty="0" smtClean="0"/>
            <a:t>Мониторинг программы</a:t>
          </a:r>
          <a:endParaRPr lang="ru-RU" b="1" dirty="0"/>
        </a:p>
      </dgm:t>
    </dgm:pt>
    <dgm:pt modelId="{B60E4FC3-1C02-4C51-9B72-B3684A6CB728}" type="parTrans" cxnId="{AEB47F41-5050-42AA-80D4-9098ED4D3942}">
      <dgm:prSet/>
      <dgm:spPr/>
      <dgm:t>
        <a:bodyPr/>
        <a:lstStyle/>
        <a:p>
          <a:endParaRPr lang="ru-RU"/>
        </a:p>
      </dgm:t>
    </dgm:pt>
    <dgm:pt modelId="{6026120D-30EC-4688-9603-24292ED63DBA}" type="sibTrans" cxnId="{AEB47F41-5050-42AA-80D4-9098ED4D3942}">
      <dgm:prSet/>
      <dgm:spPr/>
      <dgm:t>
        <a:bodyPr/>
        <a:lstStyle/>
        <a:p>
          <a:endParaRPr lang="ru-RU"/>
        </a:p>
      </dgm:t>
    </dgm:pt>
    <dgm:pt modelId="{63500DDF-C3D6-4647-843E-AE10BB836B4E}">
      <dgm:prSet phldrT="[Текст]"/>
      <dgm:spPr/>
      <dgm:t>
        <a:bodyPr/>
        <a:lstStyle/>
        <a:p>
          <a:r>
            <a:rPr lang="ru-RU" b="1" dirty="0" smtClean="0"/>
            <a:t>Корректировка</a:t>
          </a:r>
          <a:endParaRPr lang="ru-RU" b="1" dirty="0"/>
        </a:p>
      </dgm:t>
    </dgm:pt>
    <dgm:pt modelId="{C2CBA077-D788-4251-8E9C-D6F5CE2C1034}" type="parTrans" cxnId="{3BDAAD91-C712-4F8E-99AB-9B53D22180EF}">
      <dgm:prSet/>
      <dgm:spPr/>
      <dgm:t>
        <a:bodyPr/>
        <a:lstStyle/>
        <a:p>
          <a:endParaRPr lang="ru-RU"/>
        </a:p>
      </dgm:t>
    </dgm:pt>
    <dgm:pt modelId="{5C900570-A569-405B-852F-72277ED79A59}" type="sibTrans" cxnId="{3BDAAD91-C712-4F8E-99AB-9B53D22180EF}">
      <dgm:prSet/>
      <dgm:spPr/>
      <dgm:t>
        <a:bodyPr/>
        <a:lstStyle/>
        <a:p>
          <a:endParaRPr lang="ru-RU"/>
        </a:p>
      </dgm:t>
    </dgm:pt>
    <dgm:pt modelId="{F83BF6C4-8FEF-46C6-8D2B-790D5B30663E}">
      <dgm:prSet phldrT="[Текст]"/>
      <dgm:spPr/>
      <dgm:t>
        <a:bodyPr/>
        <a:lstStyle/>
        <a:p>
          <a:r>
            <a:rPr lang="ru-RU" b="1" dirty="0" smtClean="0"/>
            <a:t>Оценка результатов</a:t>
          </a:r>
          <a:endParaRPr lang="ru-RU" b="1" dirty="0"/>
        </a:p>
      </dgm:t>
    </dgm:pt>
    <dgm:pt modelId="{FEA8B158-ECE6-46C1-9735-A87A165DFB50}" type="parTrans" cxnId="{B9654401-3299-40C4-AE78-05E27FD1BDAA}">
      <dgm:prSet/>
      <dgm:spPr/>
      <dgm:t>
        <a:bodyPr/>
        <a:lstStyle/>
        <a:p>
          <a:endParaRPr lang="ru-RU"/>
        </a:p>
      </dgm:t>
    </dgm:pt>
    <dgm:pt modelId="{307BCAA9-9058-459E-9A7C-BEAA9F4AA896}" type="sibTrans" cxnId="{B9654401-3299-40C4-AE78-05E27FD1BDAA}">
      <dgm:prSet/>
      <dgm:spPr/>
      <dgm:t>
        <a:bodyPr/>
        <a:lstStyle/>
        <a:p>
          <a:endParaRPr lang="ru-RU"/>
        </a:p>
      </dgm:t>
    </dgm:pt>
    <dgm:pt modelId="{211FFB1B-F04B-44AC-8429-6C348C0D382B}" type="pres">
      <dgm:prSet presAssocID="{B7C784F2-F31A-4A21-8DAA-C963BEF84A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42EA57-6C01-49C8-93EE-0D6BD719E49A}" type="pres">
      <dgm:prSet presAssocID="{B7C784F2-F31A-4A21-8DAA-C963BEF84AE0}" presName="cycle" presStyleCnt="0"/>
      <dgm:spPr/>
      <dgm:t>
        <a:bodyPr/>
        <a:lstStyle/>
        <a:p>
          <a:endParaRPr lang="ru-RU"/>
        </a:p>
      </dgm:t>
    </dgm:pt>
    <dgm:pt modelId="{3C02F829-6FF2-4A00-8BFF-CCE6EA909DC2}" type="pres">
      <dgm:prSet presAssocID="{586F42DC-B429-4665-8F9E-133B5E94BD24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DF866-B46B-4F3E-A904-84305EB3C084}" type="pres">
      <dgm:prSet presAssocID="{723A45AD-1CD7-4178-A818-D8065A3027D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9BDEBE0-8D8D-46DB-BF3F-EBDEF88514AC}" type="pres">
      <dgm:prSet presAssocID="{9663277B-B860-4195-B8B5-71C8D91CD18F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83BD9-F5E0-4E8D-93BD-EEF2BBD3735B}" type="pres">
      <dgm:prSet presAssocID="{44C076C5-0B8D-453A-9416-742FF052F67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6A0FA-E182-4DBD-A847-E0B4F81809D7}" type="pres">
      <dgm:prSet presAssocID="{FD5D7F9A-A217-4E42-8649-B9F7A2588F25}" presName="nodeFollowingNodes" presStyleLbl="node1" presStyleIdx="3" presStyleCnt="7" custRadScaleRad="105844" custRadScaleInc="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FBC96-095C-492E-ACEB-0B3F9B1935F8}" type="pres">
      <dgm:prSet presAssocID="{AC4DDC08-8D2D-434B-B03D-90884F3AECD4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320CC-EC2F-4B82-BA6E-BB00B59357E9}" type="pres">
      <dgm:prSet presAssocID="{63500DDF-C3D6-4647-843E-AE10BB836B4E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BE3DD-6F07-490E-A87A-6AED9ED7903F}" type="pres">
      <dgm:prSet presAssocID="{F83BF6C4-8FEF-46C6-8D2B-790D5B30663E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AE6EA-F4AE-4ECA-9055-21445BD827F9}" type="presOf" srcId="{AC4DDC08-8D2D-434B-B03D-90884F3AECD4}" destId="{2FDFBC96-095C-492E-ACEB-0B3F9B1935F8}" srcOrd="0" destOrd="0" presId="urn:microsoft.com/office/officeart/2005/8/layout/cycle3"/>
    <dgm:cxn modelId="{FB531B90-C9C8-4B4A-BB6D-A03A2C83FC80}" srcId="{B7C784F2-F31A-4A21-8DAA-C963BEF84AE0}" destId="{44C076C5-0B8D-453A-9416-742FF052F676}" srcOrd="2" destOrd="0" parTransId="{018C4751-CB25-4CF5-BE05-0A1D5EC2452D}" sibTransId="{8F00F151-E70D-4242-8D0D-9F8CE745DB4D}"/>
    <dgm:cxn modelId="{BF82ABEF-331C-4062-BA66-1B3661740EAD}" srcId="{B7C784F2-F31A-4A21-8DAA-C963BEF84AE0}" destId="{9663277B-B860-4195-B8B5-71C8D91CD18F}" srcOrd="1" destOrd="0" parTransId="{0B755EF6-6F76-40CD-8A8C-3DE4450F6484}" sibTransId="{2196305C-F167-4408-BCC7-F3D97EB44D04}"/>
    <dgm:cxn modelId="{D0D95D2C-8CBC-4D98-8BB5-673EFE1AB5D4}" type="presOf" srcId="{FD5D7F9A-A217-4E42-8649-B9F7A2588F25}" destId="{6D36A0FA-E182-4DBD-A847-E0B4F81809D7}" srcOrd="0" destOrd="0" presId="urn:microsoft.com/office/officeart/2005/8/layout/cycle3"/>
    <dgm:cxn modelId="{BFFE1B66-3B3A-4865-BA8B-16CC97BD3FEC}" srcId="{B7C784F2-F31A-4A21-8DAA-C963BEF84AE0}" destId="{FD5D7F9A-A217-4E42-8649-B9F7A2588F25}" srcOrd="3" destOrd="0" parTransId="{82E2AE6C-FA45-42DC-8840-A040DF7088F1}" sibTransId="{B8D1F0E3-ED88-4D64-9A78-782E161C8E13}"/>
    <dgm:cxn modelId="{31778DFA-9675-4D86-9CC7-B899B0DEEF39}" type="presOf" srcId="{586F42DC-B429-4665-8F9E-133B5E94BD24}" destId="{3C02F829-6FF2-4A00-8BFF-CCE6EA909DC2}" srcOrd="0" destOrd="0" presId="urn:microsoft.com/office/officeart/2005/8/layout/cycle3"/>
    <dgm:cxn modelId="{B915F98C-B464-4B2A-B7F4-12D8C9735C7D}" srcId="{B7C784F2-F31A-4A21-8DAA-C963BEF84AE0}" destId="{586F42DC-B429-4665-8F9E-133B5E94BD24}" srcOrd="0" destOrd="0" parTransId="{7FED8F5E-D048-4C1E-97B9-829726BC7D15}" sibTransId="{723A45AD-1CD7-4178-A818-D8065A3027D0}"/>
    <dgm:cxn modelId="{B7195FC3-D2CC-4FEE-ADF5-361F4E39B63D}" type="presOf" srcId="{B7C784F2-F31A-4A21-8DAA-C963BEF84AE0}" destId="{211FFB1B-F04B-44AC-8429-6C348C0D382B}" srcOrd="0" destOrd="0" presId="urn:microsoft.com/office/officeart/2005/8/layout/cycle3"/>
    <dgm:cxn modelId="{2D1668CD-2EDA-4D5C-964A-C75EACDA634B}" type="presOf" srcId="{63500DDF-C3D6-4647-843E-AE10BB836B4E}" destId="{B1B320CC-EC2F-4B82-BA6E-BB00B59357E9}" srcOrd="0" destOrd="0" presId="urn:microsoft.com/office/officeart/2005/8/layout/cycle3"/>
    <dgm:cxn modelId="{223D16B9-DD4A-4932-9242-5846F455AA4D}" type="presOf" srcId="{44C076C5-0B8D-453A-9416-742FF052F676}" destId="{DD483BD9-F5E0-4E8D-93BD-EEF2BBD3735B}" srcOrd="0" destOrd="0" presId="urn:microsoft.com/office/officeart/2005/8/layout/cycle3"/>
    <dgm:cxn modelId="{3BDAAD91-C712-4F8E-99AB-9B53D22180EF}" srcId="{B7C784F2-F31A-4A21-8DAA-C963BEF84AE0}" destId="{63500DDF-C3D6-4647-843E-AE10BB836B4E}" srcOrd="5" destOrd="0" parTransId="{C2CBA077-D788-4251-8E9C-D6F5CE2C1034}" sibTransId="{5C900570-A569-405B-852F-72277ED79A59}"/>
    <dgm:cxn modelId="{6071DDBE-A3AB-4B71-BC3B-F70EAD6A2C0F}" type="presOf" srcId="{9663277B-B860-4195-B8B5-71C8D91CD18F}" destId="{A9BDEBE0-8D8D-46DB-BF3F-EBDEF88514AC}" srcOrd="0" destOrd="0" presId="urn:microsoft.com/office/officeart/2005/8/layout/cycle3"/>
    <dgm:cxn modelId="{B97D0854-E0C6-48CF-8C6E-732CBC3428B6}" type="presOf" srcId="{723A45AD-1CD7-4178-A818-D8065A3027D0}" destId="{D74DF866-B46B-4F3E-A904-84305EB3C084}" srcOrd="0" destOrd="0" presId="urn:microsoft.com/office/officeart/2005/8/layout/cycle3"/>
    <dgm:cxn modelId="{B9654401-3299-40C4-AE78-05E27FD1BDAA}" srcId="{B7C784F2-F31A-4A21-8DAA-C963BEF84AE0}" destId="{F83BF6C4-8FEF-46C6-8D2B-790D5B30663E}" srcOrd="6" destOrd="0" parTransId="{FEA8B158-ECE6-46C1-9735-A87A165DFB50}" sibTransId="{307BCAA9-9058-459E-9A7C-BEAA9F4AA896}"/>
    <dgm:cxn modelId="{A21D6732-2C08-4D3C-903F-8A6CFF2C4A2E}" type="presOf" srcId="{F83BF6C4-8FEF-46C6-8D2B-790D5B30663E}" destId="{1DBBE3DD-6F07-490E-A87A-6AED9ED7903F}" srcOrd="0" destOrd="0" presId="urn:microsoft.com/office/officeart/2005/8/layout/cycle3"/>
    <dgm:cxn modelId="{AEB47F41-5050-42AA-80D4-9098ED4D3942}" srcId="{B7C784F2-F31A-4A21-8DAA-C963BEF84AE0}" destId="{AC4DDC08-8D2D-434B-B03D-90884F3AECD4}" srcOrd="4" destOrd="0" parTransId="{B60E4FC3-1C02-4C51-9B72-B3684A6CB728}" sibTransId="{6026120D-30EC-4688-9603-24292ED63DBA}"/>
    <dgm:cxn modelId="{6C60AD72-DDAC-4EBD-9577-F889F75C16A0}" type="presParOf" srcId="{211FFB1B-F04B-44AC-8429-6C348C0D382B}" destId="{AA42EA57-6C01-49C8-93EE-0D6BD719E49A}" srcOrd="0" destOrd="0" presId="urn:microsoft.com/office/officeart/2005/8/layout/cycle3"/>
    <dgm:cxn modelId="{C20DE3D8-A714-4746-A71C-E40D0BDBFEF8}" type="presParOf" srcId="{AA42EA57-6C01-49C8-93EE-0D6BD719E49A}" destId="{3C02F829-6FF2-4A00-8BFF-CCE6EA909DC2}" srcOrd="0" destOrd="0" presId="urn:microsoft.com/office/officeart/2005/8/layout/cycle3"/>
    <dgm:cxn modelId="{C84D3BE7-4293-4F4F-9C55-FA8EE1D9083F}" type="presParOf" srcId="{AA42EA57-6C01-49C8-93EE-0D6BD719E49A}" destId="{D74DF866-B46B-4F3E-A904-84305EB3C084}" srcOrd="1" destOrd="0" presId="urn:microsoft.com/office/officeart/2005/8/layout/cycle3"/>
    <dgm:cxn modelId="{4DF6EA3A-1D84-457C-AC64-72742D16155E}" type="presParOf" srcId="{AA42EA57-6C01-49C8-93EE-0D6BD719E49A}" destId="{A9BDEBE0-8D8D-46DB-BF3F-EBDEF88514AC}" srcOrd="2" destOrd="0" presId="urn:microsoft.com/office/officeart/2005/8/layout/cycle3"/>
    <dgm:cxn modelId="{CFED21FA-2863-40E5-BBA0-701427A1E45B}" type="presParOf" srcId="{AA42EA57-6C01-49C8-93EE-0D6BD719E49A}" destId="{DD483BD9-F5E0-4E8D-93BD-EEF2BBD3735B}" srcOrd="3" destOrd="0" presId="urn:microsoft.com/office/officeart/2005/8/layout/cycle3"/>
    <dgm:cxn modelId="{0BEBF07B-8F53-4D6E-9BD5-A4FC3B449D2D}" type="presParOf" srcId="{AA42EA57-6C01-49C8-93EE-0D6BD719E49A}" destId="{6D36A0FA-E182-4DBD-A847-E0B4F81809D7}" srcOrd="4" destOrd="0" presId="urn:microsoft.com/office/officeart/2005/8/layout/cycle3"/>
    <dgm:cxn modelId="{5B985CF6-2F16-4F81-BCCB-BD9D9CC48071}" type="presParOf" srcId="{AA42EA57-6C01-49C8-93EE-0D6BD719E49A}" destId="{2FDFBC96-095C-492E-ACEB-0B3F9B1935F8}" srcOrd="5" destOrd="0" presId="urn:microsoft.com/office/officeart/2005/8/layout/cycle3"/>
    <dgm:cxn modelId="{56037061-5EAB-4FC9-9537-B24541720993}" type="presParOf" srcId="{AA42EA57-6C01-49C8-93EE-0D6BD719E49A}" destId="{B1B320CC-EC2F-4B82-BA6E-BB00B59357E9}" srcOrd="6" destOrd="0" presId="urn:microsoft.com/office/officeart/2005/8/layout/cycle3"/>
    <dgm:cxn modelId="{A8D897DB-B3EF-43A8-8FE4-6A1EAB5BA73A}" type="presParOf" srcId="{AA42EA57-6C01-49C8-93EE-0D6BD719E49A}" destId="{1DBBE3DD-6F07-490E-A87A-6AED9ED7903F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D6644E-2949-4AB6-B062-D92EEA4C6A48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3F3645-1710-4153-9684-0859AC0F060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dirty="0" smtClean="0"/>
        </a:p>
        <a:p>
          <a:r>
            <a:rPr lang="ru-RU" sz="2300" b="1" dirty="0" smtClean="0"/>
            <a:t>1.</a:t>
          </a:r>
          <a:endParaRPr lang="ru-RU" sz="2300" b="1" dirty="0"/>
        </a:p>
      </dgm:t>
    </dgm:pt>
    <dgm:pt modelId="{D20C94B7-6DC7-4538-AD35-7AAC13DAF264}" type="parTrans" cxnId="{4D219B04-A40A-428D-913D-3C4D64A25942}">
      <dgm:prSet/>
      <dgm:spPr/>
      <dgm:t>
        <a:bodyPr/>
        <a:lstStyle/>
        <a:p>
          <a:endParaRPr lang="ru-RU"/>
        </a:p>
      </dgm:t>
    </dgm:pt>
    <dgm:pt modelId="{EB29E3F8-06C3-4A39-8F93-17CDDCB8818A}" type="sibTrans" cxnId="{4D219B04-A40A-428D-913D-3C4D64A25942}">
      <dgm:prSet/>
      <dgm:spPr/>
      <dgm:t>
        <a:bodyPr/>
        <a:lstStyle/>
        <a:p>
          <a:endParaRPr lang="ru-RU"/>
        </a:p>
      </dgm:t>
    </dgm:pt>
    <dgm:pt modelId="{3F9CDDE6-6E1A-4AB9-A8D9-A7086F675D9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вытекают из прогноза социально- экономического развития и являются инструментом достижения его целей</a:t>
          </a:r>
          <a:endParaRPr lang="ru-RU" sz="1400" b="1" dirty="0">
            <a:solidFill>
              <a:schemeClr val="bg1"/>
            </a:solidFill>
          </a:endParaRPr>
        </a:p>
      </dgm:t>
    </dgm:pt>
    <dgm:pt modelId="{C9C7C48B-D0A2-47DE-96D9-FA1D1C40C916}" type="parTrans" cxnId="{117307B1-D5B9-4127-899F-2BA5B97F1FC1}">
      <dgm:prSet/>
      <dgm:spPr/>
      <dgm:t>
        <a:bodyPr/>
        <a:lstStyle/>
        <a:p>
          <a:endParaRPr lang="ru-RU"/>
        </a:p>
      </dgm:t>
    </dgm:pt>
    <dgm:pt modelId="{FBBD2E9B-E46A-4B32-99AC-C2A58653DB65}" type="sibTrans" cxnId="{117307B1-D5B9-4127-899F-2BA5B97F1FC1}">
      <dgm:prSet/>
      <dgm:spPr/>
      <dgm:t>
        <a:bodyPr/>
        <a:lstStyle/>
        <a:p>
          <a:endParaRPr lang="ru-RU"/>
        </a:p>
      </dgm:t>
    </dgm:pt>
    <dgm:pt modelId="{935E6E04-F1C2-455F-984C-F0820479C5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000" dirty="0" smtClean="0"/>
            <a:t> </a:t>
          </a:r>
        </a:p>
        <a:p>
          <a:r>
            <a:rPr lang="ru-RU" sz="2300" b="1" dirty="0" smtClean="0"/>
            <a:t>2.</a:t>
          </a:r>
          <a:endParaRPr lang="ru-RU" sz="2300" b="1" dirty="0"/>
        </a:p>
      </dgm:t>
    </dgm:pt>
    <dgm:pt modelId="{CE663C35-CE08-4519-BB8F-F3E16211A8C0}" type="parTrans" cxnId="{FBF85FB5-549D-404D-84C4-AF3BF3EF6305}">
      <dgm:prSet/>
      <dgm:spPr/>
      <dgm:t>
        <a:bodyPr/>
        <a:lstStyle/>
        <a:p>
          <a:endParaRPr lang="ru-RU"/>
        </a:p>
      </dgm:t>
    </dgm:pt>
    <dgm:pt modelId="{1C7A3741-DC3F-4AA3-ACD9-84BD940C7040}" type="sibTrans" cxnId="{FBF85FB5-549D-404D-84C4-AF3BF3EF6305}">
      <dgm:prSet/>
      <dgm:spPr/>
      <dgm:t>
        <a:bodyPr/>
        <a:lstStyle/>
        <a:p>
          <a:endParaRPr lang="ru-RU"/>
        </a:p>
      </dgm:t>
    </dgm:pt>
    <dgm:pt modelId="{62980AFB-E1F7-4AEB-A945-2164CD5BE88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объединяют все инструменты бюджетной политики по достижению цели</a:t>
          </a:r>
          <a:endParaRPr lang="ru-RU" sz="1400" b="1" dirty="0">
            <a:solidFill>
              <a:schemeClr val="bg1"/>
            </a:solidFill>
          </a:endParaRPr>
        </a:p>
      </dgm:t>
    </dgm:pt>
    <dgm:pt modelId="{4666116E-8F28-4A22-9893-7F26FEA663B8}" type="parTrans" cxnId="{B0B65FFA-9361-4370-857B-BF69884B957B}">
      <dgm:prSet/>
      <dgm:spPr/>
      <dgm:t>
        <a:bodyPr/>
        <a:lstStyle/>
        <a:p>
          <a:endParaRPr lang="ru-RU"/>
        </a:p>
      </dgm:t>
    </dgm:pt>
    <dgm:pt modelId="{3E3373E4-AC93-4C98-9D4D-B9AAFF1D2A89}" type="sibTrans" cxnId="{B0B65FFA-9361-4370-857B-BF69884B957B}">
      <dgm:prSet/>
      <dgm:spPr/>
      <dgm:t>
        <a:bodyPr/>
        <a:lstStyle/>
        <a:p>
          <a:endParaRPr lang="ru-RU"/>
        </a:p>
      </dgm:t>
    </dgm:pt>
    <dgm:pt modelId="{87B16536-BAFF-4D5D-B113-05DC246DC0F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dirty="0" smtClean="0"/>
        </a:p>
        <a:p>
          <a:r>
            <a:rPr lang="ru-RU" sz="2300" b="1" dirty="0" smtClean="0"/>
            <a:t>3.</a:t>
          </a:r>
          <a:endParaRPr lang="ru-RU" sz="2300" b="1" dirty="0"/>
        </a:p>
      </dgm:t>
    </dgm:pt>
    <dgm:pt modelId="{6FDBFD2B-EE7C-4EA4-8B22-AE5BA6EBEAC3}" type="parTrans" cxnId="{65BF0257-F771-4FE9-BD22-C9EA17CF1642}">
      <dgm:prSet/>
      <dgm:spPr/>
      <dgm:t>
        <a:bodyPr/>
        <a:lstStyle/>
        <a:p>
          <a:endParaRPr lang="ru-RU"/>
        </a:p>
      </dgm:t>
    </dgm:pt>
    <dgm:pt modelId="{69E35332-BBFC-48FE-A58C-87B5F2D5ED77}" type="sibTrans" cxnId="{65BF0257-F771-4FE9-BD22-C9EA17CF1642}">
      <dgm:prSet/>
      <dgm:spPr/>
      <dgm:t>
        <a:bodyPr/>
        <a:lstStyle/>
        <a:p>
          <a:endParaRPr lang="ru-RU"/>
        </a:p>
      </dgm:t>
    </dgm:pt>
    <dgm:pt modelId="{49724F28-395E-4685-9C75-263B2090A8C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solidFill>
                <a:schemeClr val="bg1"/>
              </a:solidFill>
            </a:rPr>
            <a:t>состоят из подпрограмм</a:t>
          </a:r>
          <a:endParaRPr lang="ru-RU" sz="1500" b="1" dirty="0">
            <a:solidFill>
              <a:schemeClr val="bg1"/>
            </a:solidFill>
          </a:endParaRPr>
        </a:p>
      </dgm:t>
    </dgm:pt>
    <dgm:pt modelId="{02F88CE8-E8AC-43EF-9FC3-A821669BDA79}" type="parTrans" cxnId="{26A76074-3C4E-44DB-9920-E2ED9D16F581}">
      <dgm:prSet/>
      <dgm:spPr/>
      <dgm:t>
        <a:bodyPr/>
        <a:lstStyle/>
        <a:p>
          <a:endParaRPr lang="ru-RU"/>
        </a:p>
      </dgm:t>
    </dgm:pt>
    <dgm:pt modelId="{FF41F72E-542E-4372-BFA2-FA788C705EF8}" type="sibTrans" cxnId="{26A76074-3C4E-44DB-9920-E2ED9D16F581}">
      <dgm:prSet/>
      <dgm:spPr/>
      <dgm:t>
        <a:bodyPr/>
        <a:lstStyle/>
        <a:p>
          <a:endParaRPr lang="ru-RU"/>
        </a:p>
      </dgm:t>
    </dgm:pt>
    <dgm:pt modelId="{91943018-60FD-4A73-814D-CA5868FFCD4D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100" dirty="0">
            <a:solidFill>
              <a:schemeClr val="bg1"/>
            </a:solidFill>
          </a:endParaRPr>
        </a:p>
      </dgm:t>
    </dgm:pt>
    <dgm:pt modelId="{5CDA8DDA-1FBB-4B62-8048-1EDE4886376B}" type="parTrans" cxnId="{195831DB-D437-4AC1-8D67-3726ECB0B1A1}">
      <dgm:prSet/>
      <dgm:spPr/>
      <dgm:t>
        <a:bodyPr/>
        <a:lstStyle/>
        <a:p>
          <a:endParaRPr lang="ru-RU"/>
        </a:p>
      </dgm:t>
    </dgm:pt>
    <dgm:pt modelId="{4BDD77CC-38B5-4AF8-9F06-C982CF5C085D}" type="sibTrans" cxnId="{195831DB-D437-4AC1-8D67-3726ECB0B1A1}">
      <dgm:prSet/>
      <dgm:spPr/>
      <dgm:t>
        <a:bodyPr/>
        <a:lstStyle/>
        <a:p>
          <a:endParaRPr lang="ru-RU"/>
        </a:p>
      </dgm:t>
    </dgm:pt>
    <dgm:pt modelId="{0AE29F33-6B82-4089-B356-D481DAEDEFE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dirty="0" smtClean="0"/>
        </a:p>
        <a:p>
          <a:r>
            <a:rPr lang="ru-RU" sz="2300" b="1" dirty="0" smtClean="0"/>
            <a:t>4.</a:t>
          </a:r>
          <a:endParaRPr lang="ru-RU" sz="2300" b="1" dirty="0"/>
        </a:p>
      </dgm:t>
    </dgm:pt>
    <dgm:pt modelId="{0A1808C4-6AD1-4C6D-83E8-3971CCCDBFBB}" type="parTrans" cxnId="{376C8CB3-EB9F-4A09-8D7C-48728DA78844}">
      <dgm:prSet/>
      <dgm:spPr/>
      <dgm:t>
        <a:bodyPr/>
        <a:lstStyle/>
        <a:p>
          <a:endParaRPr lang="ru-RU"/>
        </a:p>
      </dgm:t>
    </dgm:pt>
    <dgm:pt modelId="{B477128A-F152-488B-8A91-137B19A2C522}" type="sibTrans" cxnId="{376C8CB3-EB9F-4A09-8D7C-48728DA78844}">
      <dgm:prSet/>
      <dgm:spPr/>
      <dgm:t>
        <a:bodyPr/>
        <a:lstStyle/>
        <a:p>
          <a:endParaRPr lang="ru-RU"/>
        </a:p>
      </dgm:t>
    </dgm:pt>
    <dgm:pt modelId="{96525A50-75D2-45F1-92C1-9F696F6416A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реализуются ответственными исполнителями с участием соисполнителей, которые отвечают за свои подпрограммы</a:t>
          </a:r>
          <a:endParaRPr lang="ru-RU" sz="1400" b="1" dirty="0">
            <a:solidFill>
              <a:schemeClr val="bg1"/>
            </a:solidFill>
          </a:endParaRPr>
        </a:p>
      </dgm:t>
    </dgm:pt>
    <dgm:pt modelId="{8D45179C-1B47-4E61-A4CD-2C3FA57CF4D9}" type="parTrans" cxnId="{33E8FAE0-A677-4642-8BE6-8AF6E3CE20EE}">
      <dgm:prSet/>
      <dgm:spPr/>
      <dgm:t>
        <a:bodyPr/>
        <a:lstStyle/>
        <a:p>
          <a:endParaRPr lang="ru-RU"/>
        </a:p>
      </dgm:t>
    </dgm:pt>
    <dgm:pt modelId="{9F98CC08-D759-43B5-91B9-8E2CE987BF09}" type="sibTrans" cxnId="{33E8FAE0-A677-4642-8BE6-8AF6E3CE20EE}">
      <dgm:prSet/>
      <dgm:spPr/>
      <dgm:t>
        <a:bodyPr/>
        <a:lstStyle/>
        <a:p>
          <a:endParaRPr lang="ru-RU"/>
        </a:p>
      </dgm:t>
    </dgm:pt>
    <dgm:pt modelId="{8D12B941-A7CD-4840-B418-FBE7571E6E93}" type="pres">
      <dgm:prSet presAssocID="{D7D6644E-2949-4AB6-B062-D92EEA4C6A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E97D4-5B50-4EC0-852C-3151DA66AE11}" type="pres">
      <dgm:prSet presAssocID="{433F3645-1710-4153-9684-0859AC0F0602}" presName="composite" presStyleCnt="0"/>
      <dgm:spPr/>
    </dgm:pt>
    <dgm:pt modelId="{E23BE2FB-AFEC-4162-9308-41361CC84CA3}" type="pres">
      <dgm:prSet presAssocID="{433F3645-1710-4153-9684-0859AC0F060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91865-0844-4574-9276-4E5801969030}" type="pres">
      <dgm:prSet presAssocID="{433F3645-1710-4153-9684-0859AC0F060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36249-4EF7-4FA9-B1C3-99F7383689AD}" type="pres">
      <dgm:prSet presAssocID="{EB29E3F8-06C3-4A39-8F93-17CDDCB8818A}" presName="sp" presStyleCnt="0"/>
      <dgm:spPr/>
    </dgm:pt>
    <dgm:pt modelId="{50DC31A3-9262-4057-9F35-2AC69DC1F696}" type="pres">
      <dgm:prSet presAssocID="{935E6E04-F1C2-455F-984C-F0820479C5B8}" presName="composite" presStyleCnt="0"/>
      <dgm:spPr/>
    </dgm:pt>
    <dgm:pt modelId="{20C72374-74E1-4597-B68A-66286CB360C3}" type="pres">
      <dgm:prSet presAssocID="{935E6E04-F1C2-455F-984C-F0820479C5B8}" presName="parentText" presStyleLbl="alignNode1" presStyleIdx="1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E443C-9635-4AE7-994C-E23611366768}" type="pres">
      <dgm:prSet presAssocID="{935E6E04-F1C2-455F-984C-F0820479C5B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E7CC8-81DE-4DE0-A4CA-19ADB4DDAE82}" type="pres">
      <dgm:prSet presAssocID="{1C7A3741-DC3F-4AA3-ACD9-84BD940C7040}" presName="sp" presStyleCnt="0"/>
      <dgm:spPr/>
    </dgm:pt>
    <dgm:pt modelId="{08F8BB3C-2DEC-4661-A10E-01D34CC49AF0}" type="pres">
      <dgm:prSet presAssocID="{87B16536-BAFF-4D5D-B113-05DC246DC0F6}" presName="composite" presStyleCnt="0"/>
      <dgm:spPr/>
    </dgm:pt>
    <dgm:pt modelId="{7217A154-9B21-429E-A309-513FE603ECFC}" type="pres">
      <dgm:prSet presAssocID="{87B16536-BAFF-4D5D-B113-05DC246DC0F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E7750-0E39-4B3A-B8A1-1ACB834AC403}" type="pres">
      <dgm:prSet presAssocID="{87B16536-BAFF-4D5D-B113-05DC246DC0F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F2BDD-AD30-44E9-884D-19AC01ACF3BA}" type="pres">
      <dgm:prSet presAssocID="{69E35332-BBFC-48FE-A58C-87B5F2D5ED77}" presName="sp" presStyleCnt="0"/>
      <dgm:spPr/>
    </dgm:pt>
    <dgm:pt modelId="{32881D1F-1449-4D83-B390-45874A2C0A8B}" type="pres">
      <dgm:prSet presAssocID="{0AE29F33-6B82-4089-B356-D481DAEDEFE0}" presName="composite" presStyleCnt="0"/>
      <dgm:spPr/>
    </dgm:pt>
    <dgm:pt modelId="{B06FCB6B-6797-455D-90BF-6AA582C4029F}" type="pres">
      <dgm:prSet presAssocID="{0AE29F33-6B82-4089-B356-D481DAEDEFE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768C3-0433-4427-8BE8-0D9E49037B8F}" type="pres">
      <dgm:prSet presAssocID="{0AE29F33-6B82-4089-B356-D481DAEDEFE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85FB5-549D-404D-84C4-AF3BF3EF6305}" srcId="{D7D6644E-2949-4AB6-B062-D92EEA4C6A48}" destId="{935E6E04-F1C2-455F-984C-F0820479C5B8}" srcOrd="1" destOrd="0" parTransId="{CE663C35-CE08-4519-BB8F-F3E16211A8C0}" sibTransId="{1C7A3741-DC3F-4AA3-ACD9-84BD940C7040}"/>
    <dgm:cxn modelId="{CC4BBE56-3142-4636-8653-04E4A64A56E1}" type="presOf" srcId="{62980AFB-E1F7-4AEB-A945-2164CD5BE88F}" destId="{FD9E443C-9635-4AE7-994C-E23611366768}" srcOrd="0" destOrd="0" presId="urn:microsoft.com/office/officeart/2005/8/layout/chevron2"/>
    <dgm:cxn modelId="{117307B1-D5B9-4127-899F-2BA5B97F1FC1}" srcId="{433F3645-1710-4153-9684-0859AC0F0602}" destId="{3F9CDDE6-6E1A-4AB9-A8D9-A7086F675D94}" srcOrd="0" destOrd="0" parTransId="{C9C7C48B-D0A2-47DE-96D9-FA1D1C40C916}" sibTransId="{FBBD2E9B-E46A-4B32-99AC-C2A58653DB65}"/>
    <dgm:cxn modelId="{195831DB-D437-4AC1-8D67-3726ECB0B1A1}" srcId="{0AE29F33-6B82-4089-B356-D481DAEDEFE0}" destId="{91943018-60FD-4A73-814D-CA5868FFCD4D}" srcOrd="0" destOrd="0" parTransId="{5CDA8DDA-1FBB-4B62-8048-1EDE4886376B}" sibTransId="{4BDD77CC-38B5-4AF8-9F06-C982CF5C085D}"/>
    <dgm:cxn modelId="{376C8CB3-EB9F-4A09-8D7C-48728DA78844}" srcId="{D7D6644E-2949-4AB6-B062-D92EEA4C6A48}" destId="{0AE29F33-6B82-4089-B356-D481DAEDEFE0}" srcOrd="3" destOrd="0" parTransId="{0A1808C4-6AD1-4C6D-83E8-3971CCCDBFBB}" sibTransId="{B477128A-F152-488B-8A91-137B19A2C522}"/>
    <dgm:cxn modelId="{A886BF87-CBCD-4DC8-BF98-0AA0418CA24B}" type="presOf" srcId="{935E6E04-F1C2-455F-984C-F0820479C5B8}" destId="{20C72374-74E1-4597-B68A-66286CB360C3}" srcOrd="0" destOrd="0" presId="urn:microsoft.com/office/officeart/2005/8/layout/chevron2"/>
    <dgm:cxn modelId="{5FEDCC9C-CE21-4EEA-81BB-453E9D004A86}" type="presOf" srcId="{87B16536-BAFF-4D5D-B113-05DC246DC0F6}" destId="{7217A154-9B21-429E-A309-513FE603ECFC}" srcOrd="0" destOrd="0" presId="urn:microsoft.com/office/officeart/2005/8/layout/chevron2"/>
    <dgm:cxn modelId="{A458CE93-71F6-44D7-9C0C-26E2890FA001}" type="presOf" srcId="{91943018-60FD-4A73-814D-CA5868FFCD4D}" destId="{5B4768C3-0433-4427-8BE8-0D9E49037B8F}" srcOrd="0" destOrd="0" presId="urn:microsoft.com/office/officeart/2005/8/layout/chevron2"/>
    <dgm:cxn modelId="{A5B167C6-7ABC-41E5-90BA-8425E50A9622}" type="presOf" srcId="{0AE29F33-6B82-4089-B356-D481DAEDEFE0}" destId="{B06FCB6B-6797-455D-90BF-6AA582C4029F}" srcOrd="0" destOrd="0" presId="urn:microsoft.com/office/officeart/2005/8/layout/chevron2"/>
    <dgm:cxn modelId="{B0B65FFA-9361-4370-857B-BF69884B957B}" srcId="{935E6E04-F1C2-455F-984C-F0820479C5B8}" destId="{62980AFB-E1F7-4AEB-A945-2164CD5BE88F}" srcOrd="0" destOrd="0" parTransId="{4666116E-8F28-4A22-9893-7F26FEA663B8}" sibTransId="{3E3373E4-AC93-4C98-9D4D-B9AAFF1D2A89}"/>
    <dgm:cxn modelId="{0AD4D1EA-CDED-4B08-9E71-AB051B9FD23B}" type="presOf" srcId="{96525A50-75D2-45F1-92C1-9F696F6416A2}" destId="{5B4768C3-0433-4427-8BE8-0D9E49037B8F}" srcOrd="0" destOrd="1" presId="urn:microsoft.com/office/officeart/2005/8/layout/chevron2"/>
    <dgm:cxn modelId="{189661C7-1321-4C72-9905-5363BBD79851}" type="presOf" srcId="{D7D6644E-2949-4AB6-B062-D92EEA4C6A48}" destId="{8D12B941-A7CD-4840-B418-FBE7571E6E93}" srcOrd="0" destOrd="0" presId="urn:microsoft.com/office/officeart/2005/8/layout/chevron2"/>
    <dgm:cxn modelId="{2A28D8A1-FC57-4048-A8C1-4E6D7574B79B}" type="presOf" srcId="{433F3645-1710-4153-9684-0859AC0F0602}" destId="{E23BE2FB-AFEC-4162-9308-41361CC84CA3}" srcOrd="0" destOrd="0" presId="urn:microsoft.com/office/officeart/2005/8/layout/chevron2"/>
    <dgm:cxn modelId="{4D219B04-A40A-428D-913D-3C4D64A25942}" srcId="{D7D6644E-2949-4AB6-B062-D92EEA4C6A48}" destId="{433F3645-1710-4153-9684-0859AC0F0602}" srcOrd="0" destOrd="0" parTransId="{D20C94B7-6DC7-4538-AD35-7AAC13DAF264}" sibTransId="{EB29E3F8-06C3-4A39-8F93-17CDDCB8818A}"/>
    <dgm:cxn modelId="{33E8FAE0-A677-4642-8BE6-8AF6E3CE20EE}" srcId="{0AE29F33-6B82-4089-B356-D481DAEDEFE0}" destId="{96525A50-75D2-45F1-92C1-9F696F6416A2}" srcOrd="1" destOrd="0" parTransId="{8D45179C-1B47-4E61-A4CD-2C3FA57CF4D9}" sibTransId="{9F98CC08-D759-43B5-91B9-8E2CE987BF09}"/>
    <dgm:cxn modelId="{26A76074-3C4E-44DB-9920-E2ED9D16F581}" srcId="{87B16536-BAFF-4D5D-B113-05DC246DC0F6}" destId="{49724F28-395E-4685-9C75-263B2090A8C7}" srcOrd="0" destOrd="0" parTransId="{02F88CE8-E8AC-43EF-9FC3-A821669BDA79}" sibTransId="{FF41F72E-542E-4372-BFA2-FA788C705EF8}"/>
    <dgm:cxn modelId="{9D6E56F4-326A-48C3-BE62-D5F1F404A7E9}" type="presOf" srcId="{49724F28-395E-4685-9C75-263B2090A8C7}" destId="{8F5E7750-0E39-4B3A-B8A1-1ACB834AC403}" srcOrd="0" destOrd="0" presId="urn:microsoft.com/office/officeart/2005/8/layout/chevron2"/>
    <dgm:cxn modelId="{65BF0257-F771-4FE9-BD22-C9EA17CF1642}" srcId="{D7D6644E-2949-4AB6-B062-D92EEA4C6A48}" destId="{87B16536-BAFF-4D5D-B113-05DC246DC0F6}" srcOrd="2" destOrd="0" parTransId="{6FDBFD2B-EE7C-4EA4-8B22-AE5BA6EBEAC3}" sibTransId="{69E35332-BBFC-48FE-A58C-87B5F2D5ED77}"/>
    <dgm:cxn modelId="{8E44D7AE-E722-4E56-84D0-F135D4649D90}" type="presOf" srcId="{3F9CDDE6-6E1A-4AB9-A8D9-A7086F675D94}" destId="{9D791865-0844-4574-9276-4E5801969030}" srcOrd="0" destOrd="0" presId="urn:microsoft.com/office/officeart/2005/8/layout/chevron2"/>
    <dgm:cxn modelId="{91F12AA8-16D7-49B8-82BE-53121C7C4EA8}" type="presParOf" srcId="{8D12B941-A7CD-4840-B418-FBE7571E6E93}" destId="{ED3E97D4-5B50-4EC0-852C-3151DA66AE11}" srcOrd="0" destOrd="0" presId="urn:microsoft.com/office/officeart/2005/8/layout/chevron2"/>
    <dgm:cxn modelId="{124521A7-C09F-4A8F-8C10-C9F2A55D65F1}" type="presParOf" srcId="{ED3E97D4-5B50-4EC0-852C-3151DA66AE11}" destId="{E23BE2FB-AFEC-4162-9308-41361CC84CA3}" srcOrd="0" destOrd="0" presId="urn:microsoft.com/office/officeart/2005/8/layout/chevron2"/>
    <dgm:cxn modelId="{0AE1A42C-89D1-41ED-B985-375A8204D79E}" type="presParOf" srcId="{ED3E97D4-5B50-4EC0-852C-3151DA66AE11}" destId="{9D791865-0844-4574-9276-4E5801969030}" srcOrd="1" destOrd="0" presId="urn:microsoft.com/office/officeart/2005/8/layout/chevron2"/>
    <dgm:cxn modelId="{FC69C06C-6E83-43B6-B4E3-541C3489A886}" type="presParOf" srcId="{8D12B941-A7CD-4840-B418-FBE7571E6E93}" destId="{6F936249-4EF7-4FA9-B1C3-99F7383689AD}" srcOrd="1" destOrd="0" presId="urn:microsoft.com/office/officeart/2005/8/layout/chevron2"/>
    <dgm:cxn modelId="{53B75CDD-4F16-4978-BC4B-A0348909B319}" type="presParOf" srcId="{8D12B941-A7CD-4840-B418-FBE7571E6E93}" destId="{50DC31A3-9262-4057-9F35-2AC69DC1F696}" srcOrd="2" destOrd="0" presId="urn:microsoft.com/office/officeart/2005/8/layout/chevron2"/>
    <dgm:cxn modelId="{A4AD0FF3-9571-45D8-A993-958CE90B243D}" type="presParOf" srcId="{50DC31A3-9262-4057-9F35-2AC69DC1F696}" destId="{20C72374-74E1-4597-B68A-66286CB360C3}" srcOrd="0" destOrd="0" presId="urn:microsoft.com/office/officeart/2005/8/layout/chevron2"/>
    <dgm:cxn modelId="{17515E4B-D8B3-4C1B-BF90-4C3457C7A72B}" type="presParOf" srcId="{50DC31A3-9262-4057-9F35-2AC69DC1F696}" destId="{FD9E443C-9635-4AE7-994C-E23611366768}" srcOrd="1" destOrd="0" presId="urn:microsoft.com/office/officeart/2005/8/layout/chevron2"/>
    <dgm:cxn modelId="{80B12625-38A1-4F69-8F35-EB6A2A3AE03B}" type="presParOf" srcId="{8D12B941-A7CD-4840-B418-FBE7571E6E93}" destId="{9B3E7CC8-81DE-4DE0-A4CA-19ADB4DDAE82}" srcOrd="3" destOrd="0" presId="urn:microsoft.com/office/officeart/2005/8/layout/chevron2"/>
    <dgm:cxn modelId="{505DC7AC-07C8-430C-9535-5A01BB0EB056}" type="presParOf" srcId="{8D12B941-A7CD-4840-B418-FBE7571E6E93}" destId="{08F8BB3C-2DEC-4661-A10E-01D34CC49AF0}" srcOrd="4" destOrd="0" presId="urn:microsoft.com/office/officeart/2005/8/layout/chevron2"/>
    <dgm:cxn modelId="{07F6D33A-D4E6-4EAF-9249-EADC2FC25CD7}" type="presParOf" srcId="{08F8BB3C-2DEC-4661-A10E-01D34CC49AF0}" destId="{7217A154-9B21-429E-A309-513FE603ECFC}" srcOrd="0" destOrd="0" presId="urn:microsoft.com/office/officeart/2005/8/layout/chevron2"/>
    <dgm:cxn modelId="{5F42446E-316F-46CC-8B63-863731C57FE6}" type="presParOf" srcId="{08F8BB3C-2DEC-4661-A10E-01D34CC49AF0}" destId="{8F5E7750-0E39-4B3A-B8A1-1ACB834AC403}" srcOrd="1" destOrd="0" presId="urn:microsoft.com/office/officeart/2005/8/layout/chevron2"/>
    <dgm:cxn modelId="{C12EDC27-B7ED-4E75-BA3D-3B84BCBAF8F2}" type="presParOf" srcId="{8D12B941-A7CD-4840-B418-FBE7571E6E93}" destId="{8A4F2BDD-AD30-44E9-884D-19AC01ACF3BA}" srcOrd="5" destOrd="0" presId="urn:microsoft.com/office/officeart/2005/8/layout/chevron2"/>
    <dgm:cxn modelId="{DBD6574D-6827-4285-99F6-818672169648}" type="presParOf" srcId="{8D12B941-A7CD-4840-B418-FBE7571E6E93}" destId="{32881D1F-1449-4D83-B390-45874A2C0A8B}" srcOrd="6" destOrd="0" presId="urn:microsoft.com/office/officeart/2005/8/layout/chevron2"/>
    <dgm:cxn modelId="{BB16EF22-3CB9-4768-87FC-7ACCEAEA413C}" type="presParOf" srcId="{32881D1F-1449-4D83-B390-45874A2C0A8B}" destId="{B06FCB6B-6797-455D-90BF-6AA582C4029F}" srcOrd="0" destOrd="0" presId="urn:microsoft.com/office/officeart/2005/8/layout/chevron2"/>
    <dgm:cxn modelId="{7DA86F37-4E17-4846-88EC-8BAED88544E0}" type="presParOf" srcId="{32881D1F-1449-4D83-B390-45874A2C0A8B}" destId="{5B4768C3-0433-4427-8BE8-0D9E49037B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DD8AC-C142-4FAA-8B8C-4CDDAC91F610}">
      <dsp:nvSpPr>
        <dsp:cNvPr id="0" name=""/>
        <dsp:cNvSpPr/>
      </dsp:nvSpPr>
      <dsp:spPr>
        <a:xfrm>
          <a:off x="3714775" y="142864"/>
          <a:ext cx="1513891" cy="112845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Утверждение бюджета</a:t>
          </a:r>
          <a:endParaRPr lang="ru-RU" sz="1600" kern="1200" dirty="0"/>
        </a:p>
      </dsp:txBody>
      <dsp:txXfrm>
        <a:off x="3769861" y="197950"/>
        <a:ext cx="1403719" cy="1018280"/>
      </dsp:txXfrm>
    </dsp:sp>
    <dsp:sp modelId="{2BDF1A67-DF99-4D3E-9783-DD04433349B5}">
      <dsp:nvSpPr>
        <dsp:cNvPr id="0" name=""/>
        <dsp:cNvSpPr/>
      </dsp:nvSpPr>
      <dsp:spPr>
        <a:xfrm>
          <a:off x="3139337" y="936198"/>
          <a:ext cx="4887694" cy="4887694"/>
        </a:xfrm>
        <a:custGeom>
          <a:avLst/>
          <a:gdLst/>
          <a:ahLst/>
          <a:cxnLst/>
          <a:rect l="0" t="0" r="0" b="0"/>
          <a:pathLst>
            <a:path>
              <a:moveTo>
                <a:pt x="2524576" y="1333"/>
              </a:moveTo>
              <a:arcTo wR="2443847" hR="2443847" stAng="16313583" swAng="1954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6DD38-E8F6-4F04-8959-9C2F4C962E61}">
      <dsp:nvSpPr>
        <dsp:cNvPr id="0" name=""/>
        <dsp:cNvSpPr/>
      </dsp:nvSpPr>
      <dsp:spPr>
        <a:xfrm>
          <a:off x="6223247" y="1643070"/>
          <a:ext cx="2492156" cy="1037294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Исполнение бюджета в текущем году</a:t>
          </a:r>
          <a:endParaRPr lang="ru-RU" sz="1600" b="1" kern="1200" dirty="0"/>
        </a:p>
      </dsp:txBody>
      <dsp:txXfrm>
        <a:off x="6273884" y="1693707"/>
        <a:ext cx="2390882" cy="936020"/>
      </dsp:txXfrm>
    </dsp:sp>
    <dsp:sp modelId="{793F37B6-A558-4772-A094-3B431FA9AFA7}">
      <dsp:nvSpPr>
        <dsp:cNvPr id="0" name=""/>
        <dsp:cNvSpPr/>
      </dsp:nvSpPr>
      <dsp:spPr>
        <a:xfrm>
          <a:off x="2703297" y="679875"/>
          <a:ext cx="4887694" cy="4887694"/>
        </a:xfrm>
        <a:custGeom>
          <a:avLst/>
          <a:gdLst/>
          <a:ahLst/>
          <a:cxnLst/>
          <a:rect l="0" t="0" r="0" b="0"/>
          <a:pathLst>
            <a:path>
              <a:moveTo>
                <a:pt x="4869785" y="2148536"/>
              </a:moveTo>
              <a:arcTo wR="2443847" hR="2443847" stAng="21183570" swAng="6363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6D6B5-2C33-48A7-8C4E-3235CCFC1705}">
      <dsp:nvSpPr>
        <dsp:cNvPr id="0" name=""/>
        <dsp:cNvSpPr/>
      </dsp:nvSpPr>
      <dsp:spPr>
        <a:xfrm>
          <a:off x="6429426" y="3429021"/>
          <a:ext cx="1988637" cy="12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Утверждение бюджетной отчетности</a:t>
          </a:r>
          <a:endParaRPr lang="ru-RU" sz="1600" kern="1200" dirty="0"/>
        </a:p>
      </dsp:txBody>
      <dsp:txXfrm>
        <a:off x="6490607" y="3490202"/>
        <a:ext cx="1866275" cy="1130939"/>
      </dsp:txXfrm>
    </dsp:sp>
    <dsp:sp modelId="{3623796A-377A-40FE-BAA4-9C9C5455027C}">
      <dsp:nvSpPr>
        <dsp:cNvPr id="0" name=""/>
        <dsp:cNvSpPr/>
      </dsp:nvSpPr>
      <dsp:spPr>
        <a:xfrm>
          <a:off x="3422058" y="153388"/>
          <a:ext cx="4887694" cy="4887694"/>
        </a:xfrm>
        <a:custGeom>
          <a:avLst/>
          <a:gdLst/>
          <a:ahLst/>
          <a:cxnLst/>
          <a:rect l="0" t="0" r="0" b="0"/>
          <a:pathLst>
            <a:path>
              <a:moveTo>
                <a:pt x="3311402" y="4728521"/>
              </a:moveTo>
              <a:arcTo wR="2443847" hR="2443847" stAng="4152409" swAng="20438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F9FC9-D6F3-45E0-8370-23583468DC13}">
      <dsp:nvSpPr>
        <dsp:cNvPr id="0" name=""/>
        <dsp:cNvSpPr/>
      </dsp:nvSpPr>
      <dsp:spPr>
        <a:xfrm>
          <a:off x="3279306" y="4372534"/>
          <a:ext cx="1595838" cy="1193718"/>
        </a:xfrm>
        <a:prstGeom prst="roundRect">
          <a:avLst/>
        </a:prstGeom>
        <a:solidFill>
          <a:srgbClr val="CC0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 за исполнением бюджета</a:t>
          </a:r>
          <a:endParaRPr lang="ru-RU" sz="1600" kern="1200" dirty="0"/>
        </a:p>
      </dsp:txBody>
      <dsp:txXfrm>
        <a:off x="3337579" y="4430807"/>
        <a:ext cx="1479292" cy="1077172"/>
      </dsp:txXfrm>
    </dsp:sp>
    <dsp:sp modelId="{A2AAFEDE-412C-49E1-8C8C-7DBB1A0E9094}">
      <dsp:nvSpPr>
        <dsp:cNvPr id="0" name=""/>
        <dsp:cNvSpPr/>
      </dsp:nvSpPr>
      <dsp:spPr>
        <a:xfrm>
          <a:off x="768241" y="-107952"/>
          <a:ext cx="4887694" cy="4887694"/>
        </a:xfrm>
        <a:custGeom>
          <a:avLst/>
          <a:gdLst/>
          <a:ahLst/>
          <a:cxnLst/>
          <a:rect l="0" t="0" r="0" b="0"/>
          <a:pathLst>
            <a:path>
              <a:moveTo>
                <a:pt x="2099615" y="4863328"/>
              </a:moveTo>
              <a:arcTo wR="2443847" hR="2443847" stAng="5885845" swAng="18351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A805C-82DD-48C5-8FD6-7A7179DD0834}">
      <dsp:nvSpPr>
        <dsp:cNvPr id="0" name=""/>
        <dsp:cNvSpPr/>
      </dsp:nvSpPr>
      <dsp:spPr>
        <a:xfrm>
          <a:off x="437985" y="2893239"/>
          <a:ext cx="1614222" cy="106656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Составление  проекта бюджета </a:t>
          </a:r>
          <a:endParaRPr lang="ru-RU" sz="1600" kern="1200" dirty="0"/>
        </a:p>
      </dsp:txBody>
      <dsp:txXfrm>
        <a:off x="490051" y="2945305"/>
        <a:ext cx="1510090" cy="962435"/>
      </dsp:txXfrm>
    </dsp:sp>
    <dsp:sp modelId="{AB00A7A4-1515-49C7-9E00-ED552C3B1E97}">
      <dsp:nvSpPr>
        <dsp:cNvPr id="0" name=""/>
        <dsp:cNvSpPr/>
      </dsp:nvSpPr>
      <dsp:spPr>
        <a:xfrm>
          <a:off x="1186707" y="758733"/>
          <a:ext cx="4887694" cy="4887694"/>
        </a:xfrm>
        <a:custGeom>
          <a:avLst/>
          <a:gdLst/>
          <a:ahLst/>
          <a:cxnLst/>
          <a:rect l="0" t="0" r="0" b="0"/>
          <a:pathLst>
            <a:path>
              <a:moveTo>
                <a:pt x="40107" y="2002913"/>
              </a:moveTo>
              <a:arcTo wR="2443847" hR="2443847" stAng="11423675" swAng="564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D0A55-8F66-403C-94D9-6D6C15D67116}">
      <dsp:nvSpPr>
        <dsp:cNvPr id="0" name=""/>
        <dsp:cNvSpPr/>
      </dsp:nvSpPr>
      <dsp:spPr>
        <a:xfrm>
          <a:off x="768506" y="1252617"/>
          <a:ext cx="1576799" cy="99768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Рассмотрение проекта бюджета</a:t>
          </a:r>
          <a:endParaRPr lang="ru-RU" sz="1600" kern="1200" dirty="0"/>
        </a:p>
      </dsp:txBody>
      <dsp:txXfrm>
        <a:off x="817209" y="1301320"/>
        <a:ext cx="1479393" cy="900274"/>
      </dsp:txXfrm>
    </dsp:sp>
    <dsp:sp modelId="{79D4DC3A-86D8-4CD7-A2BF-07F8A88E55EE}">
      <dsp:nvSpPr>
        <dsp:cNvPr id="0" name=""/>
        <dsp:cNvSpPr/>
      </dsp:nvSpPr>
      <dsp:spPr>
        <a:xfrm>
          <a:off x="955126" y="701839"/>
          <a:ext cx="4887694" cy="4887694"/>
        </a:xfrm>
        <a:custGeom>
          <a:avLst/>
          <a:gdLst/>
          <a:ahLst/>
          <a:cxnLst/>
          <a:rect l="0" t="0" r="0" b="0"/>
          <a:pathLst>
            <a:path>
              <a:moveTo>
                <a:pt x="1216249" y="330699"/>
              </a:moveTo>
              <a:arcTo wR="2443847" hR="2443847" stAng="14390777" swAng="17102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580D-B36E-42F3-A7C0-F9709E474192}">
      <dsp:nvSpPr>
        <dsp:cNvPr id="0" name=""/>
        <dsp:cNvSpPr/>
      </dsp:nvSpPr>
      <dsp:spPr>
        <a:xfrm>
          <a:off x="3461862" y="2790086"/>
          <a:ext cx="2370756" cy="2370756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FF0000"/>
              </a:solidFill>
              <a:latin typeface="Constantia" pitchFamily="18" charset="0"/>
            </a:rPr>
            <a:t>Доходы бюджета</a:t>
          </a:r>
          <a:endParaRPr lang="ru-RU" sz="2900" b="1" kern="1200" dirty="0">
            <a:solidFill>
              <a:srgbClr val="FF0000"/>
            </a:solidFill>
            <a:latin typeface="Constantia" pitchFamily="18" charset="0"/>
          </a:endParaRPr>
        </a:p>
      </dsp:txBody>
      <dsp:txXfrm>
        <a:off x="3809051" y="3137275"/>
        <a:ext cx="1676378" cy="1676378"/>
      </dsp:txXfrm>
    </dsp:sp>
    <dsp:sp modelId="{8B16BC30-DF4E-4986-83B8-4DEFC7C0500C}">
      <dsp:nvSpPr>
        <dsp:cNvPr id="0" name=""/>
        <dsp:cNvSpPr/>
      </dsp:nvSpPr>
      <dsp:spPr>
        <a:xfrm rot="16286501">
          <a:off x="3853760" y="1919364"/>
          <a:ext cx="1623020" cy="820082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8DAAF8-8615-4B0C-A908-728B426CD968}">
      <dsp:nvSpPr>
        <dsp:cNvPr id="0" name=""/>
        <dsp:cNvSpPr/>
      </dsp:nvSpPr>
      <dsp:spPr>
        <a:xfrm>
          <a:off x="3136457" y="251724"/>
          <a:ext cx="3167632" cy="1643597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/>
              <a:latin typeface="Constantia" pitchFamily="18" charset="0"/>
            </a:rPr>
            <a:t>Налоговые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Constantia" pitchFamily="18" charset="0"/>
            </a:rPr>
            <a:t> </a:t>
          </a:r>
          <a:r>
            <a:rPr lang="ru-RU" sz="1300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П</a:t>
          </a:r>
          <a:r>
            <a:rPr lang="ru-RU" sz="13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оступления от уплаты налогов, установленных Налоговым кодексом Российской Федерации (налог на доходы физических лиц, земельный, налоги на имущество и др.) </a:t>
          </a:r>
          <a:endParaRPr lang="ru-RU" sz="1300" kern="1200" dirty="0">
            <a:solidFill>
              <a:srgbClr val="0000FF"/>
            </a:solidFill>
          </a:endParaRPr>
        </a:p>
      </dsp:txBody>
      <dsp:txXfrm>
        <a:off x="3184596" y="299863"/>
        <a:ext cx="3071354" cy="1547319"/>
      </dsp:txXfrm>
    </dsp:sp>
    <dsp:sp modelId="{0E7A2B92-B953-4057-A9C5-5D554B61C71C}">
      <dsp:nvSpPr>
        <dsp:cNvPr id="0" name=""/>
        <dsp:cNvSpPr/>
      </dsp:nvSpPr>
      <dsp:spPr>
        <a:xfrm rot="12064284">
          <a:off x="2464635" y="2509533"/>
          <a:ext cx="1621010" cy="894615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8D7D9E-8141-4360-BF95-348773377D12}">
      <dsp:nvSpPr>
        <dsp:cNvPr id="0" name=""/>
        <dsp:cNvSpPr/>
      </dsp:nvSpPr>
      <dsp:spPr>
        <a:xfrm>
          <a:off x="0" y="1715109"/>
          <a:ext cx="2968671" cy="2083410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/>
              <a:latin typeface="Constantia" pitchFamily="18" charset="0"/>
            </a:rPr>
            <a:t>Неналоговые доходы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 (плата за негативное воздействие на окружающую среду, доходы от продажи и аренды имущества и др.) </a:t>
          </a:r>
          <a:endParaRPr lang="ru-RU" sz="1300" kern="1200" dirty="0">
            <a:solidFill>
              <a:srgbClr val="0000FF"/>
            </a:solidFill>
          </a:endParaRPr>
        </a:p>
      </dsp:txBody>
      <dsp:txXfrm>
        <a:off x="61021" y="1776130"/>
        <a:ext cx="2846629" cy="1961368"/>
      </dsp:txXfrm>
    </dsp:sp>
    <dsp:sp modelId="{F538699F-C0FA-4C38-A5E2-A5F67DCC57E0}">
      <dsp:nvSpPr>
        <dsp:cNvPr id="0" name=""/>
        <dsp:cNvSpPr/>
      </dsp:nvSpPr>
      <dsp:spPr>
        <a:xfrm rot="20478543">
          <a:off x="5179169" y="2583044"/>
          <a:ext cx="1901585" cy="854473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7A1494-1795-4E2A-8BBD-A73B96D44D41}">
      <dsp:nvSpPr>
        <dsp:cNvPr id="0" name=""/>
        <dsp:cNvSpPr/>
      </dsp:nvSpPr>
      <dsp:spPr>
        <a:xfrm>
          <a:off x="6408723" y="2049851"/>
          <a:ext cx="2535029" cy="1801774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/>
              <a:latin typeface="Constantia" pitchFamily="18" charset="0"/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  <a:effectLst/>
              <a:latin typeface="Constantia" pitchFamily="18" charset="0"/>
            </a:rPr>
            <a:t>  </a:t>
          </a:r>
          <a:r>
            <a:rPr lang="ru-RU" sz="13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  <a:endParaRPr lang="ru-RU" sz="1300" kern="1200" dirty="0">
            <a:solidFill>
              <a:srgbClr val="0000FF"/>
            </a:solidFill>
          </a:endParaRPr>
        </a:p>
      </dsp:txBody>
      <dsp:txXfrm>
        <a:off x="6461495" y="2102623"/>
        <a:ext cx="2429485" cy="1696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64A3-F120-4827-B5B2-30933D048A65}">
      <dsp:nvSpPr>
        <dsp:cNvPr id="0" name=""/>
        <dsp:cNvSpPr/>
      </dsp:nvSpPr>
      <dsp:spPr>
        <a:xfrm rot="16200000">
          <a:off x="806912" y="-806912"/>
          <a:ext cx="2779580" cy="4393405"/>
        </a:xfrm>
        <a:prstGeom prst="round1Rect">
          <a:avLst/>
        </a:prstGeom>
        <a:solidFill>
          <a:srgbClr val="FF0000"/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Выполнение социальных обязательств</a:t>
          </a:r>
          <a:endParaRPr lang="ru-RU" sz="2800" b="1" kern="1200" dirty="0"/>
        </a:p>
      </dsp:txBody>
      <dsp:txXfrm rot="5400000">
        <a:off x="0" y="0"/>
        <a:ext cx="4393405" cy="2084685"/>
      </dsp:txXfrm>
    </dsp:sp>
    <dsp:sp modelId="{51F00673-E28B-4041-ACF9-658C8B0563E8}">
      <dsp:nvSpPr>
        <dsp:cNvPr id="0" name=""/>
        <dsp:cNvSpPr/>
      </dsp:nvSpPr>
      <dsp:spPr>
        <a:xfrm>
          <a:off x="4179139" y="0"/>
          <a:ext cx="4393405" cy="2779580"/>
        </a:xfrm>
        <a:prstGeom prst="round1Rect">
          <a:avLst/>
        </a:prstGeom>
        <a:solidFill>
          <a:srgbClr val="00CC00"/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Повышение эффективности бюджетных расходов</a:t>
          </a:r>
          <a:endParaRPr lang="ru-RU" sz="2800" kern="1200" dirty="0"/>
        </a:p>
      </dsp:txBody>
      <dsp:txXfrm>
        <a:off x="4179139" y="0"/>
        <a:ext cx="4393405" cy="2084685"/>
      </dsp:txXfrm>
    </dsp:sp>
    <dsp:sp modelId="{C4F17AD4-6E96-4D30-97E1-B8029F246FC5}">
      <dsp:nvSpPr>
        <dsp:cNvPr id="0" name=""/>
        <dsp:cNvSpPr/>
      </dsp:nvSpPr>
      <dsp:spPr>
        <a:xfrm rot="10800000">
          <a:off x="0" y="2714649"/>
          <a:ext cx="4393405" cy="2779580"/>
        </a:xfrm>
        <a:prstGeom prst="round1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Программный бюджет</a:t>
          </a:r>
          <a:endParaRPr lang="ru-RU" sz="2800" b="1" kern="1200" dirty="0"/>
        </a:p>
      </dsp:txBody>
      <dsp:txXfrm rot="10800000">
        <a:off x="0" y="3409544"/>
        <a:ext cx="4393405" cy="2084685"/>
      </dsp:txXfrm>
    </dsp:sp>
    <dsp:sp modelId="{55D682D0-BE8F-464B-8371-494F3F118280}">
      <dsp:nvSpPr>
        <dsp:cNvPr id="0" name=""/>
        <dsp:cNvSpPr/>
      </dsp:nvSpPr>
      <dsp:spPr>
        <a:xfrm rot="5400000">
          <a:off x="5057401" y="2008408"/>
          <a:ext cx="2779580" cy="4321925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Открытость и прозрачность</a:t>
          </a:r>
          <a:endParaRPr lang="ru-RU" sz="2800" b="1" kern="1200" dirty="0"/>
        </a:p>
      </dsp:txBody>
      <dsp:txXfrm rot="-5400000">
        <a:off x="4286228" y="3474475"/>
        <a:ext cx="4321925" cy="2084685"/>
      </dsp:txXfrm>
    </dsp:sp>
    <dsp:sp modelId="{A403CB26-1EFF-47FF-9223-5BC7499AAE5C}">
      <dsp:nvSpPr>
        <dsp:cNvPr id="0" name=""/>
        <dsp:cNvSpPr/>
      </dsp:nvSpPr>
      <dsp:spPr>
        <a:xfrm>
          <a:off x="2133789" y="1698712"/>
          <a:ext cx="4519233" cy="2161735"/>
        </a:xfrm>
        <a:prstGeom prst="roundRect">
          <a:avLst/>
        </a:prstGeom>
        <a:solidFill>
          <a:schemeClr val="tx1">
            <a:lumMod val="75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Обеспечение сбалансированности бюджета</a:t>
          </a:r>
          <a:endParaRPr lang="ru-RU" sz="2800" b="1" kern="1200" dirty="0"/>
        </a:p>
      </dsp:txBody>
      <dsp:txXfrm>
        <a:off x="2239316" y="1804239"/>
        <a:ext cx="4308179" cy="1950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DE8CD-20B3-4E32-8588-6B135E45FFB2}">
      <dsp:nvSpPr>
        <dsp:cNvPr id="0" name=""/>
        <dsp:cNvSpPr/>
      </dsp:nvSpPr>
      <dsp:spPr>
        <a:xfrm>
          <a:off x="0" y="285756"/>
          <a:ext cx="2156020" cy="399924"/>
        </a:xfrm>
        <a:prstGeom prst="chevron">
          <a:avLst/>
        </a:prstGeom>
        <a:solidFill>
          <a:srgbClr val="3BE8F1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>
        <a:off x="199962" y="285756"/>
        <a:ext cx="1756096" cy="399924"/>
      </dsp:txXfrm>
    </dsp:sp>
    <dsp:sp modelId="{A4FF7160-E611-4E37-8F3C-2E1A72D70F7E}">
      <dsp:nvSpPr>
        <dsp:cNvPr id="0" name=""/>
        <dsp:cNvSpPr/>
      </dsp:nvSpPr>
      <dsp:spPr>
        <a:xfrm>
          <a:off x="2037186" y="0"/>
          <a:ext cx="6512732" cy="903946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благоприятной деловой среды для реализации инвестиционных проектов</a:t>
          </a:r>
          <a:endParaRPr lang="ru-RU" sz="1600" kern="1200" dirty="0"/>
        </a:p>
      </dsp:txBody>
      <dsp:txXfrm>
        <a:off x="2489159" y="0"/>
        <a:ext cx="5608786" cy="903946"/>
      </dsp:txXfrm>
    </dsp:sp>
    <dsp:sp modelId="{7750318C-189C-4AEB-ADC1-6F1A4AE6D6A8}">
      <dsp:nvSpPr>
        <dsp:cNvPr id="0" name=""/>
        <dsp:cNvSpPr/>
      </dsp:nvSpPr>
      <dsp:spPr>
        <a:xfrm>
          <a:off x="321742" y="1308385"/>
          <a:ext cx="2156020" cy="415301"/>
        </a:xfrm>
        <a:prstGeom prst="chevron">
          <a:avLst/>
        </a:prstGeom>
        <a:solidFill>
          <a:srgbClr val="F139DB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>
        <a:off x="529393" y="1308385"/>
        <a:ext cx="1740719" cy="415301"/>
      </dsp:txXfrm>
    </dsp:sp>
    <dsp:sp modelId="{4024282F-3A9D-411F-84CC-EDFA3D38448B}">
      <dsp:nvSpPr>
        <dsp:cNvPr id="0" name=""/>
        <dsp:cNvSpPr/>
      </dsp:nvSpPr>
      <dsp:spPr>
        <a:xfrm>
          <a:off x="2436146" y="1231488"/>
          <a:ext cx="6204813" cy="614405"/>
        </a:xfrm>
        <a:prstGeom prst="chevron">
          <a:avLst/>
        </a:prstGeom>
        <a:solidFill>
          <a:schemeClr val="accent4">
            <a:tint val="40000"/>
            <a:alpha val="90000"/>
            <a:hueOff val="-2430779"/>
            <a:satOff val="23548"/>
            <a:lumOff val="2428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-2430779"/>
              <a:satOff val="23548"/>
              <a:lumOff val="2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благоприятных условий для развития малого и среднего предпринимательства</a:t>
          </a:r>
          <a:endParaRPr lang="ru-RU" sz="1600" kern="1200" dirty="0"/>
        </a:p>
      </dsp:txBody>
      <dsp:txXfrm>
        <a:off x="2743349" y="1231488"/>
        <a:ext cx="5590408" cy="614405"/>
      </dsp:txXfrm>
    </dsp:sp>
    <dsp:sp modelId="{4A71013A-4EEF-4AD8-9BC2-35E8FB7F1044}">
      <dsp:nvSpPr>
        <dsp:cNvPr id="0" name=""/>
        <dsp:cNvSpPr/>
      </dsp:nvSpPr>
      <dsp:spPr>
        <a:xfrm>
          <a:off x="0" y="2384976"/>
          <a:ext cx="2156020" cy="374612"/>
        </a:xfrm>
        <a:prstGeom prst="chevron">
          <a:avLst/>
        </a:prstGeom>
        <a:solidFill>
          <a:srgbClr val="DA671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>
        <a:off x="187306" y="2384976"/>
        <a:ext cx="1781408" cy="374612"/>
      </dsp:txXfrm>
    </dsp:sp>
    <dsp:sp modelId="{13DD94C1-7F82-4F66-8A4F-23D29724702E}">
      <dsp:nvSpPr>
        <dsp:cNvPr id="0" name=""/>
        <dsp:cNvSpPr/>
      </dsp:nvSpPr>
      <dsp:spPr>
        <a:xfrm>
          <a:off x="2211572" y="2286013"/>
          <a:ext cx="6134092" cy="639215"/>
        </a:xfrm>
        <a:prstGeom prst="chevron">
          <a:avLst/>
        </a:prstGeom>
        <a:solidFill>
          <a:srgbClr val="FFC000">
            <a:alpha val="90000"/>
          </a:srgbClr>
        </a:solidFill>
        <a:ln w="12700" cap="rnd" cmpd="sng" algn="ctr">
          <a:solidFill>
            <a:schemeClr val="accent4">
              <a:tint val="40000"/>
              <a:alpha val="90000"/>
              <a:hueOff val="-4861557"/>
              <a:satOff val="47095"/>
              <a:lumOff val="4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Выявление налогоплательщиков не стоящих на налоговом учете</a:t>
          </a:r>
          <a:endParaRPr lang="ru-RU" sz="1600" kern="1200" dirty="0"/>
        </a:p>
      </dsp:txBody>
      <dsp:txXfrm>
        <a:off x="2531180" y="2286013"/>
        <a:ext cx="5494877" cy="639215"/>
      </dsp:txXfrm>
    </dsp:sp>
    <dsp:sp modelId="{C1ED1978-A1DD-4ACF-BF25-73A84C7543BA}">
      <dsp:nvSpPr>
        <dsp:cNvPr id="0" name=""/>
        <dsp:cNvSpPr/>
      </dsp:nvSpPr>
      <dsp:spPr>
        <a:xfrm>
          <a:off x="0" y="3571900"/>
          <a:ext cx="2156020" cy="395854"/>
        </a:xfrm>
        <a:prstGeom prst="chevron">
          <a:avLst/>
        </a:prstGeom>
        <a:solidFill>
          <a:schemeClr val="accent4">
            <a:lumMod val="75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>
        <a:off x="197927" y="3571900"/>
        <a:ext cx="1760166" cy="395854"/>
      </dsp:txXfrm>
    </dsp:sp>
    <dsp:sp modelId="{F217E836-89E9-4AFD-B655-CFBDC00C4005}">
      <dsp:nvSpPr>
        <dsp:cNvPr id="0" name=""/>
        <dsp:cNvSpPr/>
      </dsp:nvSpPr>
      <dsp:spPr>
        <a:xfrm>
          <a:off x="2192984" y="3071832"/>
          <a:ext cx="6447968" cy="1142225"/>
        </a:xfrm>
        <a:prstGeom prst="chevron">
          <a:avLst/>
        </a:prstGeom>
        <a:solidFill>
          <a:srgbClr val="FFFF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FF"/>
              </a:solidFill>
            </a:rPr>
            <a:t>Повышение эффективности управления муниципальным имуществом</a:t>
          </a:r>
          <a:endParaRPr lang="ru-RU" sz="1600" kern="1200" dirty="0">
            <a:solidFill>
              <a:srgbClr val="0000FF"/>
            </a:solidFill>
          </a:endParaRPr>
        </a:p>
      </dsp:txBody>
      <dsp:txXfrm>
        <a:off x="2764097" y="3071832"/>
        <a:ext cx="5305743" cy="1142225"/>
      </dsp:txXfrm>
    </dsp:sp>
    <dsp:sp modelId="{20627E20-A54C-4416-93CF-D1066F3C4067}">
      <dsp:nvSpPr>
        <dsp:cNvPr id="0" name=""/>
        <dsp:cNvSpPr/>
      </dsp:nvSpPr>
      <dsp:spPr>
        <a:xfrm>
          <a:off x="14153" y="4999530"/>
          <a:ext cx="2156020" cy="395854"/>
        </a:xfrm>
        <a:prstGeom prst="chevron">
          <a:avLst/>
        </a:prstGeom>
        <a:solidFill>
          <a:srgbClr val="FF0066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</a:t>
          </a:r>
          <a:endParaRPr lang="ru-RU" sz="2400" kern="1200" dirty="0"/>
        </a:p>
      </dsp:txBody>
      <dsp:txXfrm>
        <a:off x="212080" y="4999530"/>
        <a:ext cx="1760166" cy="395854"/>
      </dsp:txXfrm>
    </dsp:sp>
    <dsp:sp modelId="{C39BEF03-EC05-4810-9189-33CF846A47BA}">
      <dsp:nvSpPr>
        <dsp:cNvPr id="0" name=""/>
        <dsp:cNvSpPr/>
      </dsp:nvSpPr>
      <dsp:spPr>
        <a:xfrm>
          <a:off x="1979948" y="4643468"/>
          <a:ext cx="6661004" cy="968156"/>
        </a:xfrm>
        <a:prstGeom prst="chevron">
          <a:avLst/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Отмена неэффективных налоговых льгот, введение моратория на установление новых налоговых льгот(пониженных ставок по налогам</a:t>
          </a:r>
          <a:r>
            <a:rPr lang="ru-RU" sz="1300" kern="1200" dirty="0" smtClean="0"/>
            <a:t>)</a:t>
          </a:r>
          <a:endParaRPr lang="ru-RU" sz="1300" kern="1200" dirty="0"/>
        </a:p>
      </dsp:txBody>
      <dsp:txXfrm>
        <a:off x="2464026" y="4643468"/>
        <a:ext cx="5692848" cy="968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148D6-9B34-4EA6-9E2E-6D6BBA070879}">
      <dsp:nvSpPr>
        <dsp:cNvPr id="0" name=""/>
        <dsp:cNvSpPr/>
      </dsp:nvSpPr>
      <dsp:spPr>
        <a:xfrm>
          <a:off x="1231091" y="2531829"/>
          <a:ext cx="657793" cy="213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896" y="0"/>
              </a:lnTo>
              <a:lnTo>
                <a:pt x="328896" y="2139561"/>
              </a:lnTo>
              <a:lnTo>
                <a:pt x="657793" y="21395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04028" y="3545650"/>
        <a:ext cx="111919" cy="111919"/>
      </dsp:txXfrm>
    </dsp:sp>
    <dsp:sp modelId="{DEEC1C36-71EA-4D66-A279-01B7914C9582}">
      <dsp:nvSpPr>
        <dsp:cNvPr id="0" name=""/>
        <dsp:cNvSpPr/>
      </dsp:nvSpPr>
      <dsp:spPr>
        <a:xfrm>
          <a:off x="1231091" y="2531829"/>
          <a:ext cx="657793" cy="1450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896" y="0"/>
              </a:lnTo>
              <a:lnTo>
                <a:pt x="328896" y="1450844"/>
              </a:lnTo>
              <a:lnTo>
                <a:pt x="657793" y="14508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20163" y="3217426"/>
        <a:ext cx="79649" cy="79649"/>
      </dsp:txXfrm>
    </dsp:sp>
    <dsp:sp modelId="{C70BEF33-FF80-4FAB-BEB4-419987E2E6DF}">
      <dsp:nvSpPr>
        <dsp:cNvPr id="0" name=""/>
        <dsp:cNvSpPr/>
      </dsp:nvSpPr>
      <dsp:spPr>
        <a:xfrm>
          <a:off x="1231091" y="2531829"/>
          <a:ext cx="657793" cy="746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896" y="0"/>
              </a:lnTo>
              <a:lnTo>
                <a:pt x="328896" y="746273"/>
              </a:lnTo>
              <a:lnTo>
                <a:pt x="657793" y="7462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5118" y="2880096"/>
        <a:ext cx="49739" cy="49739"/>
      </dsp:txXfrm>
    </dsp:sp>
    <dsp:sp modelId="{7A1301EE-6268-463C-90DC-B830295E0819}">
      <dsp:nvSpPr>
        <dsp:cNvPr id="0" name=""/>
        <dsp:cNvSpPr/>
      </dsp:nvSpPr>
      <dsp:spPr>
        <a:xfrm>
          <a:off x="1231091" y="2531829"/>
          <a:ext cx="657793" cy="92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896" y="0"/>
              </a:lnTo>
              <a:lnTo>
                <a:pt x="328896" y="92211"/>
              </a:lnTo>
              <a:lnTo>
                <a:pt x="657793" y="922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43382" y="2561329"/>
        <a:ext cx="33211" cy="33211"/>
      </dsp:txXfrm>
    </dsp:sp>
    <dsp:sp modelId="{7B40291E-A621-42A6-895A-751B55399E8A}">
      <dsp:nvSpPr>
        <dsp:cNvPr id="0" name=""/>
        <dsp:cNvSpPr/>
      </dsp:nvSpPr>
      <dsp:spPr>
        <a:xfrm>
          <a:off x="1231091" y="1964157"/>
          <a:ext cx="657793" cy="567672"/>
        </a:xfrm>
        <a:custGeom>
          <a:avLst/>
          <a:gdLst/>
          <a:ahLst/>
          <a:cxnLst/>
          <a:rect l="0" t="0" r="0" b="0"/>
          <a:pathLst>
            <a:path>
              <a:moveTo>
                <a:pt x="0" y="567672"/>
              </a:moveTo>
              <a:lnTo>
                <a:pt x="328896" y="567672"/>
              </a:lnTo>
              <a:lnTo>
                <a:pt x="328896" y="0"/>
              </a:lnTo>
              <a:lnTo>
                <a:pt x="65779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8266" y="2226271"/>
        <a:ext cx="43443" cy="43443"/>
      </dsp:txXfrm>
    </dsp:sp>
    <dsp:sp modelId="{6C51DA28-0B46-4A36-9F34-220BB0866019}">
      <dsp:nvSpPr>
        <dsp:cNvPr id="0" name=""/>
        <dsp:cNvSpPr/>
      </dsp:nvSpPr>
      <dsp:spPr>
        <a:xfrm>
          <a:off x="1231091" y="1245821"/>
          <a:ext cx="657793" cy="1286007"/>
        </a:xfrm>
        <a:custGeom>
          <a:avLst/>
          <a:gdLst/>
          <a:ahLst/>
          <a:cxnLst/>
          <a:rect l="0" t="0" r="0" b="0"/>
          <a:pathLst>
            <a:path>
              <a:moveTo>
                <a:pt x="0" y="1286007"/>
              </a:moveTo>
              <a:lnTo>
                <a:pt x="328896" y="1286007"/>
              </a:lnTo>
              <a:lnTo>
                <a:pt x="328896" y="0"/>
              </a:lnTo>
              <a:lnTo>
                <a:pt x="65779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23876" y="1852713"/>
        <a:ext cx="72223" cy="72223"/>
      </dsp:txXfrm>
    </dsp:sp>
    <dsp:sp modelId="{F1656F62-558C-4FE6-9BE9-9CDB1E473F4C}">
      <dsp:nvSpPr>
        <dsp:cNvPr id="0" name=""/>
        <dsp:cNvSpPr/>
      </dsp:nvSpPr>
      <dsp:spPr>
        <a:xfrm>
          <a:off x="1231091" y="429274"/>
          <a:ext cx="635232" cy="2102554"/>
        </a:xfrm>
        <a:custGeom>
          <a:avLst/>
          <a:gdLst/>
          <a:ahLst/>
          <a:cxnLst/>
          <a:rect l="0" t="0" r="0" b="0"/>
          <a:pathLst>
            <a:path>
              <a:moveTo>
                <a:pt x="0" y="2102554"/>
              </a:moveTo>
              <a:lnTo>
                <a:pt x="317616" y="2102554"/>
              </a:lnTo>
              <a:lnTo>
                <a:pt x="317616" y="0"/>
              </a:lnTo>
              <a:lnTo>
                <a:pt x="63523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493797" y="1425641"/>
        <a:ext cx="109820" cy="109820"/>
      </dsp:txXfrm>
    </dsp:sp>
    <dsp:sp modelId="{199403B8-0528-459A-85F1-F22A7B0C1640}">
      <dsp:nvSpPr>
        <dsp:cNvPr id="0" name=""/>
        <dsp:cNvSpPr/>
      </dsp:nvSpPr>
      <dsp:spPr>
        <a:xfrm rot="5400000" flipV="1">
          <a:off x="934054" y="2512774"/>
          <a:ext cx="555963" cy="38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kern="1200" dirty="0">
            <a:solidFill>
              <a:schemeClr val="tx1"/>
            </a:solidFill>
          </a:endParaRPr>
        </a:p>
      </dsp:txBody>
      <dsp:txXfrm rot="10800000">
        <a:off x="934054" y="2512774"/>
        <a:ext cx="555963" cy="38110"/>
      </dsp:txXfrm>
    </dsp:sp>
    <dsp:sp modelId="{DE720FC0-E10C-4A8F-ACA3-1329DE4E058A}">
      <dsp:nvSpPr>
        <dsp:cNvPr id="0" name=""/>
        <dsp:cNvSpPr/>
      </dsp:nvSpPr>
      <dsp:spPr>
        <a:xfrm>
          <a:off x="1866324" y="65591"/>
          <a:ext cx="2105582" cy="727367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Отгружено товаров собственного производства по полному круг</a:t>
          </a: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производителей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6324" y="65591"/>
        <a:ext cx="2105582" cy="727367"/>
      </dsp:txXfrm>
    </dsp:sp>
    <dsp:sp modelId="{8016F053-BBD7-4535-B254-A275663F1859}">
      <dsp:nvSpPr>
        <dsp:cNvPr id="0" name=""/>
        <dsp:cNvSpPr/>
      </dsp:nvSpPr>
      <dsp:spPr>
        <a:xfrm>
          <a:off x="1888885" y="946445"/>
          <a:ext cx="2105582" cy="598751"/>
        </a:xfrm>
        <a:prstGeom prst="rect">
          <a:avLst/>
        </a:prstGeom>
        <a:gradFill rotWithShape="0">
          <a:gsLst>
            <a:gs pos="87000">
              <a:schemeClr val="accent5">
                <a:lumMod val="60000"/>
                <a:lumOff val="40000"/>
              </a:schemeClr>
            </a:gs>
            <a:gs pos="100000">
              <a:schemeClr val="accent2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Среднемесячная начисленная заработная плата одного работника организации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885" y="946445"/>
        <a:ext cx="2105582" cy="598751"/>
      </dsp:txXfrm>
    </dsp:sp>
    <dsp:sp modelId="{E1402E9F-6D44-48D7-8FA3-72BC41BCA252}">
      <dsp:nvSpPr>
        <dsp:cNvPr id="0" name=""/>
        <dsp:cNvSpPr/>
      </dsp:nvSpPr>
      <dsp:spPr>
        <a:xfrm>
          <a:off x="1888885" y="1712562"/>
          <a:ext cx="2123981" cy="503190"/>
        </a:xfrm>
        <a:prstGeom prst="rect">
          <a:avLst/>
        </a:prstGeom>
        <a:gradFill rotWithShape="0">
          <a:gsLst>
            <a:gs pos="91000">
              <a:srgbClr val="00B050"/>
            </a:gs>
            <a:gs pos="100000">
              <a:srgbClr val="00B050"/>
            </a:gs>
            <a:gs pos="100000">
              <a:schemeClr val="accent5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Прибыль прибыльных организаций 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885" y="1712562"/>
        <a:ext cx="2123981" cy="503190"/>
      </dsp:txXfrm>
    </dsp:sp>
    <dsp:sp modelId="{19D25C6A-CDCB-4508-8E74-7D8388A34E18}">
      <dsp:nvSpPr>
        <dsp:cNvPr id="0" name=""/>
        <dsp:cNvSpPr/>
      </dsp:nvSpPr>
      <dsp:spPr>
        <a:xfrm>
          <a:off x="1888885" y="2360816"/>
          <a:ext cx="2149712" cy="526448"/>
        </a:xfrm>
        <a:prstGeom prst="rect">
          <a:avLst/>
        </a:prstGeom>
        <a:gradFill rotWithShape="0">
          <a:gsLst>
            <a:gs pos="100000">
              <a:srgbClr val="0066FF"/>
            </a:gs>
            <a:gs pos="100000">
              <a:schemeClr val="accent5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Инвестиции в основной капитал за счет всех источников финансирования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885" y="2360816"/>
        <a:ext cx="2149712" cy="526448"/>
      </dsp:txXfrm>
    </dsp:sp>
    <dsp:sp modelId="{3FFC2C65-D4AA-48FF-A017-40092071A5B4}">
      <dsp:nvSpPr>
        <dsp:cNvPr id="0" name=""/>
        <dsp:cNvSpPr/>
      </dsp:nvSpPr>
      <dsp:spPr>
        <a:xfrm>
          <a:off x="1888885" y="3067997"/>
          <a:ext cx="2123981" cy="420211"/>
        </a:xfrm>
        <a:prstGeom prst="rect">
          <a:avLst/>
        </a:prstGeom>
        <a:gradFill rotWithShape="0">
          <a:gsLst>
            <a:gs pos="100000">
              <a:srgbClr val="92D050"/>
            </a:gs>
            <a:gs pos="100000">
              <a:schemeClr val="accent5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Среднегодовая численность населения</a:t>
          </a:r>
          <a:endParaRPr lang="ru-RU" sz="12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885" y="3067997"/>
        <a:ext cx="2123981" cy="420211"/>
      </dsp:txXfrm>
    </dsp:sp>
    <dsp:sp modelId="{DE0ECD4F-8A8B-444D-877E-8149E667A8C3}">
      <dsp:nvSpPr>
        <dsp:cNvPr id="0" name=""/>
        <dsp:cNvSpPr/>
      </dsp:nvSpPr>
      <dsp:spPr>
        <a:xfrm>
          <a:off x="1888885" y="3657325"/>
          <a:ext cx="2149712" cy="650696"/>
        </a:xfrm>
        <a:prstGeom prst="rect">
          <a:avLst/>
        </a:prstGeom>
        <a:gradFill rotWithShape="0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5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зарегистрированной безработицы от трудоспособного населения  </a:t>
          </a:r>
          <a:endParaRPr lang="ru-RU" sz="12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885" y="3657325"/>
        <a:ext cx="2149712" cy="650696"/>
      </dsp:txXfrm>
    </dsp:sp>
    <dsp:sp modelId="{A81F6BF8-E984-40C1-B0ED-B80F78B811F3}">
      <dsp:nvSpPr>
        <dsp:cNvPr id="0" name=""/>
        <dsp:cNvSpPr/>
      </dsp:nvSpPr>
      <dsp:spPr>
        <a:xfrm>
          <a:off x="1888885" y="4452698"/>
          <a:ext cx="2149712" cy="437385"/>
        </a:xfrm>
        <a:prstGeom prst="rect">
          <a:avLst/>
        </a:prstGeom>
        <a:gradFill rotWithShape="0">
          <a:gsLst>
            <a:gs pos="100000">
              <a:srgbClr val="FFFF00"/>
            </a:gs>
            <a:gs pos="100000">
              <a:schemeClr val="accent5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малых, микро  и средних предприятий, всего</a:t>
          </a:r>
          <a:endParaRPr lang="ru-RU" sz="12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885" y="4452698"/>
        <a:ext cx="2149712" cy="437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AEBA1-FCD6-4ACA-A388-6303CBFAA0C1}">
      <dsp:nvSpPr>
        <dsp:cNvPr id="0" name=""/>
        <dsp:cNvSpPr/>
      </dsp:nvSpPr>
      <dsp:spPr>
        <a:xfrm>
          <a:off x="0" y="0"/>
          <a:ext cx="5643563" cy="12151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Общегосударственные вопросы</a:t>
          </a:r>
          <a:endParaRPr lang="ru-RU" sz="1800" b="1" kern="1200" dirty="0"/>
        </a:p>
      </dsp:txBody>
      <dsp:txXfrm>
        <a:off x="1565792" y="0"/>
        <a:ext cx="4077770" cy="1215170"/>
      </dsp:txXfrm>
    </dsp:sp>
    <dsp:sp modelId="{8ED1BF98-D06D-4698-8E13-0861B1A00807}">
      <dsp:nvSpPr>
        <dsp:cNvPr id="0" name=""/>
        <dsp:cNvSpPr/>
      </dsp:nvSpPr>
      <dsp:spPr>
        <a:xfrm>
          <a:off x="184790" y="353816"/>
          <a:ext cx="1303030" cy="503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C551D-79C0-4A19-B12D-A40C28E7BD17}">
      <dsp:nvSpPr>
        <dsp:cNvPr id="0" name=""/>
        <dsp:cNvSpPr/>
      </dsp:nvSpPr>
      <dsp:spPr>
        <a:xfrm>
          <a:off x="71447" y="1278153"/>
          <a:ext cx="5500667" cy="7587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Национальная оборона</a:t>
          </a:r>
          <a:endParaRPr lang="ru-RU" sz="1800" b="1" kern="1200" dirty="0"/>
        </a:p>
      </dsp:txBody>
      <dsp:txXfrm>
        <a:off x="1597594" y="1278153"/>
        <a:ext cx="3974520" cy="758771"/>
      </dsp:txXfrm>
    </dsp:sp>
    <dsp:sp modelId="{3B696FB4-6C9E-4608-9835-6939DADF2A9D}">
      <dsp:nvSpPr>
        <dsp:cNvPr id="0" name=""/>
        <dsp:cNvSpPr/>
      </dsp:nvSpPr>
      <dsp:spPr>
        <a:xfrm>
          <a:off x="184790" y="1338339"/>
          <a:ext cx="1311902" cy="4992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96979-FAFA-49DB-B74E-C258585E3EB5}">
      <dsp:nvSpPr>
        <dsp:cNvPr id="0" name=""/>
        <dsp:cNvSpPr/>
      </dsp:nvSpPr>
      <dsp:spPr>
        <a:xfrm>
          <a:off x="0" y="2104104"/>
          <a:ext cx="5643563" cy="8445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Национальная безопасность и правоохранительная деятельность</a:t>
          </a:r>
          <a:endParaRPr lang="ru-RU" sz="1800" b="1" kern="1200" dirty="0"/>
        </a:p>
      </dsp:txBody>
      <dsp:txXfrm>
        <a:off x="1565792" y="2104104"/>
        <a:ext cx="4077770" cy="844526"/>
      </dsp:txXfrm>
    </dsp:sp>
    <dsp:sp modelId="{E361F520-2F14-4D26-BC6C-A42C8708D880}">
      <dsp:nvSpPr>
        <dsp:cNvPr id="0" name=""/>
        <dsp:cNvSpPr/>
      </dsp:nvSpPr>
      <dsp:spPr>
        <a:xfrm>
          <a:off x="66298" y="2249433"/>
          <a:ext cx="1398610" cy="5748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1D294-9EE4-4979-B5FB-5599FC4A9C26}">
      <dsp:nvSpPr>
        <dsp:cNvPr id="0" name=""/>
        <dsp:cNvSpPr/>
      </dsp:nvSpPr>
      <dsp:spPr>
        <a:xfrm>
          <a:off x="71419" y="2992994"/>
          <a:ext cx="5500724" cy="10087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Национальная экономика</a:t>
          </a:r>
          <a:endParaRPr lang="ru-RU" sz="1800" b="1" kern="1200" dirty="0"/>
        </a:p>
      </dsp:txBody>
      <dsp:txXfrm>
        <a:off x="1597581" y="2992994"/>
        <a:ext cx="3974561" cy="1008781"/>
      </dsp:txXfrm>
    </dsp:sp>
    <dsp:sp modelId="{41BCFE36-951E-4CE1-BE96-CDFAE3518387}">
      <dsp:nvSpPr>
        <dsp:cNvPr id="0" name=""/>
        <dsp:cNvSpPr/>
      </dsp:nvSpPr>
      <dsp:spPr>
        <a:xfrm>
          <a:off x="189085" y="3147817"/>
          <a:ext cx="1358462" cy="5928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D2F3D-3419-41F4-A28A-4C0E440BFBFC}">
      <dsp:nvSpPr>
        <dsp:cNvPr id="0" name=""/>
        <dsp:cNvSpPr/>
      </dsp:nvSpPr>
      <dsp:spPr>
        <a:xfrm>
          <a:off x="0" y="4083903"/>
          <a:ext cx="5643563" cy="9923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Жилищно</a:t>
          </a:r>
          <a:r>
            <a:rPr lang="ru-RU" sz="1800" b="1" kern="1200" dirty="0" smtClean="0"/>
            <a:t> - коммунальное хозяйство</a:t>
          </a:r>
          <a:endParaRPr lang="ru-RU" sz="1800" b="1" kern="1200" dirty="0"/>
        </a:p>
      </dsp:txBody>
      <dsp:txXfrm>
        <a:off x="1565792" y="4083903"/>
        <a:ext cx="4077770" cy="992303"/>
      </dsp:txXfrm>
    </dsp:sp>
    <dsp:sp modelId="{C8DAA9AB-2DB8-487D-82AB-30423FB7694F}">
      <dsp:nvSpPr>
        <dsp:cNvPr id="0" name=""/>
        <dsp:cNvSpPr/>
      </dsp:nvSpPr>
      <dsp:spPr>
        <a:xfrm>
          <a:off x="117648" y="4257717"/>
          <a:ext cx="1471378" cy="708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3C1F7-7888-4285-A2FF-FBCBB95071B3}">
      <dsp:nvSpPr>
        <dsp:cNvPr id="0" name=""/>
        <dsp:cNvSpPr/>
      </dsp:nvSpPr>
      <dsp:spPr>
        <a:xfrm>
          <a:off x="0" y="0"/>
          <a:ext cx="5868143" cy="10556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Образование</a:t>
          </a:r>
          <a:endParaRPr lang="ru-RU" sz="3000" kern="1200" dirty="0"/>
        </a:p>
      </dsp:txBody>
      <dsp:txXfrm>
        <a:off x="1279196" y="0"/>
        <a:ext cx="4588947" cy="1055676"/>
      </dsp:txXfrm>
    </dsp:sp>
    <dsp:sp modelId="{3186FCAE-73CA-4967-8A3B-8BDC12EA1776}">
      <dsp:nvSpPr>
        <dsp:cNvPr id="0" name=""/>
        <dsp:cNvSpPr/>
      </dsp:nvSpPr>
      <dsp:spPr>
        <a:xfrm>
          <a:off x="105567" y="105567"/>
          <a:ext cx="1173628" cy="8445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14FA5-C2EF-4C44-9D3B-6BE1AA509BB2}">
      <dsp:nvSpPr>
        <dsp:cNvPr id="0" name=""/>
        <dsp:cNvSpPr/>
      </dsp:nvSpPr>
      <dsp:spPr>
        <a:xfrm>
          <a:off x="0" y="1161244"/>
          <a:ext cx="5868143" cy="10556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Культура</a:t>
          </a:r>
          <a:endParaRPr lang="ru-RU" sz="3000" kern="1200" dirty="0"/>
        </a:p>
      </dsp:txBody>
      <dsp:txXfrm>
        <a:off x="1279196" y="1161244"/>
        <a:ext cx="4588947" cy="1055676"/>
      </dsp:txXfrm>
    </dsp:sp>
    <dsp:sp modelId="{88B6401A-5562-4A0D-8530-B7DEFF94B929}">
      <dsp:nvSpPr>
        <dsp:cNvPr id="0" name=""/>
        <dsp:cNvSpPr/>
      </dsp:nvSpPr>
      <dsp:spPr>
        <a:xfrm>
          <a:off x="105567" y="1266811"/>
          <a:ext cx="1173628" cy="8445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922C7-A275-4CA3-BE4F-D01127161748}">
      <dsp:nvSpPr>
        <dsp:cNvPr id="0" name=""/>
        <dsp:cNvSpPr/>
      </dsp:nvSpPr>
      <dsp:spPr>
        <a:xfrm>
          <a:off x="0" y="2322488"/>
          <a:ext cx="5868143" cy="10556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Социальная политика</a:t>
          </a:r>
          <a:endParaRPr lang="ru-RU" sz="3000" kern="1200" dirty="0"/>
        </a:p>
      </dsp:txBody>
      <dsp:txXfrm>
        <a:off x="1279196" y="2322488"/>
        <a:ext cx="4588947" cy="1055676"/>
      </dsp:txXfrm>
    </dsp:sp>
    <dsp:sp modelId="{175F1096-F761-4C44-B005-F48A3B278E98}">
      <dsp:nvSpPr>
        <dsp:cNvPr id="0" name=""/>
        <dsp:cNvSpPr/>
      </dsp:nvSpPr>
      <dsp:spPr>
        <a:xfrm>
          <a:off x="105567" y="2428056"/>
          <a:ext cx="1173628" cy="8445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45658-1D2B-4BA1-9B65-A906E5D9163B}">
      <dsp:nvSpPr>
        <dsp:cNvPr id="0" name=""/>
        <dsp:cNvSpPr/>
      </dsp:nvSpPr>
      <dsp:spPr>
        <a:xfrm>
          <a:off x="0" y="3483732"/>
          <a:ext cx="5868143" cy="10556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Физическая культура и спорт</a:t>
          </a:r>
          <a:endParaRPr lang="ru-RU" sz="3000" kern="1200" dirty="0"/>
        </a:p>
      </dsp:txBody>
      <dsp:txXfrm>
        <a:off x="1279196" y="3483732"/>
        <a:ext cx="4588947" cy="1055676"/>
      </dsp:txXfrm>
    </dsp:sp>
    <dsp:sp modelId="{DC2A0710-CC41-4425-96E6-E88DE885E17B}">
      <dsp:nvSpPr>
        <dsp:cNvPr id="0" name=""/>
        <dsp:cNvSpPr/>
      </dsp:nvSpPr>
      <dsp:spPr>
        <a:xfrm>
          <a:off x="105567" y="3589300"/>
          <a:ext cx="1173628" cy="8445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E92A3-6270-4A00-B1AD-37E6C8EA4057}">
      <dsp:nvSpPr>
        <dsp:cNvPr id="0" name=""/>
        <dsp:cNvSpPr/>
      </dsp:nvSpPr>
      <dsp:spPr>
        <a:xfrm>
          <a:off x="0" y="4644976"/>
          <a:ext cx="5868143" cy="10556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Обслуживание муниципального долга</a:t>
          </a:r>
          <a:endParaRPr lang="ru-RU" sz="3000" kern="1200" dirty="0"/>
        </a:p>
      </dsp:txBody>
      <dsp:txXfrm>
        <a:off x="1279196" y="4644976"/>
        <a:ext cx="4588947" cy="1055676"/>
      </dsp:txXfrm>
    </dsp:sp>
    <dsp:sp modelId="{1CF8C4F3-4137-4A38-8793-0092532C5B12}">
      <dsp:nvSpPr>
        <dsp:cNvPr id="0" name=""/>
        <dsp:cNvSpPr/>
      </dsp:nvSpPr>
      <dsp:spPr>
        <a:xfrm>
          <a:off x="105567" y="4750544"/>
          <a:ext cx="1173628" cy="8445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DF866-B46B-4F3E-A904-84305EB3C084}">
      <dsp:nvSpPr>
        <dsp:cNvPr id="0" name=""/>
        <dsp:cNvSpPr/>
      </dsp:nvSpPr>
      <dsp:spPr>
        <a:xfrm>
          <a:off x="535400" y="-27584"/>
          <a:ext cx="3858388" cy="3858388"/>
        </a:xfrm>
        <a:prstGeom prst="circularArrow">
          <a:avLst>
            <a:gd name="adj1" fmla="val 5544"/>
            <a:gd name="adj2" fmla="val 330680"/>
            <a:gd name="adj3" fmla="val 14552676"/>
            <a:gd name="adj4" fmla="val 16929156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C02F829-6FF2-4A00-8BFF-CCE6EA909DC2}">
      <dsp:nvSpPr>
        <dsp:cNvPr id="0" name=""/>
        <dsp:cNvSpPr/>
      </dsp:nvSpPr>
      <dsp:spPr>
        <a:xfrm>
          <a:off x="1879735" y="1049"/>
          <a:ext cx="1169719" cy="5848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Цели и задачи</a:t>
          </a:r>
          <a:endParaRPr lang="ru-RU" sz="1000" b="1" kern="1200" dirty="0"/>
        </a:p>
      </dsp:txBody>
      <dsp:txXfrm>
        <a:off x="1908285" y="29599"/>
        <a:ext cx="1112619" cy="527759"/>
      </dsp:txXfrm>
    </dsp:sp>
    <dsp:sp modelId="{A9BDEBE0-8D8D-46DB-BF3F-EBDEF88514AC}">
      <dsp:nvSpPr>
        <dsp:cNvPr id="0" name=""/>
        <dsp:cNvSpPr/>
      </dsp:nvSpPr>
      <dsp:spPr>
        <a:xfrm>
          <a:off x="3166135" y="620546"/>
          <a:ext cx="1169719" cy="5848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Разработка программы</a:t>
          </a:r>
          <a:endParaRPr lang="ru-RU" sz="1000" b="1" kern="1200" dirty="0"/>
        </a:p>
      </dsp:txBody>
      <dsp:txXfrm>
        <a:off x="3194685" y="649096"/>
        <a:ext cx="1112619" cy="527759"/>
      </dsp:txXfrm>
    </dsp:sp>
    <dsp:sp modelId="{DD483BD9-F5E0-4E8D-93BD-EEF2BBD3735B}">
      <dsp:nvSpPr>
        <dsp:cNvPr id="0" name=""/>
        <dsp:cNvSpPr/>
      </dsp:nvSpPr>
      <dsp:spPr>
        <a:xfrm>
          <a:off x="3483850" y="2012546"/>
          <a:ext cx="1169719" cy="5848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Утверждение программы</a:t>
          </a:r>
          <a:endParaRPr lang="ru-RU" sz="1000" b="1" kern="1200" dirty="0"/>
        </a:p>
      </dsp:txBody>
      <dsp:txXfrm>
        <a:off x="3512400" y="2041096"/>
        <a:ext cx="1112619" cy="527759"/>
      </dsp:txXfrm>
    </dsp:sp>
    <dsp:sp modelId="{6D36A0FA-E182-4DBD-A847-E0B4F81809D7}">
      <dsp:nvSpPr>
        <dsp:cNvPr id="0" name=""/>
        <dsp:cNvSpPr/>
      </dsp:nvSpPr>
      <dsp:spPr>
        <a:xfrm>
          <a:off x="2609013" y="3129892"/>
          <a:ext cx="1169719" cy="5848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Утверждение бюджета</a:t>
          </a:r>
          <a:endParaRPr lang="ru-RU" sz="1000" b="1" kern="1200" dirty="0"/>
        </a:p>
      </dsp:txBody>
      <dsp:txXfrm>
        <a:off x="2637563" y="3158442"/>
        <a:ext cx="1112619" cy="527759"/>
      </dsp:txXfrm>
    </dsp:sp>
    <dsp:sp modelId="{2FDFBC96-095C-492E-ACEB-0B3F9B1935F8}">
      <dsp:nvSpPr>
        <dsp:cNvPr id="0" name=""/>
        <dsp:cNvSpPr/>
      </dsp:nvSpPr>
      <dsp:spPr>
        <a:xfrm>
          <a:off x="1165836" y="3128843"/>
          <a:ext cx="1169719" cy="5848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Мониторинг программы</a:t>
          </a:r>
          <a:endParaRPr lang="ru-RU" sz="1000" b="1" kern="1200" dirty="0"/>
        </a:p>
      </dsp:txBody>
      <dsp:txXfrm>
        <a:off x="1194386" y="3157393"/>
        <a:ext cx="1112619" cy="527759"/>
      </dsp:txXfrm>
    </dsp:sp>
    <dsp:sp modelId="{B1B320CC-EC2F-4B82-BA6E-BB00B59357E9}">
      <dsp:nvSpPr>
        <dsp:cNvPr id="0" name=""/>
        <dsp:cNvSpPr/>
      </dsp:nvSpPr>
      <dsp:spPr>
        <a:xfrm>
          <a:off x="275619" y="2012546"/>
          <a:ext cx="1169719" cy="5848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Корректировка</a:t>
          </a:r>
          <a:endParaRPr lang="ru-RU" sz="1000" b="1" kern="1200" dirty="0"/>
        </a:p>
      </dsp:txBody>
      <dsp:txXfrm>
        <a:off x="304169" y="2041096"/>
        <a:ext cx="1112619" cy="527759"/>
      </dsp:txXfrm>
    </dsp:sp>
    <dsp:sp modelId="{1DBBE3DD-6F07-490E-A87A-6AED9ED7903F}">
      <dsp:nvSpPr>
        <dsp:cNvPr id="0" name=""/>
        <dsp:cNvSpPr/>
      </dsp:nvSpPr>
      <dsp:spPr>
        <a:xfrm>
          <a:off x="593334" y="620546"/>
          <a:ext cx="1169719" cy="5848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Оценка результатов</a:t>
          </a:r>
          <a:endParaRPr lang="ru-RU" sz="1000" b="1" kern="1200" dirty="0"/>
        </a:p>
      </dsp:txBody>
      <dsp:txXfrm>
        <a:off x="621884" y="649096"/>
        <a:ext cx="1112619" cy="5277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BE2FB-AFEC-4162-9308-41361CC84CA3}">
      <dsp:nvSpPr>
        <dsp:cNvPr id="0" name=""/>
        <dsp:cNvSpPr/>
      </dsp:nvSpPr>
      <dsp:spPr>
        <a:xfrm rot="5400000">
          <a:off x="-215178" y="221775"/>
          <a:ext cx="1434520" cy="1004164"/>
        </a:xfrm>
        <a:prstGeom prst="chevron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1.</a:t>
          </a:r>
          <a:endParaRPr lang="ru-RU" sz="2300" b="1" kern="1200" dirty="0"/>
        </a:p>
      </dsp:txBody>
      <dsp:txXfrm rot="-5400000">
        <a:off x="0" y="508679"/>
        <a:ext cx="1004164" cy="430356"/>
      </dsp:txXfrm>
    </dsp:sp>
    <dsp:sp modelId="{9D791865-0844-4574-9276-4E5801969030}">
      <dsp:nvSpPr>
        <dsp:cNvPr id="0" name=""/>
        <dsp:cNvSpPr/>
      </dsp:nvSpPr>
      <dsp:spPr>
        <a:xfrm rot="5400000">
          <a:off x="2101925" y="-1091163"/>
          <a:ext cx="932928" cy="3128451"/>
        </a:xfrm>
        <a:prstGeom prst="round2Same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extrusionH="12700"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вытекают из прогноза социально- экономического развития и являются инструментом достижения его целей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1004164" y="52140"/>
        <a:ext cx="3082909" cy="841844"/>
      </dsp:txXfrm>
    </dsp:sp>
    <dsp:sp modelId="{20C72374-74E1-4597-B68A-66286CB360C3}">
      <dsp:nvSpPr>
        <dsp:cNvPr id="0" name=""/>
        <dsp:cNvSpPr/>
      </dsp:nvSpPr>
      <dsp:spPr>
        <a:xfrm rot="5400000">
          <a:off x="-215178" y="1501341"/>
          <a:ext cx="1434520" cy="1004164"/>
        </a:xfrm>
        <a:prstGeom prst="chevron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2.</a:t>
          </a:r>
          <a:endParaRPr lang="ru-RU" sz="2300" b="1" kern="1200" dirty="0"/>
        </a:p>
      </dsp:txBody>
      <dsp:txXfrm rot="-5400000">
        <a:off x="0" y="1788245"/>
        <a:ext cx="1004164" cy="430356"/>
      </dsp:txXfrm>
    </dsp:sp>
    <dsp:sp modelId="{FD9E443C-9635-4AE7-994C-E23611366768}">
      <dsp:nvSpPr>
        <dsp:cNvPr id="0" name=""/>
        <dsp:cNvSpPr/>
      </dsp:nvSpPr>
      <dsp:spPr>
        <a:xfrm rot="5400000">
          <a:off x="2102171" y="188156"/>
          <a:ext cx="932438" cy="3128451"/>
        </a:xfrm>
        <a:prstGeom prst="round2Same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extrusionH="12700"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объединяют все инструменты бюджетной политики по достижению цели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1004165" y="1331680"/>
        <a:ext cx="3082933" cy="841402"/>
      </dsp:txXfrm>
    </dsp:sp>
    <dsp:sp modelId="{7217A154-9B21-429E-A309-513FE603ECFC}">
      <dsp:nvSpPr>
        <dsp:cNvPr id="0" name=""/>
        <dsp:cNvSpPr/>
      </dsp:nvSpPr>
      <dsp:spPr>
        <a:xfrm rot="5400000">
          <a:off x="-215178" y="2780906"/>
          <a:ext cx="1434520" cy="1004164"/>
        </a:xfrm>
        <a:prstGeom prst="chevron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3.</a:t>
          </a:r>
          <a:endParaRPr lang="ru-RU" sz="2300" b="1" kern="1200" dirty="0"/>
        </a:p>
      </dsp:txBody>
      <dsp:txXfrm rot="-5400000">
        <a:off x="0" y="3067810"/>
        <a:ext cx="1004164" cy="430356"/>
      </dsp:txXfrm>
    </dsp:sp>
    <dsp:sp modelId="{8F5E7750-0E39-4B3A-B8A1-1ACB834AC403}">
      <dsp:nvSpPr>
        <dsp:cNvPr id="0" name=""/>
        <dsp:cNvSpPr/>
      </dsp:nvSpPr>
      <dsp:spPr>
        <a:xfrm rot="5400000">
          <a:off x="2102171" y="1467721"/>
          <a:ext cx="932438" cy="3128451"/>
        </a:xfrm>
        <a:prstGeom prst="round2SameRect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extrusionH="12700"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bg1"/>
              </a:solidFill>
            </a:rPr>
            <a:t>состоят из подпрограмм</a:t>
          </a:r>
          <a:endParaRPr lang="ru-RU" sz="1500" b="1" kern="1200" dirty="0">
            <a:solidFill>
              <a:schemeClr val="bg1"/>
            </a:solidFill>
          </a:endParaRPr>
        </a:p>
      </dsp:txBody>
      <dsp:txXfrm rot="-5400000">
        <a:off x="1004165" y="2611245"/>
        <a:ext cx="3082933" cy="841402"/>
      </dsp:txXfrm>
    </dsp:sp>
    <dsp:sp modelId="{B06FCB6B-6797-455D-90BF-6AA582C4029F}">
      <dsp:nvSpPr>
        <dsp:cNvPr id="0" name=""/>
        <dsp:cNvSpPr/>
      </dsp:nvSpPr>
      <dsp:spPr>
        <a:xfrm rot="5400000">
          <a:off x="-215178" y="4060471"/>
          <a:ext cx="1434520" cy="1004164"/>
        </a:xfrm>
        <a:prstGeom prst="chevron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4.</a:t>
          </a:r>
          <a:endParaRPr lang="ru-RU" sz="2300" b="1" kern="1200" dirty="0"/>
        </a:p>
      </dsp:txBody>
      <dsp:txXfrm rot="-5400000">
        <a:off x="0" y="4347375"/>
        <a:ext cx="1004164" cy="430356"/>
      </dsp:txXfrm>
    </dsp:sp>
    <dsp:sp modelId="{5B4768C3-0433-4427-8BE8-0D9E49037B8F}">
      <dsp:nvSpPr>
        <dsp:cNvPr id="0" name=""/>
        <dsp:cNvSpPr/>
      </dsp:nvSpPr>
      <dsp:spPr>
        <a:xfrm rot="5400000">
          <a:off x="2102171" y="2747286"/>
          <a:ext cx="932438" cy="3128451"/>
        </a:xfrm>
        <a:prstGeom prst="round2Same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extrusionH="12700"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реализуются ответственными исполнителями с участием соисполнителей, которые отвечают за свои подпрограммы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1004165" y="3890810"/>
        <a:ext cx="3082933" cy="84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0.51032</cdr:x>
      <cdr:y>0.03477</cdr:y>
    </cdr:from>
    <cdr:to>
      <cdr:x>0.60842</cdr:x>
      <cdr:y>0.0834</cdr:y>
    </cdr:to>
    <cdr:sp macro="" textlink="">
      <cdr:nvSpPr>
        <cdr:cNvPr id="2" name="Text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130038">
          <a:off x="3349109" y="213596"/>
          <a:ext cx="643766" cy="298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ru-RU" altLang="ru-RU" sz="1400" b="1" dirty="0" smtClean="0">
              <a:solidFill>
                <a:schemeClr val="tx1"/>
              </a:solidFill>
            </a:rPr>
            <a:t>0,5 %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C638E5-A128-4944-884C-73C47A4CE919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92FDE4-DE79-4656-B4FA-1B795F1214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993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4F9F931-A938-4520-89A4-9C06CB85C292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600F78E-C2BE-46F2-B821-3578488588E2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strike="sngStrike" dirty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46BC850-5276-4154-8671-664552AF47E8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5B22AD8-2BAE-4640-A1B3-C0A3E8F4EAD2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C3D3BD2-C001-4EE5-8A30-A117D4F13BDB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748F46-8CE4-49CE-8071-8ED40D49D167}" type="slidenum">
              <a:rPr lang="ru-RU" altLang="ru-RU" smtClean="0"/>
              <a:pPr/>
              <a:t>49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966B25E-0B54-4F9D-ACC0-F055FA4B9467}" type="slidenum">
              <a:rPr lang="ru-RU" altLang="ru-RU" smtClean="0"/>
              <a:pPr/>
              <a:t>65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E4EC-066A-47E8-B0CC-A8D63024257C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F99F-82D6-4CD6-9B12-3B98FA80D5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76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1325-2E34-4023-958A-A52D2E38998A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E8C5-1984-4023-8AA1-58B0B3DED9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98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36452-CE1F-4439-B77E-0C3F70CD7A08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4A60-8B46-43A7-9483-8100101951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835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E85B-B314-4A87-8FD8-6726C0A7BA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84584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8B4A-7B7E-4052-A89F-AA58202D90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10335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BC14-0993-401D-A640-E2236C57F2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59484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1BD4-E7F9-4693-94B3-BB48F268FC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66114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8EC8-94A5-4A14-8A96-E7D836E50E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63289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E58A-D06A-41E5-8A90-52A25645A4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790040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623C-CF58-4D3E-AF04-FE0E5E2E9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9650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49391-B3E3-4726-BFC7-7B3814FA02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08908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69F8-970D-4569-84C6-07AC02E4619C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F68F-A24A-4C5B-BC0A-518DF37746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316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2384-0194-4489-A119-171EEAF05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57185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189B-1FD8-47E2-B9C5-3DA63A6EC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874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A7A6-D9A7-4C25-949F-9949B92995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306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prstClr val="white"/>
                </a:solidFill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 smtClean="0">
                <a:solidFill>
                  <a:prstClr val="white"/>
                </a:solidFill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EA05-350B-4879-8A06-5B770B6319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617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82A2-A830-4B95-B9F0-EB95319CCE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798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prstClr val="white"/>
                </a:solidFill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 smtClean="0">
                <a:solidFill>
                  <a:prstClr val="white"/>
                </a:solidFill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3B13-C2FF-4B18-8790-06E9B4F283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230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30F7-5068-4264-9183-9BA0295A8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045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8E9F2-1088-4ADC-9570-EC965C2D7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288909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36F9-5976-4F70-B294-EC614B8710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564447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277C-38F5-48B7-A127-08E6A4C607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130590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05C65-EDBC-4AF3-9660-BD327123CBFA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7F60-38D0-48B2-B159-B94CDF0996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513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92F2-4C14-4B70-B343-ED4D6B73B0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725149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FEAC-E584-4965-BA17-7942F96D6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273275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EBC6-139B-4537-929A-D1487DF1E83E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7A05-FAD9-4A61-BDEB-6AA6B1D653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04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6BC9-9DF3-42BC-A436-4BB0CF482371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BB72-9016-47A1-AACB-53EDA1EB0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79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1F7E-5F30-4B5B-AB7F-9F7CB14D0FD2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FAF4-FA61-49EF-B7D6-656A812283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81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2E76-0608-41C9-8B09-F3929B9F0890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F71E-9105-4EC4-92FA-D55890CD88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02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68C3-C743-4FD5-9A80-A45AEA69403A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C5C0C-B8C0-4299-BB62-8B2ACFCE5C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30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BF14-322A-4987-9268-2139C312892B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DB2D-8031-4EB9-ADE1-19F0D8E132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95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54C335-A0CF-42A8-B7B4-06A1FD1B0974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28C607-8895-4B7D-8298-230671CF41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952" r:id="rId1"/>
    <p:sldLayoutId id="2147509944" r:id="rId2"/>
    <p:sldLayoutId id="2147509953" r:id="rId3"/>
    <p:sldLayoutId id="2147509945" r:id="rId4"/>
    <p:sldLayoutId id="2147509946" r:id="rId5"/>
    <p:sldLayoutId id="2147509947" r:id="rId6"/>
    <p:sldLayoutId id="2147509948" r:id="rId7"/>
    <p:sldLayoutId id="2147509949" r:id="rId8"/>
    <p:sldLayoutId id="2147509954" r:id="rId9"/>
    <p:sldLayoutId id="2147509950" r:id="rId10"/>
    <p:sldLayoutId id="214750995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64999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rgbClr val="146194">
                    <a:lumMod val="50000"/>
                  </a:srgb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146194">
                    <a:lumMod val="50000"/>
                  </a:srgb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rgbClr val="0A304A"/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fld id="{3F7E94D4-8FC7-4807-909E-E1091867B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9955" r:id="rId1"/>
    <p:sldLayoutId id="2147509956" r:id="rId2"/>
    <p:sldLayoutId id="2147509957" r:id="rId3"/>
    <p:sldLayoutId id="2147509958" r:id="rId4"/>
    <p:sldLayoutId id="2147509959" r:id="rId5"/>
    <p:sldLayoutId id="2147509960" r:id="rId6"/>
    <p:sldLayoutId id="2147509961" r:id="rId7"/>
    <p:sldLayoutId id="2147509962" r:id="rId8"/>
    <p:sldLayoutId id="2147509963" r:id="rId9"/>
    <p:sldLayoutId id="2147509964" r:id="rId10"/>
    <p:sldLayoutId id="2147509965" r:id="rId11"/>
    <p:sldLayoutId id="2147509966" r:id="rId12"/>
    <p:sldLayoutId id="2147509967" r:id="rId13"/>
    <p:sldLayoutId id="2147509968" r:id="rId14"/>
    <p:sldLayoutId id="2147509969" r:id="rId15"/>
    <p:sldLayoutId id="2147509970" r:id="rId16"/>
    <p:sldLayoutId id="2147509971" r:id="rId17"/>
    <p:sldLayoutId id="2147509972" r:id="rId18"/>
    <p:sldLayoutId id="2147509973" r:id="rId19"/>
    <p:sldLayoutId id="2147509974" r:id="rId20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diagramDrawing" Target="../diagrams/drawing1.xml"/><Relationship Id="rId1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26.png"/><Relationship Id="rId2" Type="http://schemas.openxmlformats.org/officeDocument/2006/relationships/image" Target="../media/image8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9.png"/><Relationship Id="rId15" Type="http://schemas.openxmlformats.org/officeDocument/2006/relationships/image" Target="../media/image24.gif"/><Relationship Id="rId10" Type="http://schemas.openxmlformats.org/officeDocument/2006/relationships/diagramLayout" Target="../diagrams/layout1.xml"/><Relationship Id="rId4" Type="http://schemas.openxmlformats.org/officeDocument/2006/relationships/image" Target="../media/image18.png"/><Relationship Id="rId9" Type="http://schemas.openxmlformats.org/officeDocument/2006/relationships/diagramData" Target="../diagrams/data1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6.png"/><Relationship Id="rId7" Type="http://schemas.openxmlformats.org/officeDocument/2006/relationships/image" Target="../media/image4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jpeg"/><Relationship Id="rId9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8.jpeg"/><Relationship Id="rId7" Type="http://schemas.openxmlformats.org/officeDocument/2006/relationships/image" Target="../media/image57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85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8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6.png"/><Relationship Id="rId4" Type="http://schemas.openxmlformats.org/officeDocument/2006/relationships/image" Target="../media/image104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6.jpe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87.jpeg"/><Relationship Id="rId4" Type="http://schemas.openxmlformats.org/officeDocument/2006/relationships/image" Target="../media/image10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1.jpeg"/><Relationship Id="rId4" Type="http://schemas.openxmlformats.org/officeDocument/2006/relationships/image" Target="../media/image10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5" Type="http://schemas.openxmlformats.org/officeDocument/2006/relationships/image" Target="../media/image6.png"/><Relationship Id="rId4" Type="http://schemas.openxmlformats.org/officeDocument/2006/relationships/image" Target="../media/image1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0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jpeg"/><Relationship Id="rId4" Type="http://schemas.openxmlformats.org/officeDocument/2006/relationships/image" Target="../media/image10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0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9" descr="E:\Обмен\для презентации\IMG_20210528_151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04813"/>
            <a:ext cx="3808413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E:\Обмен\для презентации\IMG_2021а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43846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E:\Обмен\для презентации\IMG_20210ав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439261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813" y="692150"/>
            <a:ext cx="6000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8000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 ДЛЯ   ГРАЖДАН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2275" y="4005263"/>
            <a:ext cx="600075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МУНИЦИПАЛЬНОГО ОБРАЗОВАНИЯ «МУНИЦИПАЛЬНЫЙ ОКРУГ КАМБАРСКИЙ  РАЙОН УДМУРТСКОЙ РЕСПУБЛИКИ» НА 2023 ГОД И  НА ПЛАНОВЫЙ ПЕРИОД 2024 и 2025 ГОДОВ</a:t>
            </a:r>
          </a:p>
        </p:txBody>
      </p:sp>
      <p:pic>
        <p:nvPicPr>
          <p:cNvPr id="1032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250" y="115888"/>
            <a:ext cx="6357938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 работы с бюджетом</a:t>
            </a:r>
          </a:p>
        </p:txBody>
      </p:sp>
      <p:pic>
        <p:nvPicPr>
          <p:cNvPr id="35844" name="Picture 7" descr="nu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786188"/>
            <a:ext cx="4429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nu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143125"/>
            <a:ext cx="574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nu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000125"/>
            <a:ext cx="57626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 descr="num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2571750"/>
            <a:ext cx="6858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 descr="num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4643438"/>
            <a:ext cx="57626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 descr="num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5867400"/>
            <a:ext cx="617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" name="Схема 41"/>
          <p:cNvGraphicFramePr/>
          <p:nvPr/>
        </p:nvGraphicFramePr>
        <p:xfrm>
          <a:off x="428596" y="928670"/>
          <a:ext cx="8715404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5851" name="Прямоугольник 10"/>
          <p:cNvSpPr>
            <a:spLocks noChangeArrowheads="1"/>
          </p:cNvSpPr>
          <p:nvPr/>
        </p:nvSpPr>
        <p:spPr bwMode="auto">
          <a:xfrm>
            <a:off x="755650" y="538163"/>
            <a:ext cx="821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00FF"/>
                </a:solidFill>
                <a:latin typeface="Calibri" pitchFamily="34" charset="0"/>
              </a:rPr>
              <a:t>Бюджетный процесс – это ежегодное формирование и исполнение бюджета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35852" name="Объект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6072188"/>
            <a:ext cx="8207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24" y="1643050"/>
            <a:ext cx="894306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4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1143000"/>
            <a:ext cx="9652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5072074"/>
            <a:ext cx="857256" cy="85725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5856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TextBox 16"/>
          <p:cNvSpPr txBox="1">
            <a:spLocks noChangeArrowheads="1"/>
          </p:cNvSpPr>
          <p:nvPr/>
        </p:nvSpPr>
        <p:spPr bwMode="auto">
          <a:xfrm>
            <a:off x="8712200" y="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18002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116632"/>
            <a:ext cx="8915400" cy="562074"/>
          </a:xfrm>
          <a:prstGeom prst="rect">
            <a:avLst/>
          </a:prstGeom>
        </p:spPr>
        <p:txBody>
          <a:bodyPr/>
          <a:lstStyle/>
          <a:p>
            <a:pPr marL="319088" indent="-319088" algn="ctr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heavy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Основы составления проекта бюджета района</a:t>
            </a:r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615950" y="3848100"/>
            <a:ext cx="8189913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Составление проекта бюджета района</a:t>
            </a:r>
          </a:p>
        </p:txBody>
      </p:sp>
      <p:sp>
        <p:nvSpPr>
          <p:cNvPr id="30728" name="AutoShape 13"/>
          <p:cNvSpPr>
            <a:spLocks noChangeArrowheads="1"/>
          </p:cNvSpPr>
          <p:nvPr/>
        </p:nvSpPr>
        <p:spPr bwMode="auto">
          <a:xfrm>
            <a:off x="644525" y="1196975"/>
            <a:ext cx="1873250" cy="2519363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0729" name="AutoShape 14"/>
          <p:cNvSpPr>
            <a:spLocks noChangeArrowheads="1"/>
          </p:cNvSpPr>
          <p:nvPr/>
        </p:nvSpPr>
        <p:spPr bwMode="auto">
          <a:xfrm>
            <a:off x="2736850" y="1196975"/>
            <a:ext cx="1871663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Прогноз социально-экономического развития района</a:t>
            </a:r>
          </a:p>
        </p:txBody>
      </p:sp>
      <p:sp>
        <p:nvSpPr>
          <p:cNvPr id="30730" name="AutoShape 15"/>
          <p:cNvSpPr>
            <a:spLocks noChangeArrowheads="1"/>
          </p:cNvSpPr>
          <p:nvPr/>
        </p:nvSpPr>
        <p:spPr bwMode="auto">
          <a:xfrm>
            <a:off x="6964363" y="1196975"/>
            <a:ext cx="1871662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Муниципальные программы района</a:t>
            </a:r>
          </a:p>
        </p:txBody>
      </p:sp>
      <p:sp>
        <p:nvSpPr>
          <p:cNvPr id="30731" name="AutoShape 16"/>
          <p:cNvSpPr>
            <a:spLocks noChangeArrowheads="1"/>
          </p:cNvSpPr>
          <p:nvPr/>
        </p:nvSpPr>
        <p:spPr bwMode="auto">
          <a:xfrm>
            <a:off x="4859338" y="1196975"/>
            <a:ext cx="1871662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687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18002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422775"/>
            <a:ext cx="1833562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150" y="4435475"/>
            <a:ext cx="17065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TextBox 13"/>
          <p:cNvSpPr txBox="1">
            <a:spLocks noChangeArrowheads="1"/>
          </p:cNvSpPr>
          <p:nvPr/>
        </p:nvSpPr>
        <p:spPr bwMode="auto">
          <a:xfrm>
            <a:off x="8748713" y="-36513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3" descr="C:\Users\ZaharovaEA\Downloads\kisspng-clip-art-budget-portable-network-graphics-finance-budget-png-images-transparent-free-download-pngmar-5be2ecc6c30299.10215581154159840679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30241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684213" y="5732463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>
                <a:solidFill>
                  <a:srgbClr val="0000FF"/>
                </a:solidFill>
              </a:rPr>
              <a:t>Документы, на основании которых составляется проект бюджета муниципального образования «Муниципальный округ Камбарский район Удмуртской Республики»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3779838" y="22764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/>
              <a:t>БЮДЖЕТ</a:t>
            </a:r>
          </a:p>
        </p:txBody>
      </p:sp>
      <p:sp>
        <p:nvSpPr>
          <p:cNvPr id="36871" name="AutoShape 81"/>
          <p:cNvSpPr>
            <a:spLocks noChangeArrowheads="1"/>
          </p:cNvSpPr>
          <p:nvPr/>
        </p:nvSpPr>
        <p:spPr bwMode="auto">
          <a:xfrm>
            <a:off x="3419475" y="188913"/>
            <a:ext cx="2894013" cy="2387600"/>
          </a:xfrm>
          <a:prstGeom prst="verticalScroll">
            <a:avLst>
              <a:gd name="adj" fmla="val 12500"/>
            </a:avLst>
          </a:prstGeom>
          <a:solidFill>
            <a:srgbClr val="B6DD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i="1">
                <a:latin typeface="Georgia" pitchFamily="18" charset="0"/>
              </a:rPr>
              <a:t>Положение о бюджетном процессе в муниципальном образовании</a:t>
            </a:r>
            <a:endParaRPr lang="ru-RU"/>
          </a:p>
        </p:txBody>
      </p:sp>
      <p:sp>
        <p:nvSpPr>
          <p:cNvPr id="36872" name="AutoShape 81"/>
          <p:cNvSpPr>
            <a:spLocks noChangeArrowheads="1"/>
          </p:cNvSpPr>
          <p:nvPr/>
        </p:nvSpPr>
        <p:spPr bwMode="auto">
          <a:xfrm>
            <a:off x="395288" y="3933825"/>
            <a:ext cx="2376487" cy="15113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i="1">
                <a:latin typeface="Georgia" pitchFamily="18" charset="0"/>
              </a:rPr>
              <a:t>Муниципальные программы</a:t>
            </a:r>
            <a:endParaRPr lang="ru-RU"/>
          </a:p>
        </p:txBody>
      </p:sp>
      <p:sp>
        <p:nvSpPr>
          <p:cNvPr id="36873" name="AutoShape 81"/>
          <p:cNvSpPr>
            <a:spLocks noChangeArrowheads="1"/>
          </p:cNvSpPr>
          <p:nvPr/>
        </p:nvSpPr>
        <p:spPr bwMode="auto">
          <a:xfrm>
            <a:off x="179388" y="908050"/>
            <a:ext cx="2894012" cy="2665413"/>
          </a:xfrm>
          <a:prstGeom prst="vertic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i="1">
                <a:latin typeface="Georgia" pitchFamily="18" charset="0"/>
              </a:rPr>
              <a:t>Прогноз социально-экономического развития муниципального образования</a:t>
            </a:r>
            <a:endParaRPr lang="ru-RU"/>
          </a:p>
        </p:txBody>
      </p:sp>
      <p:sp>
        <p:nvSpPr>
          <p:cNvPr id="36874" name="AutoShape 81"/>
          <p:cNvSpPr>
            <a:spLocks noChangeArrowheads="1"/>
          </p:cNvSpPr>
          <p:nvPr/>
        </p:nvSpPr>
        <p:spPr bwMode="auto">
          <a:xfrm>
            <a:off x="6249988" y="908050"/>
            <a:ext cx="2894012" cy="2736850"/>
          </a:xfrm>
          <a:prstGeom prst="verticalScroll">
            <a:avLst>
              <a:gd name="adj" fmla="val 12500"/>
            </a:avLst>
          </a:prstGeom>
          <a:solidFill>
            <a:srgbClr val="F0AE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i="1">
                <a:latin typeface="Georgia" pitchFamily="18" charset="0"/>
              </a:rPr>
              <a:t>Основные направления бюджетной и налоговой политики на 2023-2025 годы</a:t>
            </a:r>
            <a:endParaRPr lang="ru-RU"/>
          </a:p>
        </p:txBody>
      </p:sp>
      <p:sp>
        <p:nvSpPr>
          <p:cNvPr id="36875" name="AutoShape 81"/>
          <p:cNvSpPr>
            <a:spLocks noChangeArrowheads="1"/>
          </p:cNvSpPr>
          <p:nvPr/>
        </p:nvSpPr>
        <p:spPr bwMode="auto">
          <a:xfrm>
            <a:off x="6443663" y="3933825"/>
            <a:ext cx="2232025" cy="1511300"/>
          </a:xfrm>
          <a:prstGeom prst="verticalScrol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i="1">
                <a:latin typeface="Georgia" pitchFamily="18" charset="0"/>
              </a:rPr>
              <a:t>Реестр расходных обязательств</a:t>
            </a:r>
            <a:endParaRPr lang="ru-RU"/>
          </a:p>
        </p:txBody>
      </p:sp>
      <p:sp>
        <p:nvSpPr>
          <p:cNvPr id="37900" name="TextBox 11"/>
          <p:cNvSpPr txBox="1">
            <a:spLocks noChangeArrowheads="1"/>
          </p:cNvSpPr>
          <p:nvPr/>
        </p:nvSpPr>
        <p:spPr bwMode="auto">
          <a:xfrm>
            <a:off x="3995738" y="2852738"/>
            <a:ext cx="1252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>
                <a:solidFill>
                  <a:srgbClr val="0000FF"/>
                </a:solidFill>
              </a:rPr>
              <a:t>БЮДЖЕТ</a:t>
            </a:r>
          </a:p>
        </p:txBody>
      </p:sp>
      <p:sp>
        <p:nvSpPr>
          <p:cNvPr id="37901" name="TextBox 12"/>
          <p:cNvSpPr txBox="1">
            <a:spLocks noChangeArrowheads="1"/>
          </p:cNvSpPr>
          <p:nvPr/>
        </p:nvSpPr>
        <p:spPr bwMode="auto">
          <a:xfrm>
            <a:off x="8639175" y="0"/>
            <a:ext cx="50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12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2" grpId="0" animBg="1"/>
      <p:bldP spid="36873" grpId="0" animBg="1"/>
      <p:bldP spid="36874" grpId="0" animBg="1"/>
      <p:bldP spid="368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58888" y="260350"/>
            <a:ext cx="7389812" cy="1214438"/>
          </a:xfrm>
          <a:prstGeom prst="rect">
            <a:avLst/>
          </a:prstGeom>
          <a:solidFill>
            <a:schemeClr val="bg2">
              <a:lumMod val="75000"/>
            </a:schemeClr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19088" indent="-319088" algn="ctr">
              <a:buClr>
                <a:srgbClr val="C3260C"/>
              </a:buClr>
              <a:buSzPct val="128000"/>
              <a:defRPr/>
            </a:pPr>
            <a:r>
              <a:rPr lang="ru-RU" sz="24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 какой срок утверждается проект бюджета  муниципального образования «Муниципальный округ </a:t>
            </a:r>
            <a:r>
              <a:rPr lang="ru-RU" sz="2400" i="1" u="sng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Камбарский</a:t>
            </a:r>
            <a:r>
              <a:rPr lang="ru-RU" sz="24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район Удмуртской Республики»?</a:t>
            </a:r>
          </a:p>
        </p:txBody>
      </p:sp>
      <p:pic>
        <p:nvPicPr>
          <p:cNvPr id="3789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1628800"/>
            <a:ext cx="7830591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Проект бюджета муниципального образования «Муниципальный округ </a:t>
            </a:r>
            <a:r>
              <a:rPr lang="ru-RU" sz="200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Камбарский</a:t>
            </a: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район Удмуртской Республики» составляется и утверждается сроком на три года (очередной финансовый год и плановый период);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750" y="3068638"/>
            <a:ext cx="7934325" cy="14398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Кто </a:t>
            </a:r>
            <a:r>
              <a:rPr lang="ru-RU" sz="2400" b="0" i="1" u="sng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рассматривает и  утверждает</a:t>
            </a:r>
            <a:endParaRPr lang="ru-RU" sz="2400" b="0" i="1" u="sng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проект бюджета муниципального образования </a:t>
            </a:r>
          </a:p>
          <a:p>
            <a:pPr algn="ctr">
              <a:defRPr/>
            </a:pPr>
            <a:r>
              <a:rPr lang="ru-RU" sz="2400" b="0" i="1" u="sng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«Муниципальный округ  </a:t>
            </a:r>
            <a:r>
              <a:rPr lang="ru-RU" sz="2400" b="0" i="1" u="sng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Камбарский</a:t>
            </a:r>
            <a:r>
              <a:rPr lang="ru-RU" sz="2400" b="0" i="1" u="sng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район </a:t>
            </a:r>
          </a:p>
          <a:p>
            <a:pPr algn="ctr">
              <a:defRPr/>
            </a:pPr>
            <a:r>
              <a:rPr lang="ru-RU" sz="2400" b="0" i="1" u="sng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Удмуртской Республики»?</a:t>
            </a:r>
            <a:endParaRPr lang="ru-RU" sz="2400" b="0" i="1" u="sng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611231"/>
            <a:ext cx="8478663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Решение о бюджете муниципального образования «Муниципальный округ </a:t>
            </a:r>
            <a:r>
              <a:rPr lang="ru-RU" sz="200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Камбарский</a:t>
            </a: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район Удмуртской Республики» на очередной финансовый год и плановый период рассматривается и утверждается  Советом депутатов муниципального образования «Муниципальный округ </a:t>
            </a:r>
            <a:r>
              <a:rPr lang="ru-RU" sz="200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Камбарский</a:t>
            </a: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район Удмуртской Республики» до начала очередного финансового года</a:t>
            </a:r>
          </a:p>
        </p:txBody>
      </p:sp>
      <p:pic>
        <p:nvPicPr>
          <p:cNvPr id="37901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09575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Box 9"/>
          <p:cNvSpPr txBox="1">
            <a:spLocks noChangeArrowheads="1"/>
          </p:cNvSpPr>
          <p:nvPr/>
        </p:nvSpPr>
        <p:spPr bwMode="auto">
          <a:xfrm>
            <a:off x="8639175" y="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09575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6"/>
          <p:cNvSpPr txBox="1">
            <a:spLocks noChangeArrowheads="1"/>
          </p:cNvSpPr>
          <p:nvPr/>
        </p:nvSpPr>
        <p:spPr bwMode="auto">
          <a:xfrm>
            <a:off x="1331913" y="188913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ОЗНАЧАЕТ ТРЕХЛЕТНИЙ БЮДЖЕТ?</a:t>
            </a:r>
          </a:p>
        </p:txBody>
      </p:sp>
      <p:pic>
        <p:nvPicPr>
          <p:cNvPr id="38917" name="Picture 15" descr="\\192.168.0.13\отправить\Марина_Васильевна\2020\12052020\готов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423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468313" y="4941888"/>
            <a:ext cx="1295400" cy="3683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(2023 год)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2051050" y="4941888"/>
            <a:ext cx="1296988" cy="3683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(2024 год)</a:t>
            </a:r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3708400" y="4941888"/>
            <a:ext cx="1295400" cy="3683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(2025 год)</a:t>
            </a:r>
          </a:p>
        </p:txBody>
      </p:sp>
      <p:sp>
        <p:nvSpPr>
          <p:cNvPr id="39945" name="TextBox 8"/>
          <p:cNvSpPr txBox="1">
            <a:spLocks noChangeArrowheads="1"/>
          </p:cNvSpPr>
          <p:nvPr/>
        </p:nvSpPr>
        <p:spPr bwMode="auto">
          <a:xfrm>
            <a:off x="5651500" y="4868863"/>
            <a:ext cx="1296988" cy="369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 2026 год</a:t>
            </a:r>
          </a:p>
        </p:txBody>
      </p:sp>
      <p:sp>
        <p:nvSpPr>
          <p:cNvPr id="39946" name="TextBox 9"/>
          <p:cNvSpPr txBox="1">
            <a:spLocks noChangeArrowheads="1"/>
          </p:cNvSpPr>
          <p:nvPr/>
        </p:nvSpPr>
        <p:spPr bwMode="auto">
          <a:xfrm>
            <a:off x="7235825" y="4868863"/>
            <a:ext cx="1296988" cy="369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 2027 год</a:t>
            </a:r>
          </a:p>
        </p:txBody>
      </p:sp>
      <p:sp>
        <p:nvSpPr>
          <p:cNvPr id="39947" name="TextBox 10"/>
          <p:cNvSpPr txBox="1">
            <a:spLocks noChangeArrowheads="1"/>
          </p:cNvSpPr>
          <p:nvPr/>
        </p:nvSpPr>
        <p:spPr bwMode="auto">
          <a:xfrm>
            <a:off x="8748713" y="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5589588"/>
            <a:ext cx="2428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4538" y="357188"/>
            <a:ext cx="7715250" cy="1200150"/>
          </a:xfrm>
          <a:prstGeom prst="rect">
            <a:avLst/>
          </a:prstGeom>
          <a:solidFill>
            <a:schemeClr val="accent2"/>
          </a:solidFill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19088" indent="-319088" algn="ctr">
              <a:buClr>
                <a:srgbClr val="C3260C"/>
              </a:buClr>
              <a:buSzPct val="128000"/>
              <a:defRPr/>
            </a:pPr>
            <a:r>
              <a:rPr lang="ru-RU" sz="24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 какого периода проводятся публичные слушания </a:t>
            </a:r>
            <a:br>
              <a:rPr lang="ru-RU" sz="24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4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 проекту бюджета муниципального образования «Муниципальный округ </a:t>
            </a:r>
            <a:r>
              <a:rPr lang="ru-RU" sz="2400" i="1" u="sng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Камбарский</a:t>
            </a:r>
            <a:r>
              <a:rPr lang="ru-RU" sz="24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район УР»?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1628800"/>
            <a:ext cx="8449035" cy="3816424"/>
          </a:xfrm>
          <a:prstGeom prst="rect">
            <a:avLst/>
          </a:prstGeo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28600" indent="-182563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	Начиная с 2008 года, ежегодно</a:t>
            </a:r>
          </a:p>
          <a:p>
            <a:pPr marL="228600" indent="-182563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/>
            </a:pP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228600" indent="-182563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  Порядок проведения публичных слушаний утвержден решением Совета депутатов муниципального образования «</a:t>
            </a:r>
            <a:r>
              <a:rPr lang="ru-RU" sz="24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Камбарский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район» от 27.11.2008г. № 165 п. 1 «Об утверждении Положения о публичных слушаниях на территории муниципального образования «Камбарский район»</a:t>
            </a:r>
          </a:p>
        </p:txBody>
      </p:sp>
      <p:pic>
        <p:nvPicPr>
          <p:cNvPr id="4096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Box 9"/>
          <p:cNvSpPr txBox="1">
            <a:spLocks noChangeArrowheads="1"/>
          </p:cNvSpPr>
          <p:nvPr/>
        </p:nvSpPr>
        <p:spPr bwMode="auto">
          <a:xfrm>
            <a:off x="8604250" y="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500" y="1285875"/>
            <a:ext cx="8137525" cy="114141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19088" indent="-319088" algn="ctr">
              <a:buClr>
                <a:srgbClr val="C3260C"/>
              </a:buClr>
              <a:buSzPct val="128000"/>
              <a:defRPr/>
            </a:pPr>
            <a:r>
              <a:rPr lang="ru-RU" sz="32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Как информируются граждане о</a:t>
            </a:r>
            <a:br>
              <a:rPr lang="ru-RU" sz="32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32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проведении публичных слушаний?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071810"/>
            <a:ext cx="8280920" cy="22467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 времени и месте проведения публичных  </a:t>
            </a:r>
          </a:p>
          <a:p>
            <a:pPr algn="ctr"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слушаний, а также проект обсуждаемого муниципального </a:t>
            </a:r>
          </a:p>
          <a:p>
            <a:pPr algn="ctr"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правового акта подлежит опубликованию в средствах</a:t>
            </a:r>
          </a:p>
          <a:p>
            <a:pPr algn="ctr"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массовой информации и на официальном сайте</a:t>
            </a:r>
          </a:p>
          <a:p>
            <a:pPr algn="ctr">
              <a:defRPr/>
            </a:pP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Камбарского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  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htt:www.kamrayon.ru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не позднее, чем за 10 дней</a:t>
            </a:r>
          </a:p>
          <a:p>
            <a:pPr algn="ctr"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дня проведения публичных слушаний</a:t>
            </a:r>
          </a:p>
        </p:txBody>
      </p:sp>
      <p:pic>
        <p:nvPicPr>
          <p:cNvPr id="39941" name="Picture 2" descr="&amp;Kcy;&amp;acy;&amp;rcy;&amp;tcy;&amp;icy;&amp;ncy;&amp;kcy;&amp;icy; &amp;pcy;&amp;ocy; &amp;zcy;&amp;acy;&amp;pcy;&amp;rcy;&amp;ocy;&amp;scy;&amp;ucy; &amp;rcy;&amp;ucy;&amp;pcy;&amp;o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7031">
            <a:off x="4235450" y="5395913"/>
            <a:ext cx="13573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8712200" y="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87413" y="928688"/>
            <a:ext cx="7500937" cy="114141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19088" indent="-319088" algn="ctr">
              <a:buClr>
                <a:srgbClr val="C3260C"/>
              </a:buClr>
              <a:buSzPct val="128000"/>
              <a:defRPr/>
            </a:pPr>
            <a:r>
              <a:rPr lang="ru-RU" sz="32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Кто может принять участие в </a:t>
            </a:r>
            <a:br>
              <a:rPr lang="ru-RU" sz="32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32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публичных слушаниях</a:t>
            </a:r>
            <a:r>
              <a:rPr lang="ru-RU" sz="3200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00306"/>
            <a:ext cx="8280920" cy="23083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Публичные слушания носят открытый характер, в них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принимают участие представители общественности, работники бюджетных учреждений, отделов Администрации </a:t>
            </a:r>
            <a:r>
              <a:rPr lang="ru-RU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Камбарского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района, члены комиссии по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проведению публичных слушаний. Ежегодно в 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обсуждении участвует около 50 человек</a:t>
            </a:r>
          </a:p>
        </p:txBody>
      </p:sp>
      <p:pic>
        <p:nvPicPr>
          <p:cNvPr id="6" name="Picture 6" descr="&amp;Kcy;&amp;acy;&amp;rcy;&amp;tcy;&amp;icy;&amp;ncy;&amp;kcy;&amp;icy; &amp;pcy;&amp;ocy; &amp;zcy;&amp;acy;&amp;pcy;&amp;rcy;&amp;ocy;&amp;scy;&amp;ucy; &amp;mcy;&amp;icy;&amp;kcy;&amp;rcy;&amp;ocy;&amp;fcy;&amp;ocy;&amp;ncy; &amp;vcy;&amp;iecy;&amp;kcy;&amp;tcy;&amp;ocy;&amp;r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5143464"/>
            <a:ext cx="1785950" cy="1571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5214926"/>
            <a:ext cx="2214577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301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8675688" y="0"/>
            <a:ext cx="46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17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9050"/>
            <a:ext cx="91186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3203575" y="4365625"/>
            <a:ext cx="5849938" cy="576263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Публичные обсуждения целевых программ</a:t>
            </a:r>
          </a:p>
        </p:txBody>
      </p:sp>
      <p:sp>
        <p:nvSpPr>
          <p:cNvPr id="31749" name="AutoShape 14"/>
          <p:cNvSpPr>
            <a:spLocks noChangeArrowheads="1"/>
          </p:cNvSpPr>
          <p:nvPr/>
        </p:nvSpPr>
        <p:spPr bwMode="auto">
          <a:xfrm rot="5400000">
            <a:off x="2373312" y="4332288"/>
            <a:ext cx="792163" cy="858838"/>
          </a:xfrm>
          <a:prstGeom prst="chevro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1750" name="Rectangle 16"/>
          <p:cNvSpPr>
            <a:spLocks noChangeArrowheads="1"/>
          </p:cNvSpPr>
          <p:nvPr/>
        </p:nvSpPr>
        <p:spPr bwMode="auto">
          <a:xfrm>
            <a:off x="1331913" y="2744788"/>
            <a:ext cx="5772150" cy="646112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1611313" algn="l"/>
              </a:tabLs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Публичные слушания по отчету об исполнении бюджета</a:t>
            </a:r>
          </a:p>
        </p:txBody>
      </p:sp>
      <p:sp>
        <p:nvSpPr>
          <p:cNvPr id="31751" name="Rectangle 17"/>
          <p:cNvSpPr>
            <a:spLocks noChangeArrowheads="1"/>
          </p:cNvSpPr>
          <p:nvPr/>
        </p:nvSpPr>
        <p:spPr bwMode="auto">
          <a:xfrm>
            <a:off x="3203575" y="1125538"/>
            <a:ext cx="5772150" cy="67310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Публичные слушания по проекту бюджета</a:t>
            </a:r>
          </a:p>
        </p:txBody>
      </p:sp>
      <p:sp>
        <p:nvSpPr>
          <p:cNvPr id="31752" name="AutoShape 13"/>
          <p:cNvSpPr>
            <a:spLocks noChangeArrowheads="1"/>
          </p:cNvSpPr>
          <p:nvPr/>
        </p:nvSpPr>
        <p:spPr bwMode="auto">
          <a:xfrm rot="5400000">
            <a:off x="465138" y="2736850"/>
            <a:ext cx="863600" cy="857250"/>
          </a:xfrm>
          <a:prstGeom prst="chevron">
            <a:avLst>
              <a:gd name="adj" fmla="val 25185"/>
            </a:avLst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753" name="AutoShape 4"/>
          <p:cNvSpPr>
            <a:spLocks noChangeArrowheads="1"/>
          </p:cNvSpPr>
          <p:nvPr/>
        </p:nvSpPr>
        <p:spPr bwMode="auto">
          <a:xfrm rot="5400000">
            <a:off x="2333625" y="1131888"/>
            <a:ext cx="869950" cy="857250"/>
          </a:xfrm>
          <a:prstGeom prst="chevron">
            <a:avLst>
              <a:gd name="adj" fmla="val 25370"/>
            </a:avLst>
          </a:prstGeom>
          <a:solidFill>
            <a:srgbClr val="99CCFF"/>
          </a:solidFill>
          <a:ln w="15875">
            <a:solidFill>
              <a:srgbClr val="00CCF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683568" y="260648"/>
            <a:ext cx="7344816" cy="648072"/>
          </a:xfrm>
          <a:prstGeom prst="rect">
            <a:avLst/>
          </a:prstGeom>
          <a:noFill/>
        </p:spPr>
        <p:txBody>
          <a:bodyPr/>
          <a:lstStyle/>
          <a:p>
            <a:pPr marL="319088" indent="-319088" algn="ctr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Возможности влияния гражданина </a:t>
            </a:r>
          </a:p>
          <a:p>
            <a:pPr marL="319088" indent="-319088" algn="ctr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на состав бюджета</a:t>
            </a:r>
          </a:p>
        </p:txBody>
      </p:sp>
      <p:pic>
        <p:nvPicPr>
          <p:cNvPr id="4404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21066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3" y="908050"/>
            <a:ext cx="195103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2349500"/>
            <a:ext cx="186055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5229225"/>
            <a:ext cx="21097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7" name="TextBox 14"/>
          <p:cNvSpPr txBox="1">
            <a:spLocks noChangeArrowheads="1"/>
          </p:cNvSpPr>
          <p:nvPr/>
        </p:nvSpPr>
        <p:spPr bwMode="auto">
          <a:xfrm>
            <a:off x="8712200" y="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088" y="116632"/>
            <a:ext cx="8915400" cy="346075"/>
          </a:xfrm>
          <a:prstGeom prst="rect">
            <a:avLst/>
          </a:prstGeom>
        </p:spPr>
        <p:txBody>
          <a:bodyPr/>
          <a:lstStyle/>
          <a:p>
            <a:pPr marL="319088" indent="-319088" algn="r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Гражданин, его участие в бюджетном процессе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755650" y="608013"/>
            <a:ext cx="81010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32774" name="AutoShape 9"/>
          <p:cNvSpPr>
            <a:spLocks noChangeArrowheads="1"/>
          </p:cNvSpPr>
          <p:nvPr/>
        </p:nvSpPr>
        <p:spPr bwMode="auto">
          <a:xfrm>
            <a:off x="1908175" y="1196975"/>
            <a:ext cx="5772150" cy="965200"/>
          </a:xfrm>
          <a:prstGeom prst="downArrowCallout">
            <a:avLst>
              <a:gd name="adj1" fmla="val 154329"/>
              <a:gd name="adj2" fmla="val 154329"/>
              <a:gd name="adj3" fmla="val 16667"/>
              <a:gd name="adj4" fmla="val 66667"/>
            </a:avLst>
          </a:prstGeom>
          <a:solidFill>
            <a:srgbClr val="FFCCFF"/>
          </a:solidFill>
          <a:ln w="19050">
            <a:solidFill>
              <a:srgbClr val="FF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ГРАЖДАНИН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как налогоплательщик</a:t>
            </a:r>
          </a:p>
        </p:txBody>
      </p:sp>
      <p:pic>
        <p:nvPicPr>
          <p:cNvPr id="4506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205038"/>
            <a:ext cx="24955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AutoShape 12"/>
          <p:cNvSpPr>
            <a:spLocks noChangeArrowheads="1"/>
          </p:cNvSpPr>
          <p:nvPr/>
        </p:nvSpPr>
        <p:spPr bwMode="auto">
          <a:xfrm>
            <a:off x="1979613" y="3573463"/>
            <a:ext cx="5772150" cy="965200"/>
          </a:xfrm>
          <a:prstGeom prst="downArrowCallout">
            <a:avLst>
              <a:gd name="adj1" fmla="val 154329"/>
              <a:gd name="adj2" fmla="val 154329"/>
              <a:gd name="adj3" fmla="val 16667"/>
              <a:gd name="adj4" fmla="val 66667"/>
            </a:avLst>
          </a:prstGeom>
          <a:solidFill>
            <a:srgbClr val="FFCCFF"/>
          </a:solidFill>
          <a:ln w="19050">
            <a:solidFill>
              <a:srgbClr val="FF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ГРАЖДАНИН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как получатель социальных гарантий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107950" y="4652963"/>
            <a:ext cx="8893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Получает социальные гарантии – расходная часть бюджета (образование, ЖКХ, культура, физическая культура и спорт, социальные льготы и другие направления социальных гарантий населению)</a:t>
            </a:r>
          </a:p>
        </p:txBody>
      </p:sp>
      <p:pic>
        <p:nvPicPr>
          <p:cNvPr id="45066" name="Picture 14" descr="j009007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5732463"/>
            <a:ext cx="8572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7" descr="j030125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661025"/>
            <a:ext cx="124936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8" descr="j030148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58054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21" descr="j029357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5805488"/>
            <a:ext cx="97948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22" descr="j028536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589588"/>
            <a:ext cx="9255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TextBox 14"/>
          <p:cNvSpPr txBox="1">
            <a:spLocks noChangeArrowheads="1"/>
          </p:cNvSpPr>
          <p:nvPr/>
        </p:nvSpPr>
        <p:spPr bwMode="auto">
          <a:xfrm>
            <a:off x="8748713" y="-36513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9144000" cy="45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9700" name="Прямоугольник 8"/>
          <p:cNvSpPr>
            <a:spLocks noChangeArrowheads="1"/>
          </p:cNvSpPr>
          <p:nvPr/>
        </p:nvSpPr>
        <p:spPr bwMode="auto">
          <a:xfrm>
            <a:off x="1714500" y="3357563"/>
            <a:ext cx="7000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Приобретение денег требует доблести.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Сохранение денег требует рассудительности.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Трата денег требует искусства.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                                        Бертольд Ауэрбах.</a:t>
            </a:r>
          </a:p>
        </p:txBody>
      </p:sp>
      <p:pic>
        <p:nvPicPr>
          <p:cNvPr id="2765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8831263" y="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1688" y="285750"/>
            <a:ext cx="5929312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параметры бюджета</a:t>
            </a:r>
          </a:p>
        </p:txBody>
      </p:sp>
      <p:pic>
        <p:nvPicPr>
          <p:cNvPr id="46084" name="Picture 4" descr="http://www.autoseleccionados.com/images/complet/big/38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785813"/>
            <a:ext cx="13747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4"/>
          <p:cNvSpPr>
            <a:spLocks/>
          </p:cNvSpPr>
          <p:nvPr/>
        </p:nvSpPr>
        <p:spPr bwMode="gray">
          <a:xfrm rot="19910230">
            <a:off x="1900576" y="1048054"/>
            <a:ext cx="1828808" cy="1393320"/>
          </a:xfrm>
          <a:custGeom>
            <a:avLst/>
            <a:gdLst>
              <a:gd name="T0" fmla="*/ 2 w 1225"/>
              <a:gd name="T1" fmla="*/ 102 h 467"/>
              <a:gd name="T2" fmla="*/ 26 w 1225"/>
              <a:gd name="T3" fmla="*/ 91 h 467"/>
              <a:gd name="T4" fmla="*/ 71 w 1225"/>
              <a:gd name="T5" fmla="*/ 71 h 467"/>
              <a:gd name="T6" fmla="*/ 135 w 1225"/>
              <a:gd name="T7" fmla="*/ 49 h 467"/>
              <a:gd name="T8" fmla="*/ 218 w 1225"/>
              <a:gd name="T9" fmla="*/ 27 h 467"/>
              <a:gd name="T10" fmla="*/ 316 w 1225"/>
              <a:gd name="T11" fmla="*/ 9 h 467"/>
              <a:gd name="T12" fmla="*/ 427 w 1225"/>
              <a:gd name="T13" fmla="*/ 0 h 467"/>
              <a:gd name="T14" fmla="*/ 552 w 1225"/>
              <a:gd name="T15" fmla="*/ 3 h 467"/>
              <a:gd name="T16" fmla="*/ 687 w 1225"/>
              <a:gd name="T17" fmla="*/ 22 h 467"/>
              <a:gd name="T18" fmla="*/ 821 w 1225"/>
              <a:gd name="T19" fmla="*/ 60 h 467"/>
              <a:gd name="T20" fmla="*/ 929 w 1225"/>
              <a:gd name="T21" fmla="*/ 104 h 467"/>
              <a:gd name="T22" fmla="*/ 1015 w 1225"/>
              <a:gd name="T23" fmla="*/ 150 h 467"/>
              <a:gd name="T24" fmla="*/ 1078 w 1225"/>
              <a:gd name="T25" fmla="*/ 195 h 467"/>
              <a:gd name="T26" fmla="*/ 1122 w 1225"/>
              <a:gd name="T27" fmla="*/ 233 h 467"/>
              <a:gd name="T28" fmla="*/ 1146 w 1225"/>
              <a:gd name="T29" fmla="*/ 258 h 467"/>
              <a:gd name="T30" fmla="*/ 1154 w 1225"/>
              <a:gd name="T31" fmla="*/ 269 h 467"/>
              <a:gd name="T32" fmla="*/ 1162 w 1225"/>
              <a:gd name="T33" fmla="*/ 467 h 467"/>
              <a:gd name="T34" fmla="*/ 990 w 1225"/>
              <a:gd name="T35" fmla="*/ 356 h 467"/>
              <a:gd name="T36" fmla="*/ 982 w 1225"/>
              <a:gd name="T37" fmla="*/ 346 h 467"/>
              <a:gd name="T38" fmla="*/ 960 w 1225"/>
              <a:gd name="T39" fmla="*/ 319 h 467"/>
              <a:gd name="T40" fmla="*/ 922 w 1225"/>
              <a:gd name="T41" fmla="*/ 280 h 467"/>
              <a:gd name="T42" fmla="*/ 863 w 1225"/>
              <a:gd name="T43" fmla="*/ 235 h 467"/>
              <a:gd name="T44" fmla="*/ 785 w 1225"/>
              <a:gd name="T45" fmla="*/ 187 h 467"/>
              <a:gd name="T46" fmla="*/ 683 w 1225"/>
              <a:gd name="T47" fmla="*/ 142 h 467"/>
              <a:gd name="T48" fmla="*/ 554 w 1225"/>
              <a:gd name="T49" fmla="*/ 106 h 467"/>
              <a:gd name="T50" fmla="*/ 425 w 1225"/>
              <a:gd name="T51" fmla="*/ 83 h 467"/>
              <a:gd name="T52" fmla="*/ 307 w 1225"/>
              <a:gd name="T53" fmla="*/ 74 h 467"/>
              <a:gd name="T54" fmla="*/ 205 w 1225"/>
              <a:gd name="T55" fmla="*/ 75 h 467"/>
              <a:gd name="T56" fmla="*/ 120 w 1225"/>
              <a:gd name="T57" fmla="*/ 82 h 467"/>
              <a:gd name="T58" fmla="*/ 55 w 1225"/>
              <a:gd name="T59" fmla="*/ 92 h 467"/>
              <a:gd name="T60" fmla="*/ 14 w 1225"/>
              <a:gd name="T61" fmla="*/ 100 h 467"/>
              <a:gd name="T62" fmla="*/ 0 w 1225"/>
              <a:gd name="T63" fmla="*/ 10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CCC00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4"/>
          <p:cNvSpPr>
            <a:spLocks/>
          </p:cNvSpPr>
          <p:nvPr/>
        </p:nvSpPr>
        <p:spPr bwMode="gray">
          <a:xfrm rot="19910230">
            <a:off x="5364056" y="1063458"/>
            <a:ext cx="1828808" cy="1393320"/>
          </a:xfrm>
          <a:custGeom>
            <a:avLst/>
            <a:gdLst>
              <a:gd name="T0" fmla="*/ 2 w 1225"/>
              <a:gd name="T1" fmla="*/ 102 h 467"/>
              <a:gd name="T2" fmla="*/ 26 w 1225"/>
              <a:gd name="T3" fmla="*/ 91 h 467"/>
              <a:gd name="T4" fmla="*/ 71 w 1225"/>
              <a:gd name="T5" fmla="*/ 71 h 467"/>
              <a:gd name="T6" fmla="*/ 135 w 1225"/>
              <a:gd name="T7" fmla="*/ 49 h 467"/>
              <a:gd name="T8" fmla="*/ 218 w 1225"/>
              <a:gd name="T9" fmla="*/ 27 h 467"/>
              <a:gd name="T10" fmla="*/ 316 w 1225"/>
              <a:gd name="T11" fmla="*/ 9 h 467"/>
              <a:gd name="T12" fmla="*/ 427 w 1225"/>
              <a:gd name="T13" fmla="*/ 0 h 467"/>
              <a:gd name="T14" fmla="*/ 552 w 1225"/>
              <a:gd name="T15" fmla="*/ 3 h 467"/>
              <a:gd name="T16" fmla="*/ 687 w 1225"/>
              <a:gd name="T17" fmla="*/ 22 h 467"/>
              <a:gd name="T18" fmla="*/ 821 w 1225"/>
              <a:gd name="T19" fmla="*/ 60 h 467"/>
              <a:gd name="T20" fmla="*/ 929 w 1225"/>
              <a:gd name="T21" fmla="*/ 104 h 467"/>
              <a:gd name="T22" fmla="*/ 1015 w 1225"/>
              <a:gd name="T23" fmla="*/ 150 h 467"/>
              <a:gd name="T24" fmla="*/ 1078 w 1225"/>
              <a:gd name="T25" fmla="*/ 195 h 467"/>
              <a:gd name="T26" fmla="*/ 1122 w 1225"/>
              <a:gd name="T27" fmla="*/ 233 h 467"/>
              <a:gd name="T28" fmla="*/ 1146 w 1225"/>
              <a:gd name="T29" fmla="*/ 258 h 467"/>
              <a:gd name="T30" fmla="*/ 1154 w 1225"/>
              <a:gd name="T31" fmla="*/ 269 h 467"/>
              <a:gd name="T32" fmla="*/ 1162 w 1225"/>
              <a:gd name="T33" fmla="*/ 467 h 467"/>
              <a:gd name="T34" fmla="*/ 990 w 1225"/>
              <a:gd name="T35" fmla="*/ 356 h 467"/>
              <a:gd name="T36" fmla="*/ 982 w 1225"/>
              <a:gd name="T37" fmla="*/ 346 h 467"/>
              <a:gd name="T38" fmla="*/ 960 w 1225"/>
              <a:gd name="T39" fmla="*/ 319 h 467"/>
              <a:gd name="T40" fmla="*/ 922 w 1225"/>
              <a:gd name="T41" fmla="*/ 280 h 467"/>
              <a:gd name="T42" fmla="*/ 863 w 1225"/>
              <a:gd name="T43" fmla="*/ 235 h 467"/>
              <a:gd name="T44" fmla="*/ 785 w 1225"/>
              <a:gd name="T45" fmla="*/ 187 h 467"/>
              <a:gd name="T46" fmla="*/ 683 w 1225"/>
              <a:gd name="T47" fmla="*/ 142 h 467"/>
              <a:gd name="T48" fmla="*/ 554 w 1225"/>
              <a:gd name="T49" fmla="*/ 106 h 467"/>
              <a:gd name="T50" fmla="*/ 425 w 1225"/>
              <a:gd name="T51" fmla="*/ 83 h 467"/>
              <a:gd name="T52" fmla="*/ 307 w 1225"/>
              <a:gd name="T53" fmla="*/ 74 h 467"/>
              <a:gd name="T54" fmla="*/ 205 w 1225"/>
              <a:gd name="T55" fmla="*/ 75 h 467"/>
              <a:gd name="T56" fmla="*/ 120 w 1225"/>
              <a:gd name="T57" fmla="*/ 82 h 467"/>
              <a:gd name="T58" fmla="*/ 55 w 1225"/>
              <a:gd name="T59" fmla="*/ 92 h 467"/>
              <a:gd name="T60" fmla="*/ 14 w 1225"/>
              <a:gd name="T61" fmla="*/ 100 h 467"/>
              <a:gd name="T62" fmla="*/ 0 w 1225"/>
              <a:gd name="T63" fmla="*/ 10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CCC00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785926"/>
            <a:ext cx="1683742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ДОХОДЫ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3800" y="1785926"/>
            <a:ext cx="1800200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9937" y="2297399"/>
            <a:ext cx="1512168" cy="4154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21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БЮДЖЕТ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71184" y="3889083"/>
            <a:ext cx="4047586" cy="1368152"/>
          </a:xfrm>
          <a:prstGeom prst="triangle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700" b="1" dirty="0"/>
              <a:t>Доходы больше расходов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750240" y="3889083"/>
            <a:ext cx="4227072" cy="1368152"/>
          </a:xfrm>
          <a:prstGeom prst="triangle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700" b="1" dirty="0"/>
              <a:t>Расходы больше доходов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62431" y="3622681"/>
            <a:ext cx="4221224" cy="679682"/>
          </a:xfrm>
          <a:prstGeom prst="line">
            <a:avLst/>
          </a:prstGeom>
          <a:ln w="9842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 flipV="1">
            <a:off x="2144443" y="3714751"/>
            <a:ext cx="457200" cy="4286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801840" y="3626043"/>
            <a:ext cx="4342160" cy="660213"/>
          </a:xfrm>
          <a:prstGeom prst="line">
            <a:avLst/>
          </a:prstGeom>
          <a:ln w="9842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635176" y="3714751"/>
            <a:ext cx="457200" cy="4286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9250" y="5373216"/>
            <a:ext cx="4047586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Принимается решение как использовать избыточные доходы (например, накапливать резервы, остатки, погашать долг)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54561" y="5373216"/>
            <a:ext cx="4222751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Принимается решение как покрывать дефицит (например, использовать имеющиеся накопления, остатки, взять в долг)</a:t>
            </a:r>
          </a:p>
        </p:txBody>
      </p:sp>
      <p:sp>
        <p:nvSpPr>
          <p:cNvPr id="42018" name="TextBox 28"/>
          <p:cNvSpPr txBox="1">
            <a:spLocks noChangeArrowheads="1"/>
          </p:cNvSpPr>
          <p:nvPr/>
        </p:nvSpPr>
        <p:spPr bwMode="auto">
          <a:xfrm>
            <a:off x="1466850" y="2754313"/>
            <a:ext cx="1522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ПРОФИЦИТ</a:t>
            </a:r>
          </a:p>
        </p:txBody>
      </p:sp>
      <p:sp>
        <p:nvSpPr>
          <p:cNvPr id="42019" name="TextBox 41"/>
          <p:cNvSpPr txBox="1">
            <a:spLocks noChangeArrowheads="1"/>
          </p:cNvSpPr>
          <p:nvPr/>
        </p:nvSpPr>
        <p:spPr bwMode="auto">
          <a:xfrm>
            <a:off x="6357938" y="2786063"/>
            <a:ext cx="13446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ДЕФИЦИТ</a:t>
            </a:r>
          </a:p>
        </p:txBody>
      </p:sp>
      <p:pic>
        <p:nvPicPr>
          <p:cNvPr id="42020" name="Picture 16" descr="http://www.znakotveta.ru/i/model_name/lBcDVA==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2284413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1" name="Picture 16" descr="http://www.znakotveta.ru/i/model_name/lBcDVA==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2357438"/>
            <a:ext cx="17462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2" name="Picture 18" descr="http://thumbs.dreamstime.com/z/set-purse-gold-coins-1849659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300" y="2790825"/>
            <a:ext cx="12414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3" name="Picture 18" descr="http://thumbs.dreamstime.com/z/set-purse-gold-coins-1849659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2786063"/>
            <a:ext cx="1241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21" name="TextBox 24"/>
          <p:cNvSpPr txBox="1">
            <a:spLocks noChangeArrowheads="1"/>
          </p:cNvSpPr>
          <p:nvPr/>
        </p:nvSpPr>
        <p:spPr bwMode="auto">
          <a:xfrm>
            <a:off x="8748713" y="-36513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8" grpId="0"/>
      <p:bldP spid="420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7863" y="357188"/>
            <a:ext cx="32258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07504" y="1142984"/>
          <a:ext cx="9036496" cy="5195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710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88" y="285750"/>
            <a:ext cx="8786812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Принципы формирования бюджета района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57188" y="928670"/>
          <a:ext cx="8786812" cy="555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813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48713" y="-26988"/>
            <a:ext cx="539750" cy="368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</a:rPr>
              <a:t>22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Прямоугольник 3"/>
          <p:cNvSpPr>
            <a:spLocks noChangeArrowheads="1"/>
          </p:cNvSpPr>
          <p:nvPr/>
        </p:nvSpPr>
        <p:spPr bwMode="auto">
          <a:xfrm>
            <a:off x="931863" y="620713"/>
            <a:ext cx="78168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России установлена казначейская система исполнения бюджетов. Основная роль в этом процессе принадлежит Федеральному казначейству, которое обеспечивает соблюдение принципа единства кассы, то есть зачисление всех поступающих доходов и поступлений из источников финансирования дефицита на единый счет бюджета и осуществление всех предусмотренных расходов с этого счета бюджета. Осуществляя бюджетные операции через свои счета, Федеральное казначейство обеспечивает полный учет и контроль каждого этапа исполнения доходов и расходов бюджета.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8" y="3860800"/>
            <a:ext cx="54356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48713" y="-26988"/>
            <a:ext cx="539750" cy="368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</a:rPr>
              <a:t>23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714375" y="214313"/>
            <a:ext cx="77073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900" b="1"/>
              <a:t>Меры, предпринимаемые местными органами власти по увеличению доходного потенциала</a:t>
            </a:r>
            <a:endParaRPr lang="ru-RU" sz="1900"/>
          </a:p>
        </p:txBody>
      </p:sp>
      <p:graphicFrame>
        <p:nvGraphicFramePr>
          <p:cNvPr id="4" name="Схема 3"/>
          <p:cNvGraphicFramePr/>
          <p:nvPr/>
        </p:nvGraphicFramePr>
        <p:xfrm>
          <a:off x="503040" y="857232"/>
          <a:ext cx="864096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18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48713" y="-26988"/>
            <a:ext cx="539750" cy="368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</a:rPr>
              <a:t>24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8625" y="214313"/>
            <a:ext cx="885825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857224" y="928670"/>
            <a:ext cx="3563598" cy="857748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сбалансированности и повышение устойчивости бюджета, гарантированное исполнение всех социальных обязательств</a:t>
            </a:r>
            <a:endParaRPr lang="ru-RU" sz="1200" dirty="0"/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785786" y="2000240"/>
            <a:ext cx="3661241" cy="849653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и</a:t>
            </a:r>
          </a:p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продвижение положительного инвестиционного имиджа </a:t>
            </a:r>
          </a:p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муниципального образования</a:t>
            </a:r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357158" y="3071810"/>
            <a:ext cx="4071966" cy="1428760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200" b="1" dirty="0">
                <a:solidFill>
                  <a:schemeClr val="tx1"/>
                </a:solidFill>
              </a:rPr>
              <a:t>Формирование  реалистичных планов по доходам и расходам местного бюджета, основанных на  объективной оценке ожидаемого исполнения бюджета 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tx1"/>
                </a:solidFill>
              </a:rPr>
              <a:t> в 2022 году и объективного прогноза СЭР 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 2023 год и на плановый период 2024 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tx1"/>
                </a:solidFill>
              </a:rPr>
              <a:t>и 2025 годов</a:t>
            </a:r>
            <a:endParaRPr lang="ru-RU" sz="1200" b="1" dirty="0"/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785786" y="4714884"/>
            <a:ext cx="3643338" cy="785818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Соблюдение обязательств по </a:t>
            </a:r>
          </a:p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заключенным соглашениям о предоставлении межбюджетных трансфертов из бюджета УР</a:t>
            </a: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5539623" y="1000108"/>
            <a:ext cx="3604377" cy="792049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благоприятной деловой среды для реализации инвестиционных проектов</a:t>
            </a:r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5357818" y="2643182"/>
            <a:ext cx="3672408" cy="785818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Реализация мероприятий Плана оздоровления муниципальных финансов</a:t>
            </a:r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5500694" y="4143380"/>
            <a:ext cx="3360837" cy="648072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Поэтапное снижение объема муниципального долга, расходов по обслуживанию муниципального долга</a:t>
            </a:r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5572132" y="5429264"/>
            <a:ext cx="3360837" cy="648072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Усиление контроля за эффективностью выполнения утвержденных планов мероприятий («дорожных карт»)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63" y="782638"/>
            <a:ext cx="1255712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0" y="2000250"/>
            <a:ext cx="1255713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0" y="3214688"/>
            <a:ext cx="1214438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0" y="4500563"/>
            <a:ext cx="1255713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500563" y="857250"/>
            <a:ext cx="1255712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429125" y="2428875"/>
            <a:ext cx="1255713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429125" y="3929063"/>
            <a:ext cx="1255713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00563" y="5143500"/>
            <a:ext cx="1255712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10572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ятиугольник 29"/>
          <p:cNvSpPr/>
          <p:nvPr/>
        </p:nvSpPr>
        <p:spPr>
          <a:xfrm flipH="1">
            <a:off x="857224" y="5786454"/>
            <a:ext cx="3571900" cy="643458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эффективности управления бюджетными ресурсами</a:t>
            </a:r>
            <a:endParaRPr lang="ru-RU" sz="1200" dirty="0"/>
          </a:p>
        </p:txBody>
      </p:sp>
      <p:sp>
        <p:nvSpPr>
          <p:cNvPr id="51222" name="object 84"/>
          <p:cNvSpPr>
            <a:spLocks noChangeArrowheads="1"/>
          </p:cNvSpPr>
          <p:nvPr/>
        </p:nvSpPr>
        <p:spPr bwMode="auto">
          <a:xfrm>
            <a:off x="0" y="2214563"/>
            <a:ext cx="1157288" cy="7159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23" name="object 85"/>
          <p:cNvSpPr>
            <a:spLocks noChangeArrowheads="1"/>
          </p:cNvSpPr>
          <p:nvPr/>
        </p:nvSpPr>
        <p:spPr bwMode="auto">
          <a:xfrm>
            <a:off x="214313" y="3500438"/>
            <a:ext cx="787400" cy="6540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24" name="object 72"/>
          <p:cNvSpPr>
            <a:spLocks noChangeArrowheads="1"/>
          </p:cNvSpPr>
          <p:nvPr/>
        </p:nvSpPr>
        <p:spPr bwMode="auto">
          <a:xfrm>
            <a:off x="214313" y="4929188"/>
            <a:ext cx="835025" cy="6302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0" y="5695950"/>
            <a:ext cx="1255713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6" name="Рисунок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5786438"/>
            <a:ext cx="1000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Рисунок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928688"/>
            <a:ext cx="1000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8" name="object 87"/>
          <p:cNvSpPr>
            <a:spLocks noChangeArrowheads="1"/>
          </p:cNvSpPr>
          <p:nvPr/>
        </p:nvSpPr>
        <p:spPr bwMode="auto">
          <a:xfrm>
            <a:off x="4500563" y="2571750"/>
            <a:ext cx="962025" cy="9652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29" name="object 88"/>
          <p:cNvSpPr>
            <a:spLocks noChangeArrowheads="1"/>
          </p:cNvSpPr>
          <p:nvPr/>
        </p:nvSpPr>
        <p:spPr bwMode="auto">
          <a:xfrm>
            <a:off x="4429125" y="4143375"/>
            <a:ext cx="1163638" cy="6556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30" name="object 89"/>
          <p:cNvSpPr>
            <a:spLocks noChangeArrowheads="1"/>
          </p:cNvSpPr>
          <p:nvPr/>
        </p:nvSpPr>
        <p:spPr bwMode="auto">
          <a:xfrm>
            <a:off x="4714875" y="5286375"/>
            <a:ext cx="912813" cy="86836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5123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2" name="TextBox 31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63" y="428625"/>
            <a:ext cx="885825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4" name="Пятиугольник 3"/>
          <p:cNvSpPr/>
          <p:nvPr/>
        </p:nvSpPr>
        <p:spPr>
          <a:xfrm flipH="1">
            <a:off x="1142976" y="2071678"/>
            <a:ext cx="3357586" cy="857256"/>
          </a:xfrm>
          <a:prstGeom prst="homePlate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Укрепление доходной базы бюджета за счет наращивания стабильных доходных источников </a:t>
            </a:r>
          </a:p>
        </p:txBody>
      </p:sp>
      <p:sp>
        <p:nvSpPr>
          <p:cNvPr id="5" name="Пятиугольник 4"/>
          <p:cNvSpPr/>
          <p:nvPr/>
        </p:nvSpPr>
        <p:spPr>
          <a:xfrm flipH="1">
            <a:off x="857224" y="3786190"/>
            <a:ext cx="3714776" cy="2000264"/>
          </a:xfrm>
          <a:prstGeom prst="homePlate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качества администрирования доходов  бюджета на основе межведомственного взаимодействия исполнительных  органов государственной власти УР, органов местного самоуправления , Управления Федеральной налоговой службы по УР</a:t>
            </a:r>
            <a:endParaRPr lang="ru-RU" sz="1200" dirty="0"/>
          </a:p>
        </p:txBody>
      </p:sp>
      <p:sp>
        <p:nvSpPr>
          <p:cNvPr id="7" name="Пятиугольник 6"/>
          <p:cNvSpPr/>
          <p:nvPr/>
        </p:nvSpPr>
        <p:spPr>
          <a:xfrm flipH="1">
            <a:off x="5580112" y="1556792"/>
            <a:ext cx="3277878" cy="857748"/>
          </a:xfrm>
          <a:prstGeom prst="homePlate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Повышение прозрачности системы формирования доходов бюджета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5572132" y="2852936"/>
            <a:ext cx="3277878" cy="1440160"/>
          </a:xfrm>
          <a:prstGeom prst="homePlate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 </a:t>
            </a:r>
            <a:endParaRPr lang="ru-RU" sz="1200" dirty="0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5643570" y="4500570"/>
            <a:ext cx="3286180" cy="1500198"/>
          </a:xfrm>
          <a:prstGeom prst="homePlate">
            <a:avLst>
              <a:gd name="adj" fmla="val 39083"/>
            </a:avLst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Регламентация процедур контроля, учета и оценки эффективности налоговых льгот на основе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концепции «налоговых расходов», развития механизма и методики оценки их эффективности 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313" y="1714500"/>
            <a:ext cx="1255712" cy="13049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313" y="4071938"/>
            <a:ext cx="1255712" cy="13049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72000" y="1428750"/>
            <a:ext cx="1255713" cy="13049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43438" y="2928938"/>
            <a:ext cx="1255712" cy="1285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43438" y="4500563"/>
            <a:ext cx="1255712" cy="13049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238" name="object 55"/>
          <p:cNvSpPr>
            <a:spLocks noChangeArrowheads="1"/>
          </p:cNvSpPr>
          <p:nvPr/>
        </p:nvSpPr>
        <p:spPr bwMode="auto">
          <a:xfrm>
            <a:off x="357188" y="1928813"/>
            <a:ext cx="979487" cy="903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39" name="object 56"/>
          <p:cNvSpPr>
            <a:spLocks noChangeArrowheads="1"/>
          </p:cNvSpPr>
          <p:nvPr/>
        </p:nvSpPr>
        <p:spPr bwMode="auto">
          <a:xfrm>
            <a:off x="500063" y="4286250"/>
            <a:ext cx="825500" cy="825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40" name="object 58"/>
          <p:cNvSpPr>
            <a:spLocks noChangeArrowheads="1"/>
          </p:cNvSpPr>
          <p:nvPr/>
        </p:nvSpPr>
        <p:spPr bwMode="auto">
          <a:xfrm>
            <a:off x="4572000" y="1714500"/>
            <a:ext cx="1370013" cy="7524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41" name="object 59"/>
          <p:cNvSpPr>
            <a:spLocks noChangeArrowheads="1"/>
          </p:cNvSpPr>
          <p:nvPr/>
        </p:nvSpPr>
        <p:spPr bwMode="auto">
          <a:xfrm>
            <a:off x="4643438" y="4786313"/>
            <a:ext cx="1123950" cy="842962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42" name="object 60"/>
          <p:cNvSpPr>
            <a:spLocks noChangeArrowheads="1"/>
          </p:cNvSpPr>
          <p:nvPr/>
        </p:nvSpPr>
        <p:spPr bwMode="auto">
          <a:xfrm>
            <a:off x="4857750" y="3214688"/>
            <a:ext cx="996950" cy="7477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5224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TextBox 19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313" y="0"/>
            <a:ext cx="8001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показатели социально- экономического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развития в 2021- 2025 годы</a:t>
            </a:r>
          </a:p>
        </p:txBody>
      </p:sp>
      <p:sp>
        <p:nvSpPr>
          <p:cNvPr id="49158" name="TextBox 1"/>
          <p:cNvSpPr txBox="1">
            <a:spLocks noChangeArrowheads="1"/>
          </p:cNvSpPr>
          <p:nvPr/>
        </p:nvSpPr>
        <p:spPr bwMode="auto">
          <a:xfrm>
            <a:off x="4211638" y="908050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2021</a:t>
            </a:r>
          </a:p>
        </p:txBody>
      </p:sp>
      <p:sp>
        <p:nvSpPr>
          <p:cNvPr id="49159" name="TextBox 1"/>
          <p:cNvSpPr txBox="1">
            <a:spLocks noChangeArrowheads="1"/>
          </p:cNvSpPr>
          <p:nvPr/>
        </p:nvSpPr>
        <p:spPr bwMode="auto">
          <a:xfrm>
            <a:off x="5148263" y="908050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2022</a:t>
            </a:r>
          </a:p>
        </p:txBody>
      </p:sp>
      <p:sp>
        <p:nvSpPr>
          <p:cNvPr id="49160" name="TextBox 1"/>
          <p:cNvSpPr txBox="1">
            <a:spLocks noChangeArrowheads="1"/>
          </p:cNvSpPr>
          <p:nvPr/>
        </p:nvSpPr>
        <p:spPr bwMode="auto">
          <a:xfrm>
            <a:off x="6156325" y="90805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2023</a:t>
            </a:r>
          </a:p>
        </p:txBody>
      </p:sp>
      <p:sp>
        <p:nvSpPr>
          <p:cNvPr id="49161" name="TextBox 1"/>
          <p:cNvSpPr txBox="1">
            <a:spLocks noChangeArrowheads="1"/>
          </p:cNvSpPr>
          <p:nvPr/>
        </p:nvSpPr>
        <p:spPr bwMode="auto">
          <a:xfrm>
            <a:off x="7164388" y="908050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2024</a:t>
            </a:r>
          </a:p>
        </p:txBody>
      </p:sp>
      <p:pic>
        <p:nvPicPr>
          <p:cNvPr id="53256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98" name="TextBox 1"/>
          <p:cNvSpPr txBox="1">
            <a:spLocks noChangeArrowheads="1"/>
          </p:cNvSpPr>
          <p:nvPr/>
        </p:nvSpPr>
        <p:spPr bwMode="auto">
          <a:xfrm>
            <a:off x="8101013" y="908050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2025</a:t>
            </a:r>
          </a:p>
        </p:txBody>
      </p:sp>
      <p:grpSp>
        <p:nvGrpSpPr>
          <p:cNvPr id="2" name="Группа 48"/>
          <p:cNvGrpSpPr>
            <a:grpSpLocks/>
          </p:cNvGrpSpPr>
          <p:nvPr/>
        </p:nvGrpSpPr>
        <p:grpSpPr bwMode="auto">
          <a:xfrm>
            <a:off x="-252413" y="1268413"/>
            <a:ext cx="9215438" cy="5167312"/>
            <a:chOff x="-252536" y="1285861"/>
            <a:chExt cx="9215502" cy="5167475"/>
          </a:xfrm>
        </p:grpSpPr>
        <p:grpSp>
          <p:nvGrpSpPr>
            <p:cNvPr id="53260" name="Группа 46"/>
            <p:cNvGrpSpPr>
              <a:grpSpLocks/>
            </p:cNvGrpSpPr>
            <p:nvPr/>
          </p:nvGrpSpPr>
          <p:grpSpPr bwMode="auto">
            <a:xfrm>
              <a:off x="-252536" y="1285861"/>
              <a:ext cx="9215502" cy="5167475"/>
              <a:chOff x="-214346" y="1285860"/>
              <a:chExt cx="9215502" cy="5903911"/>
            </a:xfrm>
          </p:grpSpPr>
          <p:graphicFrame>
            <p:nvGraphicFramePr>
              <p:cNvPr id="5" name="Схема 4"/>
              <p:cNvGraphicFramePr/>
              <p:nvPr/>
            </p:nvGraphicFramePr>
            <p:xfrm>
              <a:off x="-214346" y="1285860"/>
              <a:ext cx="6876256" cy="59039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4071934" y="1357298"/>
                <a:ext cx="922069" cy="59780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7587 млн.руб.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72066" y="1357298"/>
                <a:ext cx="922069" cy="59780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8968 млн.руб.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72198" y="1357298"/>
                <a:ext cx="922069" cy="59780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8672 млн.руб.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72330" y="1357298"/>
                <a:ext cx="922069" cy="59780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8715 млн.руб.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072462" y="1357298"/>
                <a:ext cx="928694" cy="59780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8854 млн.руб.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72066" y="2428868"/>
                <a:ext cx="922070" cy="59780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41880,0 руб.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71934" y="2428868"/>
                <a:ext cx="922070" cy="59780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37393,0 руб.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72198" y="2428868"/>
                <a:ext cx="922070" cy="59780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44393,0 руб.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72330" y="2428868"/>
                <a:ext cx="922070" cy="59780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46835,0 руб.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072462" y="2428868"/>
                <a:ext cx="922070" cy="59780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49177,0 </a:t>
                </a:r>
              </a:p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71934" y="3286124"/>
                <a:ext cx="922069" cy="63297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- 215,0 млн.руб.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072066" y="3286124"/>
                <a:ext cx="922069" cy="63297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- 143,0 млн.руб.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72198" y="3286124"/>
                <a:ext cx="922069" cy="63297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- 100,0 млн.руб.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72330" y="3286124"/>
                <a:ext cx="922069" cy="63297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-70,0 млн.руб.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72462" y="3286124"/>
                <a:ext cx="922069" cy="63297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- 50,0 млн.руб.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071934" y="4214818"/>
                <a:ext cx="922069" cy="632970"/>
              </a:xfrm>
              <a:prstGeom prst="rect">
                <a:avLst/>
              </a:prstGeom>
              <a:gradFill>
                <a:gsLst>
                  <a:gs pos="100000">
                    <a:srgbClr val="0066FF"/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1478,8 млн.руб.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072066" y="4214818"/>
                <a:ext cx="922069" cy="632970"/>
              </a:xfrm>
              <a:prstGeom prst="rect">
                <a:avLst/>
              </a:prstGeom>
              <a:gradFill>
                <a:gsLst>
                  <a:gs pos="100000">
                    <a:srgbClr val="0066FF"/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480,4 млн.руб.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072198" y="4214818"/>
                <a:ext cx="922069" cy="632970"/>
              </a:xfrm>
              <a:prstGeom prst="rect">
                <a:avLst/>
              </a:prstGeom>
              <a:gradFill>
                <a:gsLst>
                  <a:gs pos="100000">
                    <a:srgbClr val="0066FF"/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460,0  млн.руб.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072330" y="4214818"/>
                <a:ext cx="922069" cy="632970"/>
              </a:xfrm>
              <a:prstGeom prst="rect">
                <a:avLst/>
              </a:prstGeom>
              <a:gradFill>
                <a:gsLst>
                  <a:gs pos="100000">
                    <a:srgbClr val="0066FF"/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476,0 млн.руб.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072462" y="4214818"/>
                <a:ext cx="922069" cy="632970"/>
              </a:xfrm>
              <a:prstGeom prst="rect">
                <a:avLst/>
              </a:prstGeom>
              <a:gradFill>
                <a:gsLst>
                  <a:gs pos="100000">
                    <a:srgbClr val="0066FF"/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494,0 млн.руб.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71934" y="5000636"/>
                <a:ext cx="898409" cy="59780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16,024 тыс.чел.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072066" y="5000636"/>
                <a:ext cx="898409" cy="59780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16,0 тыс.чел.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72198" y="5000636"/>
                <a:ext cx="898409" cy="59780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15,9 тыс.чел.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72330" y="5000636"/>
                <a:ext cx="898409" cy="59780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15,8 тыс.чел.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072462" y="5000637"/>
                <a:ext cx="898409" cy="59780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15,7 тыс.чел.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071934" y="5786454"/>
                <a:ext cx="875168" cy="42198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2,85%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072066" y="5786454"/>
                <a:ext cx="875168" cy="42198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2,04%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72198" y="5786454"/>
                <a:ext cx="875168" cy="42198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1,96%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072330" y="5786454"/>
                <a:ext cx="875168" cy="42198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1,83%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072462" y="5786454"/>
                <a:ext cx="875168" cy="42198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1,7%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71934" y="6350167"/>
                <a:ext cx="875168" cy="5927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68 </a:t>
                </a:r>
                <a:r>
                  <a:rPr lang="ru-RU" sz="13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072066" y="6350167"/>
                <a:ext cx="875168" cy="5927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 </a:t>
                </a:r>
                <a:r>
                  <a:rPr lang="ru-RU" sz="13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072198" y="6350167"/>
                <a:ext cx="875168" cy="5927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 </a:t>
                </a:r>
                <a:r>
                  <a:rPr lang="ru-RU" sz="13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72330" y="6350167"/>
                <a:ext cx="875168" cy="5927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 </a:t>
                </a:r>
                <a:r>
                  <a:rPr lang="ru-RU" sz="13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072462" y="6350167"/>
                <a:ext cx="875168" cy="5927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 </a:t>
                </a:r>
                <a:r>
                  <a:rPr lang="ru-RU" sz="13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</a:t>
                </a:r>
              </a:p>
            </p:txBody>
          </p:sp>
        </p:grpSp>
        <p:pic>
          <p:nvPicPr>
            <p:cNvPr id="53261" name="Picture 2" descr="http://orkende.kz/images/djimageslider/header/market-gains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82" y="3044602"/>
              <a:ext cx="1289344" cy="132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9" name="TextBox 48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  <p:bldP spid="49160" grpId="0"/>
      <p:bldP spid="49161" grpId="0"/>
      <p:bldP spid="491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88" y="285750"/>
            <a:ext cx="78581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Основные параметры бюджета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 район Удмуртской Республики»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0392" y="1124744"/>
            <a:ext cx="93610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7" name="Group 214"/>
          <p:cNvGraphicFramePr>
            <a:graphicFrameLocks/>
          </p:cNvGraphicFramePr>
          <p:nvPr/>
        </p:nvGraphicFramePr>
        <p:xfrm>
          <a:off x="250825" y="1844675"/>
          <a:ext cx="8745537" cy="40497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18831"/>
                <a:gridCol w="1055492"/>
                <a:gridCol w="1055492"/>
                <a:gridCol w="1055492"/>
                <a:gridCol w="980069"/>
                <a:gridCol w="980161"/>
              </a:tblGrid>
              <a:tr h="122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Наименование параметров</a:t>
                      </a:r>
                    </a:p>
                  </a:txBody>
                  <a:tcPr marL="99258" marR="99258" marT="49632" marB="49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Бюджет 2021г (факт)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2022г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перв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план) 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Бюджет 2023г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Бюджет 2024г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Бюджет 2025г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ДОХОДЫ,  в том числе:</a:t>
                      </a:r>
                    </a:p>
                  </a:txBody>
                  <a:tcPr marL="99258" marR="99258" marT="49632" marB="49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717479,8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620346,5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777370,0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735450,5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665221,2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        Налоговые и неналоговые доходы</a:t>
                      </a:r>
                    </a:p>
                  </a:txBody>
                  <a:tcPr marL="99258" marR="99258" marT="49632" marB="49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215453,9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222786,0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248828,7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264565,3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279457,5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        Безвозмездные поступления</a:t>
                      </a:r>
                    </a:p>
                  </a:txBody>
                  <a:tcPr marL="99258" marR="99258" marT="49632" marB="49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502025,9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397560,5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528541,3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470885,2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385763,7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99258" marR="99258" marT="49632" marB="49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718226,0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623691,5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779777,0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740418,5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665221,2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9957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258" marR="99258" marT="49632" marB="49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-746,2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-3345,0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-2407,0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-4968,0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0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Верхний предел муниципального долга на конец соответствующего года</a:t>
                      </a:r>
                    </a:p>
                  </a:txBody>
                  <a:tcPr marL="99258" marR="99258" marT="49632" marB="49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71094,5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69738,7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63977,9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63926,7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58927,7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433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39" name="TextBox 6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713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Диаграмма 20"/>
          <p:cNvGraphicFramePr>
            <a:graphicFrameLocks/>
          </p:cNvGraphicFramePr>
          <p:nvPr/>
        </p:nvGraphicFramePr>
        <p:xfrm>
          <a:off x="-711200" y="196850"/>
          <a:ext cx="6657975" cy="624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2"/>
          <p:cNvGraphicFramePr>
            <a:graphicFrameLocks/>
          </p:cNvGraphicFramePr>
          <p:nvPr/>
        </p:nvGraphicFramePr>
        <p:xfrm>
          <a:off x="3097213" y="404813"/>
          <a:ext cx="7010400" cy="596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388" y="4292600"/>
            <a:ext cx="3097212" cy="431800"/>
          </a:xfrm>
          <a:prstGeom prst="rect">
            <a:avLst/>
          </a:prstGeom>
          <a:solidFill>
            <a:srgbClr val="9DE5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alt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4724400"/>
            <a:ext cx="3092450" cy="3968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по подакцизным товарам</a:t>
            </a:r>
            <a:endParaRPr lang="ru-RU" alt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5157788"/>
            <a:ext cx="3092450" cy="339725"/>
          </a:xfrm>
          <a:prstGeom prst="rect">
            <a:avLst/>
          </a:prstGeom>
          <a:solidFill>
            <a:srgbClr val="016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altLang="ru-RU" sz="1400" b="1" dirty="0">
                <a:solidFill>
                  <a:prstClr val="white"/>
                </a:solidFill>
              </a:rPr>
              <a:t>Н</a:t>
            </a:r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алоги на совокупный доход</a:t>
            </a:r>
            <a:endParaRPr lang="ru-RU" alt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5876925"/>
            <a:ext cx="3092450" cy="3556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alt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388" y="6237288"/>
            <a:ext cx="3092450" cy="4826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сборы и регулярные платежи</a:t>
            </a:r>
          </a:p>
          <a:p>
            <a:pPr>
              <a:defRPr/>
            </a:pPr>
            <a:r>
              <a:rPr lang="ru-RU" altLang="ru-RU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пользование природными ресурсами</a:t>
            </a:r>
            <a:endParaRPr lang="ru-RU" alt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1755775" y="2781300"/>
            <a:ext cx="17875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700" b="1" dirty="0" smtClean="0">
                <a:solidFill>
                  <a:srgbClr val="660033"/>
                </a:solidFill>
                <a:cs typeface="+mn-cs"/>
              </a:rPr>
              <a:t>Налоговые</a:t>
            </a:r>
          </a:p>
          <a:p>
            <a:pPr algn="ctr">
              <a:defRPr/>
            </a:pPr>
            <a:r>
              <a:rPr lang="ru-RU" altLang="ru-RU" sz="1700" b="1" dirty="0" smtClean="0">
                <a:solidFill>
                  <a:srgbClr val="660033"/>
                </a:solidFill>
                <a:cs typeface="+mn-cs"/>
              </a:rPr>
              <a:t> доходы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660033"/>
                </a:solidFill>
                <a:cs typeface="+mn-cs"/>
              </a:rPr>
              <a:t>231 691,7 тыс.руб.</a:t>
            </a: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5867400" y="2852738"/>
            <a:ext cx="1674813" cy="831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700" b="1" dirty="0" smtClean="0">
                <a:solidFill>
                  <a:srgbClr val="660033"/>
                </a:solidFill>
                <a:cs typeface="+mn-cs"/>
              </a:rPr>
              <a:t>Неналоговые</a:t>
            </a:r>
          </a:p>
          <a:p>
            <a:pPr algn="ctr">
              <a:defRPr/>
            </a:pPr>
            <a:r>
              <a:rPr lang="ru-RU" altLang="ru-RU" sz="1700" b="1" dirty="0" smtClean="0">
                <a:solidFill>
                  <a:srgbClr val="660033"/>
                </a:solidFill>
                <a:cs typeface="+mn-cs"/>
              </a:rPr>
              <a:t> доходы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660033"/>
                </a:solidFill>
                <a:cs typeface="+mn-cs"/>
              </a:rPr>
              <a:t>17 137 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32363" y="4365625"/>
            <a:ext cx="4025900" cy="409575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</a:t>
            </a: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в муниципальной собственности</a:t>
            </a:r>
            <a:endParaRPr lang="ru-RU" alt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2363" y="4797425"/>
            <a:ext cx="4025900" cy="352425"/>
          </a:xfrm>
          <a:prstGeom prst="rect">
            <a:avLst/>
          </a:prstGeom>
          <a:solidFill>
            <a:srgbClr val="DE82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</a:t>
            </a:r>
            <a:endParaRPr lang="ru-RU" alt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363" y="5157788"/>
            <a:ext cx="3963987" cy="42862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(работ) и</a:t>
            </a: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компенсации затрат государства</a:t>
            </a:r>
            <a:endParaRPr lang="ru-RU" alt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363" y="5589588"/>
            <a:ext cx="4025900" cy="4206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</a:t>
            </a:r>
          </a:p>
          <a:p>
            <a:pPr>
              <a:defRPr/>
            </a:pPr>
            <a:r>
              <a:rPr lang="ru-RU" alt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нематериальных активов</a:t>
            </a:r>
            <a:endParaRPr lang="ru-RU" altLang="ru-RU" sz="1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363" y="6021388"/>
            <a:ext cx="4025900" cy="312737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alt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2177320">
            <a:off x="3160713" y="2273300"/>
            <a:ext cx="83820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+mn-cs"/>
              </a:rPr>
              <a:t>81,6%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 rot="20661469">
            <a:off x="1008063" y="1573213"/>
            <a:ext cx="7112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6600FF"/>
                </a:solidFill>
                <a:cs typeface="+mn-cs"/>
              </a:rPr>
              <a:t>9,0%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 rot="441606">
            <a:off x="2432050" y="1096963"/>
            <a:ext cx="711200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cs typeface="+mn-cs"/>
              </a:rPr>
              <a:t>6,0%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 rot="19944641">
            <a:off x="2025650" y="1628775"/>
            <a:ext cx="71120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0000FF"/>
                </a:solidFill>
                <a:cs typeface="+mn-cs"/>
              </a:rPr>
              <a:t>2,0%</a:t>
            </a:r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 rot="1130038">
            <a:off x="2668588" y="1589088"/>
            <a:ext cx="711200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DA6710"/>
                </a:solidFill>
                <a:cs typeface="+mn-cs"/>
              </a:rPr>
              <a:t>0,9%</a:t>
            </a: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 rot="1903030">
            <a:off x="7270750" y="1749425"/>
            <a:ext cx="8382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0000FF"/>
                </a:solidFill>
                <a:cs typeface="+mn-cs"/>
              </a:rPr>
              <a:t>77,7%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 rot="16763296">
            <a:off x="4601368" y="2977357"/>
            <a:ext cx="709613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  <a:cs typeface="+mn-cs"/>
              </a:rPr>
              <a:t>4,7%</a:t>
            </a:r>
          </a:p>
        </p:txBody>
      </p:sp>
      <p:sp>
        <p:nvSpPr>
          <p:cNvPr id="29" name="TextBox 21"/>
          <p:cNvSpPr txBox="1">
            <a:spLocks noChangeArrowheads="1"/>
          </p:cNvSpPr>
          <p:nvPr/>
        </p:nvSpPr>
        <p:spPr bwMode="auto">
          <a:xfrm rot="18359141">
            <a:off x="4930775" y="2366963"/>
            <a:ext cx="7112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008000"/>
                </a:solidFill>
                <a:cs typeface="+mn-cs"/>
              </a:rPr>
              <a:t>5,1%</a:t>
            </a: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 rot="19552257">
            <a:off x="5334000" y="1797050"/>
            <a:ext cx="7112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0000FF"/>
                </a:solidFill>
                <a:cs typeface="+mn-cs"/>
              </a:rPr>
              <a:t>6,4%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21297791">
            <a:off x="6083300" y="1520825"/>
            <a:ext cx="7112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5,5%</a:t>
            </a:r>
          </a:p>
        </p:txBody>
      </p:sp>
      <p:pic>
        <p:nvPicPr>
          <p:cNvPr id="55324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98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Структура налоговых и неналоговых доходов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бюджета  муниципального образования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 район УР» на 2023  год</a:t>
            </a:r>
          </a:p>
        </p:txBody>
      </p:sp>
      <p:sp>
        <p:nvSpPr>
          <p:cNvPr id="55326" name="TextBox 33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29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9388" y="5516563"/>
            <a:ext cx="3092450" cy="339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altLang="ru-RU" sz="1400" b="1" dirty="0">
                <a:solidFill>
                  <a:schemeClr val="tx1"/>
                </a:solidFill>
              </a:rPr>
              <a:t>Н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алоги на  имущество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32363" y="6381750"/>
            <a:ext cx="4025900" cy="3127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  <a:p>
            <a:pPr algn="ctr">
              <a:defRPr/>
            </a:pPr>
            <a:endParaRPr lang="ru-RU" b="1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 rot="21297791">
            <a:off x="6891338" y="1371600"/>
            <a:ext cx="709612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0,6%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Graphic spid="32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539750" y="1052513"/>
            <a:ext cx="83534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cs typeface="Aharoni" pitchFamily="2" charset="-79"/>
              </a:rPr>
              <a:t>Уважаемые жители Камбарского района !</a:t>
            </a:r>
          </a:p>
          <a:p>
            <a:pPr algn="ctr"/>
            <a:r>
              <a:rPr lang="ru-RU" sz="2400" b="1">
                <a:cs typeface="Aharoni" pitchFamily="2" charset="-79"/>
              </a:rPr>
              <a:t>	</a:t>
            </a:r>
          </a:p>
          <a:p>
            <a:pPr algn="just"/>
            <a:r>
              <a:rPr lang="ru-RU" sz="2400" b="1">
                <a:cs typeface="Aharoni" pitchFamily="2" charset="-79"/>
              </a:rPr>
              <a:t>	Предлагаем Вашему вниманию издание, в котором кратко и доступно отражены основные положения бюджета муниципального образования «Муниципальный округ Камбарский район Удмуртской Республики» на 2023 год и плановый период 2024 и 2025 годов.</a:t>
            </a:r>
          </a:p>
          <a:p>
            <a:pPr algn="just"/>
            <a:r>
              <a:rPr lang="ru-RU" sz="2400" b="1">
                <a:cs typeface="Aharoni" pitchFamily="2" charset="-79"/>
              </a:rPr>
              <a:t>          В нашем «Бюджете для граждан» сделано все возможное, чтобы не только экономисты, но и простые жители района могли понять, какие обязательства берет на себя район, на какие цели и в каком объеме планируется направить бюджетные средства. </a:t>
            </a:r>
          </a:p>
          <a:p>
            <a:pPr algn="just"/>
            <a:r>
              <a:rPr lang="ru-RU" sz="2400" b="1">
                <a:cs typeface="Aharoni" pitchFamily="2" charset="-79"/>
              </a:rPr>
              <a:t>	</a:t>
            </a:r>
            <a:endParaRPr lang="ru-RU" sz="2400"/>
          </a:p>
        </p:txBody>
      </p:sp>
      <p:pic>
        <p:nvPicPr>
          <p:cNvPr id="28676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8747125" y="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54"/>
          <p:cNvSpPr>
            <a:spLocks noChangeArrowheads="1"/>
          </p:cNvSpPr>
          <p:nvPr/>
        </p:nvSpPr>
        <p:spPr bwMode="auto">
          <a:xfrm>
            <a:off x="539750" y="333375"/>
            <a:ext cx="7345363" cy="14398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200" b="1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>
                <a:latin typeface="Times New Roman" pitchFamily="18" charset="0"/>
              </a:rPr>
              <a:t>Налоговые и неналоговые доходы в расчёте на   1 жителя Камбарского района</a:t>
            </a:r>
            <a:endParaRPr lang="ru-RU"/>
          </a:p>
        </p:txBody>
      </p:sp>
      <p:graphicFrame>
        <p:nvGraphicFramePr>
          <p:cNvPr id="6" name="Group 214"/>
          <p:cNvGraphicFramePr>
            <a:graphicFrameLocks/>
          </p:cNvGraphicFramePr>
          <p:nvPr/>
        </p:nvGraphicFramePr>
        <p:xfrm>
          <a:off x="468313" y="2357438"/>
          <a:ext cx="8208963" cy="29352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16237"/>
                <a:gridCol w="2088245"/>
                <a:gridCol w="2016237"/>
                <a:gridCol w="2088244"/>
              </a:tblGrid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215 454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16 024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13,4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232 985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16 000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14,6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248 828,7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15 900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15,6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2024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264 565,3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15 800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16,7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2025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279 457,5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15 700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17,8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2010326"/>
            <a:ext cx="100811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361" name="TextBox 7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5275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91264" cy="490066"/>
          </a:xfrm>
          <a:prstGeom prst="rect">
            <a:avLst/>
          </a:prstGeom>
          <a:noFill/>
        </p:spPr>
        <p:txBody>
          <a:bodyPr tIns="0" bIns="0"/>
          <a:lstStyle/>
          <a:p>
            <a:pPr marL="319088" indent="-319088" algn="ctr" eaLnBrk="1" hangingPunct="1">
              <a:buClr>
                <a:srgbClr val="C3260C"/>
              </a:buClr>
              <a:buSzPct val="128000"/>
              <a:defRPr/>
            </a:pPr>
            <a:r>
              <a:rPr lang="ru-RU" sz="2000" b="1" dirty="0"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Межбюджетные трансферты                     (безвозмездные поступления)</a:t>
            </a:r>
          </a:p>
          <a:p>
            <a:pPr marL="319088" indent="-319088" algn="r" eaLnBrk="1" hangingPunct="1">
              <a:buClr>
                <a:srgbClr val="C3260C"/>
              </a:buClr>
              <a:buSzPct val="128000"/>
              <a:defRPr/>
            </a:pPr>
            <a:r>
              <a:rPr lang="ru-RU" sz="4000" b="1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9900" y="9080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sz="1600" b="1" dirty="0">
                <a:latin typeface="+mn-lt"/>
                <a:cs typeface="+mn-cs"/>
              </a:rPr>
              <a:t>Межбюджетные трансферты (безвозмездные поступления)</a:t>
            </a:r>
            <a:r>
              <a:rPr lang="ru-RU" sz="1600" dirty="0">
                <a:latin typeface="+mn-lt"/>
                <a:cs typeface="+mn-cs"/>
              </a:rPr>
              <a:t> -</a:t>
            </a:r>
            <a:r>
              <a:rPr lang="ru-RU" sz="1600" b="1" dirty="0">
                <a:latin typeface="+mn-lt"/>
                <a:cs typeface="+mn-cs"/>
              </a:rPr>
              <a:t> это средства одного бюджета бюджетной системы РФ, перечисляемые другому бюджету бюджетной системы РФ.</a:t>
            </a:r>
          </a:p>
        </p:txBody>
      </p:sp>
      <p:sp>
        <p:nvSpPr>
          <p:cNvPr id="57350" name="AutoShape 7"/>
          <p:cNvSpPr>
            <a:spLocks noChangeArrowheads="1"/>
          </p:cNvSpPr>
          <p:nvPr/>
        </p:nvSpPr>
        <p:spPr bwMode="auto">
          <a:xfrm>
            <a:off x="3492500" y="1697038"/>
            <a:ext cx="2160588" cy="1096962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b="1"/>
              <a:t>Формы межбюджетных трансфертов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20675" y="3386138"/>
            <a:ext cx="2586038" cy="26130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400"/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3238500" y="3395663"/>
            <a:ext cx="2773363" cy="2697162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/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b="1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6296025" y="3375025"/>
            <a:ext cx="2519363" cy="260826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/>
              <a:t>Субсидия 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 </a:t>
            </a:r>
          </a:p>
        </p:txBody>
      </p:sp>
      <p:sp>
        <p:nvSpPr>
          <p:cNvPr id="57354" name="AutoShape 11"/>
          <p:cNvSpPr>
            <a:spLocks noChangeArrowheads="1"/>
          </p:cNvSpPr>
          <p:nvPr/>
        </p:nvSpPr>
        <p:spPr bwMode="auto">
          <a:xfrm rot="7897213">
            <a:off x="1687512" y="2046288"/>
            <a:ext cx="1611313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5" name="AutoShape 12"/>
          <p:cNvSpPr>
            <a:spLocks noChangeArrowheads="1"/>
          </p:cNvSpPr>
          <p:nvPr/>
        </p:nvSpPr>
        <p:spPr bwMode="auto">
          <a:xfrm>
            <a:off x="4194175" y="2860675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6" name="AutoShape 13"/>
          <p:cNvSpPr>
            <a:spLocks noChangeArrowheads="1"/>
          </p:cNvSpPr>
          <p:nvPr/>
        </p:nvSpPr>
        <p:spPr bwMode="auto">
          <a:xfrm rot="2313247">
            <a:off x="5837238" y="2106613"/>
            <a:ext cx="1570037" cy="609600"/>
          </a:xfrm>
          <a:prstGeom prst="curvedDownArrow">
            <a:avLst>
              <a:gd name="adj1" fmla="val 49209"/>
              <a:gd name="adj2" fmla="val 98645"/>
              <a:gd name="adj3" fmla="val 8341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7" name="TextBox 12"/>
          <p:cNvSpPr txBox="1">
            <a:spLocks noChangeArrowheads="1"/>
          </p:cNvSpPr>
          <p:nvPr/>
        </p:nvSpPr>
        <p:spPr bwMode="auto">
          <a:xfrm>
            <a:off x="8785225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88" y="142875"/>
            <a:ext cx="75723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Безвозмездные поступления в бюджет 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УР»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/>
        </p:nvGraphicFramePr>
        <p:xfrm>
          <a:off x="179388" y="1100138"/>
          <a:ext cx="8785225" cy="5613401"/>
        </p:xfrm>
        <a:graphic>
          <a:graphicData uri="http://schemas.openxmlformats.org/drawingml/2006/table">
            <a:tbl>
              <a:tblPr/>
              <a:tblGrid>
                <a:gridCol w="2520950"/>
                <a:gridCol w="1252537"/>
                <a:gridCol w="1252538"/>
                <a:gridCol w="1254125"/>
                <a:gridCol w="1252537"/>
                <a:gridCol w="1252538"/>
              </a:tblGrid>
              <a:tr h="1282482">
                <a:tc rowSpan="2"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            Наименование межбюджетного трансферта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Утверждено решением о бюджете на 2022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Уточненный план на 01.10.2022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447675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Бюджет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8483"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поступления, всего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397560,5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522852,0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528541,3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470885,2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385763,7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8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52319,8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59971,0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52319,8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52319,8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52319,8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42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225673,7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268204,0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285167,0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289490,7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289592,6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42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Субсидии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119567,0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108667,0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191054,5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129074,7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43851,3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581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Межбюджетные трансферты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85728,0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9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Блок-схема: ручной ввод 4"/>
          <p:cNvSpPr/>
          <p:nvPr/>
        </p:nvSpPr>
        <p:spPr>
          <a:xfrm>
            <a:off x="7858148" y="1142984"/>
            <a:ext cx="1060450" cy="457200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660033"/>
                </a:solidFill>
              </a:rPr>
              <a:t>тыс.рублей</a:t>
            </a:r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5844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41" name="TextBox 6"/>
          <p:cNvSpPr txBox="1">
            <a:spLocks noChangeArrowheads="1"/>
          </p:cNvSpPr>
          <p:nvPr/>
        </p:nvSpPr>
        <p:spPr bwMode="auto">
          <a:xfrm>
            <a:off x="8712200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105"/>
          <p:cNvSpPr txBox="1">
            <a:spLocks noChangeArrowheads="1"/>
          </p:cNvSpPr>
          <p:nvPr/>
        </p:nvSpPr>
        <p:spPr bwMode="auto">
          <a:xfrm>
            <a:off x="165100" y="153988"/>
            <a:ext cx="80168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>
              <a:spcAft>
                <a:spcPts val="1000"/>
              </a:spcAft>
            </a:pPr>
            <a:r>
              <a:rPr lang="ru-RU" sz="2200" b="1">
                <a:solidFill>
                  <a:srgbClr val="0000FF"/>
                </a:solidFill>
                <a:latin typeface="Georgia" pitchFamily="18" charset="0"/>
              </a:rPr>
              <a:t>Основные мероприятия по повышению доходов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55301" name="Text Box 106"/>
          <p:cNvSpPr txBox="1">
            <a:spLocks noChangeArrowheads="1"/>
          </p:cNvSpPr>
          <p:nvPr/>
        </p:nvSpPr>
        <p:spPr bwMode="auto">
          <a:xfrm>
            <a:off x="323850" y="1052513"/>
            <a:ext cx="30241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ru-RU" sz="1600">
                <a:latin typeface="Times New Roman" pitchFamily="18" charset="0"/>
              </a:rPr>
              <a:t>   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Основной задачей в 2023-2025 годах остается обеспечение доходов бюджета муниципального образования «Муниципальный округ Камбарский район Удмуртской Республики».  Администрацией Камбарского района разработан План мероприятий по росту доходов бюджета, оптимизации расходов бюджета и сокращения муниципального долга в целях оздоровления муниципальных финансов на период до 2025 года. 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55303" name="Picture 7" descr="\\192.168.0.13\отправить\Марина_Васильевна\2020\12052020\надпис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913" y="981075"/>
            <a:ext cx="56721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Box 6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5300" y="274638"/>
            <a:ext cx="8915400" cy="994122"/>
          </a:xfrm>
          <a:prstGeom prst="rect">
            <a:avLst/>
          </a:prstGeom>
        </p:spPr>
        <p:txBody>
          <a:bodyPr/>
          <a:lstStyle/>
          <a:p>
            <a:pPr marL="319088" indent="-319088" algn="ctr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Основные мероприятия </a:t>
            </a:r>
            <a:b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по мобилизации доходов бюджета</a:t>
            </a:r>
          </a:p>
        </p:txBody>
      </p:sp>
      <p:pic>
        <p:nvPicPr>
          <p:cNvPr id="60421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26225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AutoShape 9"/>
          <p:cNvSpPr>
            <a:spLocks noChangeArrowheads="1"/>
          </p:cNvSpPr>
          <p:nvPr/>
        </p:nvSpPr>
        <p:spPr bwMode="auto">
          <a:xfrm>
            <a:off x="0" y="2781300"/>
            <a:ext cx="2732088" cy="1949450"/>
          </a:xfrm>
          <a:prstGeom prst="wedgeEllipseCallout">
            <a:avLst>
              <a:gd name="adj1" fmla="val 72861"/>
              <a:gd name="adj2" fmla="val -26468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/>
              <a:t>Работа муниципальной межведомственной комиссии по работе с владельцами вновь возведенных (реконструированных) строений, помещений и сооружений, уклоняющимися от регистрации принадлежащего им недвижимого имущества.</a:t>
            </a:r>
          </a:p>
        </p:txBody>
      </p:sp>
      <p:sp>
        <p:nvSpPr>
          <p:cNvPr id="60423" name="AutoShape 10"/>
          <p:cNvSpPr>
            <a:spLocks noChangeArrowheads="1"/>
          </p:cNvSpPr>
          <p:nvPr/>
        </p:nvSpPr>
        <p:spPr bwMode="auto">
          <a:xfrm>
            <a:off x="6337300" y="2565400"/>
            <a:ext cx="2806700" cy="2200275"/>
          </a:xfrm>
          <a:prstGeom prst="wedgeEllipseCallout">
            <a:avLst>
              <a:gd name="adj1" fmla="val -66421"/>
              <a:gd name="adj2" fmla="val -2404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/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</a:p>
        </p:txBody>
      </p:sp>
      <p:sp>
        <p:nvSpPr>
          <p:cNvPr id="60424" name="AutoShape 11"/>
          <p:cNvSpPr>
            <a:spLocks noChangeArrowheads="1"/>
          </p:cNvSpPr>
          <p:nvPr/>
        </p:nvSpPr>
        <p:spPr bwMode="auto">
          <a:xfrm>
            <a:off x="5508625" y="4941888"/>
            <a:ext cx="2417763" cy="1368425"/>
          </a:xfrm>
          <a:prstGeom prst="wedgeEllipseCallout">
            <a:avLst>
              <a:gd name="adj1" fmla="val -51282"/>
              <a:gd name="adj2" fmla="val -6322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/>
              <a:t>Организация работы по информированию граждан о сроках уплаты налогов</a:t>
            </a:r>
          </a:p>
        </p:txBody>
      </p:sp>
      <p:sp>
        <p:nvSpPr>
          <p:cNvPr id="60425" name="AutoShape 12"/>
          <p:cNvSpPr>
            <a:spLocks noChangeArrowheads="1"/>
          </p:cNvSpPr>
          <p:nvPr/>
        </p:nvSpPr>
        <p:spPr bwMode="auto">
          <a:xfrm>
            <a:off x="0" y="908050"/>
            <a:ext cx="2806700" cy="1303338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/>
              <a:t>Работа с организациями, выплачивающими заработную плату работникам ниже прожиточного минимума и использующими «конвертные» зарплатные схемы </a:t>
            </a:r>
          </a:p>
        </p:txBody>
      </p:sp>
      <p:sp>
        <p:nvSpPr>
          <p:cNvPr id="60426" name="AutoShape 13"/>
          <p:cNvSpPr>
            <a:spLocks noChangeArrowheads="1"/>
          </p:cNvSpPr>
          <p:nvPr/>
        </p:nvSpPr>
        <p:spPr bwMode="auto">
          <a:xfrm>
            <a:off x="6257925" y="981075"/>
            <a:ext cx="2886075" cy="1395413"/>
          </a:xfrm>
          <a:prstGeom prst="wedgeEllipseCallout">
            <a:avLst>
              <a:gd name="adj1" fmla="val -63468"/>
              <a:gd name="adj2" fmla="val 39991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/>
              <a:t>Организация работы  с владельцами квартир, сдающими жильё в аренду и уклоняющимися от декларирования доходов от сдачи жилья в аренду</a:t>
            </a:r>
          </a:p>
        </p:txBody>
      </p:sp>
      <p:sp>
        <p:nvSpPr>
          <p:cNvPr id="60427" name="AutoShape 14"/>
          <p:cNvSpPr>
            <a:spLocks noChangeArrowheads="1"/>
          </p:cNvSpPr>
          <p:nvPr/>
        </p:nvSpPr>
        <p:spPr bwMode="auto">
          <a:xfrm>
            <a:off x="1258888" y="5157788"/>
            <a:ext cx="2651125" cy="1223962"/>
          </a:xfrm>
          <a:prstGeom prst="wedgeEllipseCallout">
            <a:avLst>
              <a:gd name="adj1" fmla="val 28338"/>
              <a:gd name="adj2" fmla="val -77495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/>
              <a:t>Проведение мероприятий, направленных на снижение недоимки по налоговым платежам</a:t>
            </a:r>
          </a:p>
        </p:txBody>
      </p:sp>
      <p:pic>
        <p:nvPicPr>
          <p:cNvPr id="6042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725" y="2133600"/>
            <a:ext cx="8874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238" y="2349500"/>
            <a:ext cx="8874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850" y="4797425"/>
            <a:ext cx="8874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1" name="TextBox 14"/>
          <p:cNvSpPr txBox="1">
            <a:spLocks noChangeArrowheads="1"/>
          </p:cNvSpPr>
          <p:nvPr/>
        </p:nvSpPr>
        <p:spPr bwMode="auto">
          <a:xfrm>
            <a:off x="8748713" y="-26988"/>
            <a:ext cx="503237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4450" y="-26988"/>
            <a:ext cx="692943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 расходов в 2023 году по отрасля</a:t>
            </a: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152" y="476672"/>
            <a:ext cx="129614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476672"/>
            <a:ext cx="1296144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dirty="0"/>
              <a:t>% в структуре</a:t>
            </a:r>
          </a:p>
        </p:txBody>
      </p:sp>
      <p:sp>
        <p:nvSpPr>
          <p:cNvPr id="9" name="Овал 8"/>
          <p:cNvSpPr/>
          <p:nvPr/>
        </p:nvSpPr>
        <p:spPr>
          <a:xfrm>
            <a:off x="6091320" y="980728"/>
            <a:ext cx="1433008" cy="1040138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126953,4</a:t>
            </a:r>
          </a:p>
        </p:txBody>
      </p:sp>
      <p:sp>
        <p:nvSpPr>
          <p:cNvPr id="10" name="Овал 9"/>
          <p:cNvSpPr/>
          <p:nvPr/>
        </p:nvSpPr>
        <p:spPr>
          <a:xfrm>
            <a:off x="7844373" y="1116986"/>
            <a:ext cx="832083" cy="727838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16,3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56176" y="2060848"/>
            <a:ext cx="1071570" cy="92869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b="1" dirty="0"/>
              <a:t>1043,1</a:t>
            </a:r>
          </a:p>
        </p:txBody>
      </p:sp>
      <p:sp>
        <p:nvSpPr>
          <p:cNvPr id="12" name="Овал 11"/>
          <p:cNvSpPr/>
          <p:nvPr/>
        </p:nvSpPr>
        <p:spPr>
          <a:xfrm>
            <a:off x="7812360" y="2132856"/>
            <a:ext cx="815103" cy="75800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b="1" dirty="0"/>
              <a:t>0,1</a:t>
            </a:r>
          </a:p>
        </p:txBody>
      </p:sp>
      <p:sp>
        <p:nvSpPr>
          <p:cNvPr id="13" name="Овал 12"/>
          <p:cNvSpPr/>
          <p:nvPr/>
        </p:nvSpPr>
        <p:spPr>
          <a:xfrm>
            <a:off x="6228184" y="2996952"/>
            <a:ext cx="1008112" cy="7858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dirty="0"/>
              <a:t>1604,9</a:t>
            </a:r>
          </a:p>
        </p:txBody>
      </p:sp>
      <p:sp>
        <p:nvSpPr>
          <p:cNvPr id="14" name="Овал 13"/>
          <p:cNvSpPr/>
          <p:nvPr/>
        </p:nvSpPr>
        <p:spPr>
          <a:xfrm>
            <a:off x="7843959" y="2996952"/>
            <a:ext cx="832497" cy="73962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/>
              <a:t>0,2</a:t>
            </a:r>
          </a:p>
        </p:txBody>
      </p:sp>
      <p:sp>
        <p:nvSpPr>
          <p:cNvPr id="15" name="Овал 14"/>
          <p:cNvSpPr/>
          <p:nvPr/>
        </p:nvSpPr>
        <p:spPr>
          <a:xfrm>
            <a:off x="6097534" y="3861048"/>
            <a:ext cx="1138762" cy="9864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23406,3</a:t>
            </a:r>
          </a:p>
        </p:txBody>
      </p:sp>
      <p:sp>
        <p:nvSpPr>
          <p:cNvPr id="16" name="Овал 15"/>
          <p:cNvSpPr/>
          <p:nvPr/>
        </p:nvSpPr>
        <p:spPr>
          <a:xfrm>
            <a:off x="6084168" y="5013176"/>
            <a:ext cx="1224136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190815,5</a:t>
            </a:r>
          </a:p>
        </p:txBody>
      </p:sp>
      <p:sp>
        <p:nvSpPr>
          <p:cNvPr id="17" name="Овал 16"/>
          <p:cNvSpPr/>
          <p:nvPr/>
        </p:nvSpPr>
        <p:spPr>
          <a:xfrm>
            <a:off x="7860066" y="4005064"/>
            <a:ext cx="816390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/>
              <a:t>3,0</a:t>
            </a:r>
          </a:p>
        </p:txBody>
      </p:sp>
      <p:sp>
        <p:nvSpPr>
          <p:cNvPr id="18" name="Овал 17"/>
          <p:cNvSpPr/>
          <p:nvPr/>
        </p:nvSpPr>
        <p:spPr>
          <a:xfrm>
            <a:off x="7929586" y="5060133"/>
            <a:ext cx="781236" cy="74513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b="1" dirty="0"/>
              <a:t>24,5</a:t>
            </a:r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142875" y="857250"/>
            <a:ext cx="5643563" cy="6572250"/>
            <a:chOff x="142844" y="857232"/>
            <a:chExt cx="5643602" cy="6572296"/>
          </a:xfrm>
        </p:grpSpPr>
        <p:grpSp>
          <p:nvGrpSpPr>
            <p:cNvPr id="61461" name="Группа 24"/>
            <p:cNvGrpSpPr>
              <a:grpSpLocks/>
            </p:cNvGrpSpPr>
            <p:nvPr/>
          </p:nvGrpSpPr>
          <p:grpSpPr bwMode="auto">
            <a:xfrm>
              <a:off x="142844" y="857232"/>
              <a:ext cx="5643602" cy="6572296"/>
              <a:chOff x="142844" y="857232"/>
              <a:chExt cx="5643602" cy="6572296"/>
            </a:xfrm>
          </p:grpSpPr>
          <p:graphicFrame>
            <p:nvGraphicFramePr>
              <p:cNvPr id="6" name="Схема 5"/>
              <p:cNvGraphicFramePr/>
              <p:nvPr/>
            </p:nvGraphicFramePr>
            <p:xfrm>
              <a:off x="142844" y="857232"/>
              <a:ext cx="5643602" cy="65722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61464" name="Группа 18"/>
              <p:cNvGrpSpPr>
                <a:grpSpLocks/>
              </p:cNvGrpSpPr>
              <p:nvPr/>
            </p:nvGrpSpPr>
            <p:grpSpPr bwMode="auto">
              <a:xfrm>
                <a:off x="323498" y="5949298"/>
                <a:ext cx="5429250" cy="908726"/>
                <a:chOff x="109186" y="3999308"/>
                <a:chExt cx="5429287" cy="1780710"/>
              </a:xfrm>
            </p:grpSpPr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109186" y="3999308"/>
                  <a:ext cx="5429287" cy="1539852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E763DE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</p:sp>
            <p:sp>
              <p:nvSpPr>
                <p:cNvPr id="21" name="Скругленный прямоугольник 4"/>
                <p:cNvSpPr/>
                <p:nvPr/>
              </p:nvSpPr>
              <p:spPr>
                <a:xfrm>
                  <a:off x="1239824" y="4240156"/>
                  <a:ext cx="4189471" cy="15398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72390" tIns="72390" rIns="72390" bIns="72390" spcCol="1270" anchor="ctr"/>
                <a:lstStyle/>
                <a:p>
                  <a:pPr defTabSz="844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900" b="1" dirty="0"/>
                    <a:t>Охрана окружающей среды</a:t>
                  </a:r>
                </a:p>
              </p:txBody>
            </p:sp>
          </p:grpSp>
        </p:grpSp>
        <p:pic>
          <p:nvPicPr>
            <p:cNvPr id="61462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07" y="6093315"/>
              <a:ext cx="1080127" cy="570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Овал 22"/>
          <p:cNvSpPr/>
          <p:nvPr/>
        </p:nvSpPr>
        <p:spPr>
          <a:xfrm>
            <a:off x="6306462" y="6093296"/>
            <a:ext cx="785818" cy="714380"/>
          </a:xfrm>
          <a:prstGeom prst="ellipse">
            <a:avLst/>
          </a:prstGeom>
          <a:solidFill>
            <a:srgbClr val="E763D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/>
              <a:t>5,0</a:t>
            </a:r>
          </a:p>
        </p:txBody>
      </p:sp>
      <p:sp>
        <p:nvSpPr>
          <p:cNvPr id="24" name="Овал 23"/>
          <p:cNvSpPr/>
          <p:nvPr/>
        </p:nvSpPr>
        <p:spPr>
          <a:xfrm>
            <a:off x="7929586" y="6093296"/>
            <a:ext cx="785818" cy="714380"/>
          </a:xfrm>
          <a:prstGeom prst="ellipse">
            <a:avLst/>
          </a:prstGeom>
          <a:solidFill>
            <a:srgbClr val="E763D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0</a:t>
            </a:r>
          </a:p>
        </p:txBody>
      </p:sp>
      <p:pic>
        <p:nvPicPr>
          <p:cNvPr id="6145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14288"/>
            <a:ext cx="409575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TextBox 25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5675" y="115888"/>
            <a:ext cx="7072313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 расходов в 2023 году по отраслям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153447"/>
          <a:ext cx="5868144" cy="570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57950" y="548680"/>
            <a:ext cx="129614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 err="1"/>
              <a:t>тыс.руб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7856" y="620688"/>
            <a:ext cx="1296144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dirty="0"/>
              <a:t>% в структуре</a:t>
            </a:r>
          </a:p>
        </p:txBody>
      </p:sp>
      <p:sp>
        <p:nvSpPr>
          <p:cNvPr id="9" name="Овал 8"/>
          <p:cNvSpPr/>
          <p:nvPr/>
        </p:nvSpPr>
        <p:spPr>
          <a:xfrm>
            <a:off x="6228184" y="1052736"/>
            <a:ext cx="1440160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385387,4</a:t>
            </a:r>
          </a:p>
        </p:txBody>
      </p:sp>
      <p:sp>
        <p:nvSpPr>
          <p:cNvPr id="10" name="Овал 9"/>
          <p:cNvSpPr/>
          <p:nvPr/>
        </p:nvSpPr>
        <p:spPr>
          <a:xfrm>
            <a:off x="8028384" y="1340768"/>
            <a:ext cx="81374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49,4</a:t>
            </a:r>
          </a:p>
        </p:txBody>
      </p:sp>
      <p:sp>
        <p:nvSpPr>
          <p:cNvPr id="11" name="Овал 10"/>
          <p:cNvSpPr/>
          <p:nvPr/>
        </p:nvSpPr>
        <p:spPr>
          <a:xfrm>
            <a:off x="6372200" y="2204864"/>
            <a:ext cx="1308329" cy="115440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42142,3</a:t>
            </a:r>
          </a:p>
        </p:txBody>
      </p:sp>
      <p:sp>
        <p:nvSpPr>
          <p:cNvPr id="12" name="Овал 11"/>
          <p:cNvSpPr/>
          <p:nvPr/>
        </p:nvSpPr>
        <p:spPr>
          <a:xfrm>
            <a:off x="8100392" y="2420888"/>
            <a:ext cx="771819" cy="7311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5,4</a:t>
            </a:r>
          </a:p>
        </p:txBody>
      </p:sp>
      <p:sp>
        <p:nvSpPr>
          <p:cNvPr id="13" name="Овал 12"/>
          <p:cNvSpPr/>
          <p:nvPr/>
        </p:nvSpPr>
        <p:spPr>
          <a:xfrm>
            <a:off x="6300192" y="3356992"/>
            <a:ext cx="1310394" cy="11511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7922,1</a:t>
            </a:r>
          </a:p>
        </p:txBody>
      </p:sp>
      <p:sp>
        <p:nvSpPr>
          <p:cNvPr id="14" name="Овал 13"/>
          <p:cNvSpPr/>
          <p:nvPr/>
        </p:nvSpPr>
        <p:spPr>
          <a:xfrm>
            <a:off x="8100392" y="3573016"/>
            <a:ext cx="720775" cy="69976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1,0</a:t>
            </a:r>
          </a:p>
        </p:txBody>
      </p:sp>
      <p:sp>
        <p:nvSpPr>
          <p:cNvPr id="16" name="Овал 15"/>
          <p:cNvSpPr/>
          <p:nvPr/>
        </p:nvSpPr>
        <p:spPr>
          <a:xfrm>
            <a:off x="6444208" y="4509120"/>
            <a:ext cx="1032497" cy="9660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430,0</a:t>
            </a:r>
          </a:p>
        </p:txBody>
      </p:sp>
      <p:sp>
        <p:nvSpPr>
          <p:cNvPr id="17" name="Овал 16"/>
          <p:cNvSpPr/>
          <p:nvPr/>
        </p:nvSpPr>
        <p:spPr>
          <a:xfrm>
            <a:off x="8028384" y="4581128"/>
            <a:ext cx="907729" cy="9122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0,1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44208" y="5921896"/>
            <a:ext cx="1152128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67,0</a:t>
            </a:r>
          </a:p>
        </p:txBody>
      </p:sp>
      <p:sp>
        <p:nvSpPr>
          <p:cNvPr id="19" name="Овал 18"/>
          <p:cNvSpPr/>
          <p:nvPr/>
        </p:nvSpPr>
        <p:spPr>
          <a:xfrm>
            <a:off x="8100392" y="6148820"/>
            <a:ext cx="801956" cy="7091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0</a:t>
            </a:r>
          </a:p>
        </p:txBody>
      </p:sp>
      <p:pic>
        <p:nvPicPr>
          <p:cNvPr id="6248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41275"/>
            <a:ext cx="40957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2" name="TextBox 22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7350" y="115888"/>
            <a:ext cx="807243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 бюджета  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УР» по разделам, подразделам бюджетной классификации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8450" y="1136650"/>
          <a:ext cx="8713788" cy="5154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633"/>
                <a:gridCol w="4638684"/>
                <a:gridCol w="1127157"/>
                <a:gridCol w="1127157"/>
                <a:gridCol w="1127157"/>
              </a:tblGrid>
              <a:tr h="281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Код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Наименование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2023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2024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2025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ctr">
                    <a:solidFill>
                      <a:srgbClr val="00FFFF"/>
                    </a:solidFil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0100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126953,4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143893,8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152738,2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838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0102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1847,5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1858,6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1858,6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9626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0103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1390,9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1398,6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1398,6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9262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0104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43660,7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44195,4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44322,7</a:t>
                      </a: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2983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anose="020B0603020202020204" pitchFamily="34" charset="0"/>
                        </a:rPr>
                        <a:t>0105</a:t>
                      </a:r>
                      <a:endParaRPr lang="ru-RU" sz="1500" b="0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anose="020B0603020202020204" pitchFamily="34" charset="0"/>
                        </a:rPr>
                        <a:t>Судебная система</a:t>
                      </a:r>
                      <a:endParaRPr lang="ru-RU" sz="1500" b="0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7203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0106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7239,2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7024,9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7024,9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0111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Резервные фонды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190,0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0113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Другие общегосударственные вопросы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72617,8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89411,7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98109,3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0200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Национальная оборона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1043,1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1078,8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1116,0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6" name="Блок-схема: ручной ввод 5"/>
          <p:cNvSpPr/>
          <p:nvPr/>
        </p:nvSpPr>
        <p:spPr>
          <a:xfrm>
            <a:off x="7881938" y="766763"/>
            <a:ext cx="1152525" cy="369887"/>
          </a:xfrm>
          <a:prstGeom prst="flowChartManualInp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100" b="1" dirty="0" err="1">
                <a:solidFill>
                  <a:srgbClr val="000099"/>
                </a:solidFill>
              </a:rPr>
              <a:t>Тыс.рублей</a:t>
            </a:r>
            <a:endParaRPr lang="ru-RU" sz="11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356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62" name="TextBox 7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" y="115888"/>
            <a:ext cx="771525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 бюджета 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УР» по разделам, подразделам бюджетной классификации</a:t>
            </a:r>
          </a:p>
        </p:txBody>
      </p:sp>
      <p:sp>
        <p:nvSpPr>
          <p:cNvPr id="4" name="Блок-схема: ручной ввод 3"/>
          <p:cNvSpPr/>
          <p:nvPr/>
        </p:nvSpPr>
        <p:spPr>
          <a:xfrm>
            <a:off x="7885113" y="766763"/>
            <a:ext cx="1152525" cy="369887"/>
          </a:xfrm>
          <a:prstGeom prst="flowChartManualInp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100" b="1" dirty="0" err="1">
                <a:solidFill>
                  <a:srgbClr val="000099"/>
                </a:solidFill>
              </a:rPr>
              <a:t>Тыс.рублей</a:t>
            </a:r>
            <a:endParaRPr lang="ru-RU" sz="11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9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1143000"/>
          <a:ext cx="8713788" cy="388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633"/>
                <a:gridCol w="4638684"/>
                <a:gridCol w="1127157"/>
                <a:gridCol w="1127157"/>
                <a:gridCol w="1127157"/>
              </a:tblGrid>
              <a:tr h="388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Код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Наименование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2023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2024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2025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5" marB="0" anchor="ctr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1531938"/>
          <a:ext cx="8713788" cy="5076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633"/>
                <a:gridCol w="4638684"/>
                <a:gridCol w="1127157"/>
                <a:gridCol w="1127157"/>
                <a:gridCol w="1127157"/>
              </a:tblGrid>
              <a:tr h="325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0203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Мобилизационная и вневойсковая подготовка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988,0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1023,7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1060,9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25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0204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Мобилизационная подготовка экономики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55,1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55,1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55,1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551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0300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1604,9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1663,8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1698,2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3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0309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Гражданская оборона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  <a:endParaRPr lang="ru-RU" sz="15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  <a:endParaRPr lang="ru-RU" sz="15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  <a:endParaRPr lang="ru-RU" sz="15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6884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0310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1443,9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1502,8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1537,2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50557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 smtClean="0">
                          <a:effectLst/>
                        </a:rPr>
                        <a:t>0314</a:t>
                      </a:r>
                      <a:endParaRPr lang="ru-RU" sz="15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 smtClean="0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69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0400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effectLst/>
                        </a:rPr>
                        <a:t>Национальная экономика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23406,3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56954,5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57781,7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58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0405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Сельское хозяйство и рыболовство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47,9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58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0409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Дорожное хозяйство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23262,1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56853,2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57680,4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653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0412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+mj-lt"/>
                        </a:rPr>
                        <a:t>96,3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96,3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96,3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69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0500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190815,5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101721,0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17178,1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58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0501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Жилищное хозяйство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53690,2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83349,3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2812,4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110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0502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Коммунальное хозяйство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119951,2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130,8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130,8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pic>
        <p:nvPicPr>
          <p:cNvPr id="64617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18" name="TextBox 7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7050" y="139700"/>
            <a:ext cx="778986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 бюджета 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УР»  по разделам, подразделам бюджетной классификации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2113" y="981075"/>
          <a:ext cx="8643937" cy="336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490"/>
                <a:gridCol w="4638084"/>
                <a:gridCol w="1084863"/>
                <a:gridCol w="1151379"/>
                <a:gridCol w="1118121"/>
              </a:tblGrid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Код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Наименование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2023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2024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2025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0" marB="0" anchor="ctr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288" y="1309688"/>
          <a:ext cx="8642350" cy="5276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195"/>
                <a:gridCol w="4638684"/>
                <a:gridCol w="1127157"/>
                <a:gridCol w="1112924"/>
                <a:gridCol w="1141390"/>
              </a:tblGrid>
              <a:tr h="3191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0503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effectLst/>
                        </a:rPr>
                        <a:t>Благоустройство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17057,1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18124,0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14118,0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535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0505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0600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Охрана</a:t>
                      </a:r>
                      <a:r>
                        <a:rPr lang="ru-RU" sz="18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окружающей среды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459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0603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Охрана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объектов растительного и животного мира и среды их обитания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2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0700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Образование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385387,4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385308,6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384937,6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31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0701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Дошкольное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Trebuchet MS" pitchFamily="34" charset="0"/>
                        </a:rPr>
                        <a:t> образование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121237,2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125590,7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125590,7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31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0702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Общее образование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225755,9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224109,7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223735,3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524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0703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Дополнительное образование детей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35218,8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34015,6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34019,0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459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0705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Профессиональная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Trebuchet MS" pitchFamily="34" charset="0"/>
                        </a:rPr>
                        <a:t> подготовка, переподготовка и повышение квалификации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100,0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100,0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100,0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60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0707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Молодежная политика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3075,5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1492,6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1492,6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89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0800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Культура и кинематография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42142,3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43056,9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43043,4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7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0801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Культура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41805,3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42719,9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42706,4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459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0804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337,0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337,0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337,0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70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1000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Социальная политика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7922,0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6242,1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6230,1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1001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Пенсионное обеспечение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1372,5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1372,5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1372,5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31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1003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Социальное обеспечение населения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1509,7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1509,7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1509,7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7" name="Блок-схема: ручной ввод 6"/>
          <p:cNvSpPr/>
          <p:nvPr/>
        </p:nvSpPr>
        <p:spPr>
          <a:xfrm>
            <a:off x="7885113" y="684213"/>
            <a:ext cx="1152525" cy="368300"/>
          </a:xfrm>
          <a:prstGeom prst="flowChartManualInp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100" b="1" dirty="0" err="1">
                <a:solidFill>
                  <a:srgbClr val="000099"/>
                </a:solidFill>
              </a:rPr>
              <a:t>Тыс.рублей</a:t>
            </a:r>
            <a:endParaRPr lang="ru-RU" sz="11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565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60" name="TextBox 7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1625" y="1285875"/>
            <a:ext cx="6215063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</a:t>
            </a:r>
          </a:p>
          <a:p>
            <a:pPr algn="ctr" eaLnBrk="1" hangingPunct="1">
              <a:defRPr/>
            </a:pPr>
            <a:r>
              <a:rPr lang="ru-RU" sz="20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 «Муниципальный округ </a:t>
            </a:r>
            <a:r>
              <a:rPr lang="ru-RU" sz="2000" b="1" dirty="0" err="1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0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Удмуртской Республики» на 2023 год и плановый период 2024 - 2025 годов</a:t>
            </a: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428625" y="3000375"/>
            <a:ext cx="85010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b="1"/>
              <a:t>             Брошюра подготовлена на основе решения Совета депутатов муниципального образования «Муниципальный округ Камбарский район Удмуртской Республики» № 172 от 21 декабря 2022 года «О бюджете муниципального образования «Муниципальный округ Камбарский район Удмуртской Республики» на 2023 год и плановый период 2024 - 2025 годов». В издании наглядно и доступно рассказывается о районном бюджете: основах его формирования, основных характеристиках, статьях расходов. Издание рассчитано на широкий круг заинтересованных лиц.</a:t>
            </a:r>
          </a:p>
          <a:p>
            <a:pPr algn="just" eaLnBrk="1" hangingPunct="1"/>
            <a:endParaRPr lang="ru-RU" altLang="ru-RU" b="1"/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539750" y="5589588"/>
            <a:ext cx="8286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/>
              <a:t>Над брошюрой работали</a:t>
            </a:r>
          </a:p>
          <a:p>
            <a:pPr algn="ctr" eaLnBrk="1" hangingPunct="1"/>
            <a:r>
              <a:rPr lang="ru-RU" altLang="ru-RU" b="1"/>
              <a:t>Управление  финансов Администрации муниципального образования «Муниципальный округ Камбарский район Удмуртской Республики»</a:t>
            </a:r>
          </a:p>
        </p:txBody>
      </p:sp>
      <p:pic>
        <p:nvPicPr>
          <p:cNvPr id="29702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8820150" y="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748" grpId="0"/>
      <p:bldP spid="317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50" y="214313"/>
            <a:ext cx="764381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 бюджета  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УР»  по разделам, подразделам бюджетной классификации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341438"/>
          <a:ext cx="8712201" cy="303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914"/>
                <a:gridCol w="4734188"/>
                <a:gridCol w="1150364"/>
                <a:gridCol w="1150364"/>
                <a:gridCol w="969371"/>
              </a:tblGrid>
              <a:tr h="303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Код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Наименование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2023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2024год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2025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5" marB="0" anchor="ctr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628775"/>
          <a:ext cx="8748713" cy="3071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649"/>
                <a:gridCol w="4680074"/>
                <a:gridCol w="1092496"/>
                <a:gridCol w="1127247"/>
                <a:gridCol w="1127247"/>
              </a:tblGrid>
              <a:tr h="2879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1004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Охрана семьи и детства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4714,9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3334,9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3322,9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3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1006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Другие вопросы в области социальной политики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325,0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25,0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25,0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4166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1100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430,0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430,0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430,0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3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1101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Физическая культура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425,0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425,0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425,0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5440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1105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5512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1300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64,0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4598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1301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Обслуживание государственного внутреннего и муниципального долга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67,0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64,0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63,0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07459"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ВСЕГО РАСХОДОВ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779770,0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740418,5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665221,2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6" name="Блок-схема: ручной ввод 5"/>
          <p:cNvSpPr/>
          <p:nvPr/>
        </p:nvSpPr>
        <p:spPr>
          <a:xfrm>
            <a:off x="7667625" y="836613"/>
            <a:ext cx="1152525" cy="368300"/>
          </a:xfrm>
          <a:prstGeom prst="flowChartManualInp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100" b="1" dirty="0" err="1">
                <a:solidFill>
                  <a:srgbClr val="000099"/>
                </a:solidFill>
              </a:rPr>
              <a:t>Тыс.рублей</a:t>
            </a:r>
            <a:endParaRPr lang="ru-RU" sz="11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663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36" name="TextBox 7"/>
          <p:cNvSpPr txBox="1">
            <a:spLocks noChangeArrowheads="1"/>
          </p:cNvSpPr>
          <p:nvPr/>
        </p:nvSpPr>
        <p:spPr bwMode="auto">
          <a:xfrm>
            <a:off x="8748713" y="-26988"/>
            <a:ext cx="68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40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AutoShape 54"/>
          <p:cNvSpPr>
            <a:spLocks noChangeArrowheads="1"/>
          </p:cNvSpPr>
          <p:nvPr/>
        </p:nvSpPr>
        <p:spPr bwMode="auto">
          <a:xfrm>
            <a:off x="539750" y="333375"/>
            <a:ext cx="7345363" cy="1295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200" b="1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>
                <a:latin typeface="Times New Roman" pitchFamily="18" charset="0"/>
              </a:rPr>
              <a:t>Расходы  в  расчёте на   1 жителя Камбарского района</a:t>
            </a:r>
            <a:endParaRPr lang="ru-RU"/>
          </a:p>
        </p:txBody>
      </p:sp>
      <p:graphicFrame>
        <p:nvGraphicFramePr>
          <p:cNvPr id="7" name="Group 214"/>
          <p:cNvGraphicFramePr>
            <a:graphicFrameLocks/>
          </p:cNvGraphicFramePr>
          <p:nvPr/>
        </p:nvGraphicFramePr>
        <p:xfrm>
          <a:off x="468313" y="2357438"/>
          <a:ext cx="8208963" cy="29352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16237"/>
                <a:gridCol w="2088245"/>
                <a:gridCol w="2016237"/>
                <a:gridCol w="2088244"/>
              </a:tblGrid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728 226,0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16 024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44,8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826 026,0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16 000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51,6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779 777,0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15 900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49,0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2024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740 418,5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15 800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46,9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2025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665 221,2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15 700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42,4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2010326"/>
            <a:ext cx="100811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625" name="TextBox 8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5825" y="184150"/>
            <a:ext cx="7215188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7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+mn-cs"/>
              </a:rPr>
              <a:t>Что такое муниципальные программы?</a:t>
            </a:r>
          </a:p>
        </p:txBody>
      </p:sp>
      <p:pic>
        <p:nvPicPr>
          <p:cNvPr id="68612" name="Picture 10" descr="http://carlyanderson.com/wp-content/uploads/suggestion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3933825"/>
            <a:ext cx="1285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313" y="981075"/>
            <a:ext cx="42481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Муниципальная программа- это документ определяющий: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цели и задачи в определенной сфере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способы их достижения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объемы используемых финансовых ресурсов</a:t>
            </a:r>
          </a:p>
          <a:p>
            <a:pPr marL="285750" indent="-285750">
              <a:buFontTx/>
              <a:buChar char="-"/>
              <a:defRPr/>
            </a:pPr>
            <a:endParaRPr lang="ru-RU" sz="15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5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850" y="2492896"/>
          <a:ext cx="4929190" cy="371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868540" y="928670"/>
          <a:ext cx="413261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8616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409576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Box 8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4" grpId="0">
        <p:bldAsOne/>
      </p:bldGraphic>
      <p:bldGraphic spid="1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913" y="188913"/>
            <a:ext cx="8001000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+mn-cs"/>
              </a:rPr>
              <a:t>Динамика программных расходов в 2019- 2023 годах</a:t>
            </a:r>
          </a:p>
        </p:txBody>
      </p:sp>
      <p:graphicFrame>
        <p:nvGraphicFramePr>
          <p:cNvPr id="17" name="Диаграмма 9"/>
          <p:cNvGraphicFramePr>
            <a:graphicFrameLocks/>
          </p:cNvGraphicFramePr>
          <p:nvPr/>
        </p:nvGraphicFramePr>
        <p:xfrm>
          <a:off x="-674688" y="261938"/>
          <a:ext cx="10358438" cy="688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857250" y="6308725"/>
            <a:ext cx="1203325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357438" y="6308725"/>
            <a:ext cx="1203325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857625" y="6308725"/>
            <a:ext cx="1203325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429250" y="6308725"/>
            <a:ext cx="1203325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143750" y="6308725"/>
            <a:ext cx="1203325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2023 год</a:t>
            </a:r>
          </a:p>
        </p:txBody>
      </p:sp>
      <p:sp>
        <p:nvSpPr>
          <p:cNvPr id="69642" name="TextBox 15"/>
          <p:cNvSpPr txBox="1">
            <a:spLocks noChangeArrowheads="1"/>
          </p:cNvSpPr>
          <p:nvPr/>
        </p:nvSpPr>
        <p:spPr bwMode="auto">
          <a:xfrm>
            <a:off x="279400" y="1011238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3A001D"/>
                </a:solidFill>
              </a:rPr>
              <a:t> тыс.рублей</a:t>
            </a:r>
          </a:p>
        </p:txBody>
      </p:sp>
      <p:sp>
        <p:nvSpPr>
          <p:cNvPr id="2059" name="TextBox 10"/>
          <p:cNvSpPr txBox="1">
            <a:spLocks noChangeArrowheads="1"/>
          </p:cNvSpPr>
          <p:nvPr/>
        </p:nvSpPr>
        <p:spPr bwMode="auto">
          <a:xfrm>
            <a:off x="3563938" y="2276475"/>
            <a:ext cx="214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 676 996,9</a:t>
            </a:r>
            <a:r>
              <a:rPr lang="ru-RU" altLang="ru-RU" b="1">
                <a:solidFill>
                  <a:schemeClr val="bg1"/>
                </a:solidFill>
              </a:rPr>
              <a:t> </a:t>
            </a:r>
            <a:r>
              <a:rPr lang="ru-RU" altLang="ru-RU" b="1"/>
              <a:t>(94,3%)</a:t>
            </a:r>
          </a:p>
        </p:txBody>
      </p:sp>
      <p:sp>
        <p:nvSpPr>
          <p:cNvPr id="2060" name="TextBox 11"/>
          <p:cNvSpPr txBox="1">
            <a:spLocks noChangeArrowheads="1"/>
          </p:cNvSpPr>
          <p:nvPr/>
        </p:nvSpPr>
        <p:spPr bwMode="auto">
          <a:xfrm>
            <a:off x="0" y="36449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</a:rPr>
              <a:t>585 969,2 (88,4%)</a:t>
            </a:r>
          </a:p>
        </p:txBody>
      </p:sp>
      <p:sp>
        <p:nvSpPr>
          <p:cNvPr id="2061" name="TextBox 11"/>
          <p:cNvSpPr txBox="1">
            <a:spLocks noChangeArrowheads="1"/>
          </p:cNvSpPr>
          <p:nvPr/>
        </p:nvSpPr>
        <p:spPr bwMode="auto">
          <a:xfrm>
            <a:off x="1908175" y="2708275"/>
            <a:ext cx="214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 </a:t>
            </a:r>
            <a:r>
              <a:rPr lang="ru-RU" altLang="ru-RU" b="1">
                <a:solidFill>
                  <a:schemeClr val="bg1"/>
                </a:solidFill>
              </a:rPr>
              <a:t>600 856,5 (91,6%)</a:t>
            </a:r>
          </a:p>
          <a:p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062" name="TextBox 11"/>
          <p:cNvSpPr txBox="1">
            <a:spLocks noChangeArrowheads="1"/>
          </p:cNvSpPr>
          <p:nvPr/>
        </p:nvSpPr>
        <p:spPr bwMode="auto">
          <a:xfrm>
            <a:off x="5219700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</a:rPr>
              <a:t>764 572,7 (97,4%)</a:t>
            </a:r>
          </a:p>
        </p:txBody>
      </p:sp>
      <p:sp>
        <p:nvSpPr>
          <p:cNvPr id="2063" name="TextBox 11"/>
          <p:cNvSpPr txBox="1">
            <a:spLocks noChangeArrowheads="1"/>
          </p:cNvSpPr>
          <p:nvPr/>
        </p:nvSpPr>
        <p:spPr bwMode="auto">
          <a:xfrm>
            <a:off x="6732588" y="4365625"/>
            <a:ext cx="214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</a:rPr>
              <a:t> 766 444,9 (98,3%)</a:t>
            </a:r>
          </a:p>
        </p:txBody>
      </p:sp>
      <p:pic>
        <p:nvPicPr>
          <p:cNvPr id="6964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40957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9" name="TextBox 17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2059" grpId="0"/>
      <p:bldP spid="2060" grpId="0"/>
      <p:bldP spid="2061" grpId="0"/>
      <p:bldP spid="2062" grpId="0"/>
      <p:bldP spid="206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0375" y="142875"/>
            <a:ext cx="8143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«Программная» структура расходов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бюджета на 2023 год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877888"/>
          <a:ext cx="8785224" cy="562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824"/>
                <a:gridCol w="1428501"/>
                <a:gridCol w="785676"/>
                <a:gridCol w="1642778"/>
                <a:gridCol w="857101"/>
                <a:gridCol w="1071344"/>
              </a:tblGrid>
              <a:tr h="99849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800" b="1" i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lang="ru-RU" sz="1800" b="1" spc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</a:t>
                      </a:r>
                      <a:endParaRPr lang="ru-RU" sz="1800" b="1" spc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2022 год, </a:t>
                      </a:r>
                    </a:p>
                    <a:p>
                      <a:pPr algn="ctr"/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800" b="0" spc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Доля,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r>
                        <a:rPr lang="ru-RU" sz="1800" b="1" spc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Доля,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</a:t>
                      </a:r>
                      <a:r>
                        <a:rPr lang="ru-RU" sz="1800" b="1" spc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800" b="1" spc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39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РАСХОДЫ, в т.ч.:</a:t>
                      </a:r>
                    </a:p>
                  </a:txBody>
                  <a:tcPr marL="144003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784 736,4</a:t>
                      </a:r>
                      <a:endParaRPr lang="ru-RU" sz="2200" b="1" i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200" b="1" i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779777,0</a:t>
                      </a:r>
                      <a:endParaRPr lang="ru-RU" sz="2200" b="1" i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200" b="1" i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99,4</a:t>
                      </a:r>
                      <a:endParaRPr lang="ru-RU" sz="2200" b="1" i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</a:tr>
              <a:tr h="969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муниципальные программы социальной направленности</a:t>
                      </a:r>
                    </a:p>
                  </a:txBody>
                  <a:tcPr marL="252005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441 648,2</a:t>
                      </a:r>
                      <a:endParaRPr lang="ru-RU" sz="2200" b="1" i="0" spc="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56,2</a:t>
                      </a:r>
                      <a:endParaRPr lang="ru-RU" sz="2200" b="1" i="0" spc="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441 531,1</a:t>
                      </a:r>
                      <a:endParaRPr lang="ru-RU" sz="2200" b="1" i="0" spc="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56,6</a:t>
                      </a:r>
                      <a:endParaRPr lang="ru-RU" sz="2200" b="1" i="0" spc="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2200" b="1" i="0" spc="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</a:tr>
              <a:tr h="969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муниципальные программы в отраслях национальной экономики</a:t>
                      </a:r>
                    </a:p>
                  </a:txBody>
                  <a:tcPr marL="252005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216 534,5</a:t>
                      </a:r>
                      <a:endParaRPr lang="ru-RU" sz="2200" b="1" i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27,6</a:t>
                      </a:r>
                      <a:endParaRPr lang="ru-RU" sz="2200" b="1" i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217 159,9</a:t>
                      </a:r>
                      <a:endParaRPr lang="ru-RU" sz="2200" b="1" i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27,9</a:t>
                      </a:r>
                      <a:endParaRPr lang="ru-RU" sz="2200" b="1" i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100,3</a:t>
                      </a:r>
                      <a:endParaRPr lang="ru-RU" sz="2200" b="1" i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</a:tr>
              <a:tr h="1554406">
                <a:tc>
                  <a:txBody>
                    <a:bodyPr/>
                    <a:lstStyle/>
                    <a:p>
                      <a:r>
                        <a:rPr lang="ru-RU" sz="1600" b="1" i="0" kern="1200" spc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 на муниципальные программы на обеспечение реализации отдельных функций ОМСУ</a:t>
                      </a:r>
                    </a:p>
                  </a:txBody>
                  <a:tcPr marL="252005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106 390,0</a:t>
                      </a:r>
                      <a:endParaRPr lang="ru-RU" sz="2200" b="1" i="0" spc="0" dirty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13,6</a:t>
                      </a:r>
                      <a:endParaRPr lang="ru-RU" sz="2200" b="1" i="0" spc="0" dirty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107 753,8</a:t>
                      </a:r>
                      <a:endParaRPr lang="ru-RU" sz="2200" b="1" i="0" spc="0" dirty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13,8</a:t>
                      </a:r>
                      <a:endParaRPr lang="ru-RU" sz="2200" b="1" i="0" spc="0" dirty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101,3</a:t>
                      </a:r>
                      <a:endParaRPr lang="ru-RU" sz="2200" b="1" i="0" spc="0" dirty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 anchor="ctr"/>
                </a:tc>
              </a:tr>
              <a:tr h="694912">
                <a:tc>
                  <a:txBody>
                    <a:bodyPr/>
                    <a:lstStyle/>
                    <a:p>
                      <a:r>
                        <a:rPr lang="ru-RU" sz="1600" b="1" i="0" kern="1200" spc="0" dirty="0" smtClean="0"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Непрограммные расходы</a:t>
                      </a:r>
                    </a:p>
                  </a:txBody>
                  <a:tcPr marL="252005" marR="91442"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spc="0" dirty="0" smtClean="0"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20 163,7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2200" b="1" i="0" spc="0" dirty="0">
                        <a:solidFill>
                          <a:srgbClr val="0066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ru-RU" sz="2200" b="1" i="0" spc="0" dirty="0">
                        <a:solidFill>
                          <a:srgbClr val="0066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13332,2</a:t>
                      </a:r>
                      <a:endParaRPr lang="ru-RU" sz="2200" b="1" i="0" spc="0" dirty="0">
                        <a:solidFill>
                          <a:srgbClr val="0066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ru-RU" sz="2200" b="1" i="0" spc="0" dirty="0">
                        <a:solidFill>
                          <a:srgbClr val="0066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66,1</a:t>
                      </a:r>
                      <a:endParaRPr lang="ru-RU" sz="2200" b="1" i="0" spc="0" dirty="0">
                        <a:solidFill>
                          <a:srgbClr val="0066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9" marB="45719"/>
                </a:tc>
              </a:tr>
            </a:tbl>
          </a:graphicData>
        </a:graphic>
      </p:graphicFrame>
      <p:pic>
        <p:nvPicPr>
          <p:cNvPr id="7071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12" name="TextBox 5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1750" y="285750"/>
            <a:ext cx="5715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Муниципальная программа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«Развитие образования и воспитание»</a:t>
            </a:r>
          </a:p>
        </p:txBody>
      </p:sp>
      <p:pic>
        <p:nvPicPr>
          <p:cNvPr id="7168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394017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2981325" y="1492250"/>
            <a:ext cx="59832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rgbClr val="0000FF"/>
                </a:solidFill>
              </a:rPr>
              <a:t>Цель:  </a:t>
            </a:r>
            <a:r>
              <a:rPr lang="ru-RU" altLang="ru-RU" sz="1400" b="1">
                <a:solidFill>
                  <a:srgbClr val="0000FF"/>
                </a:solidFill>
              </a:rPr>
              <a:t>Организация предоставления, повышение качества</a:t>
            </a:r>
          </a:p>
          <a:p>
            <a:pPr eaLnBrk="1" hangingPunct="1"/>
            <a:r>
              <a:rPr lang="ru-RU" altLang="ru-RU" sz="1400" b="1">
                <a:solidFill>
                  <a:srgbClr val="0000FF"/>
                </a:solidFill>
              </a:rPr>
              <a:t>               и доступности дошкольного, общего, дополнительного</a:t>
            </a:r>
          </a:p>
          <a:p>
            <a:pPr eaLnBrk="1" hangingPunct="1"/>
            <a:r>
              <a:rPr lang="ru-RU" altLang="ru-RU" sz="1400" b="1">
                <a:solidFill>
                  <a:srgbClr val="0000FF"/>
                </a:solidFill>
              </a:rPr>
              <a:t>               образования детей на территории Камбарского района, </a:t>
            </a:r>
          </a:p>
          <a:p>
            <a:pPr eaLnBrk="1" hangingPunct="1"/>
            <a:r>
              <a:rPr lang="ru-RU" altLang="ru-RU" sz="1400" b="1">
                <a:solidFill>
                  <a:srgbClr val="0000FF"/>
                </a:solidFill>
              </a:rPr>
              <a:t>               создание условий для успешной социализации и </a:t>
            </a:r>
          </a:p>
          <a:p>
            <a:pPr eaLnBrk="1" hangingPunct="1"/>
            <a:r>
              <a:rPr lang="ru-RU" altLang="ru-RU" sz="1400" b="1">
                <a:solidFill>
                  <a:srgbClr val="0000FF"/>
                </a:solidFill>
              </a:rPr>
              <a:t>               самореализации детей и подростков</a:t>
            </a:r>
          </a:p>
        </p:txBody>
      </p:sp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2119313" y="2781300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86025" y="3213100"/>
          <a:ext cx="3814764" cy="609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1588"/>
                <a:gridCol w="1271588"/>
                <a:gridCol w="1271588"/>
              </a:tblGrid>
              <a:tr h="2303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solidFill>
                      <a:srgbClr val="D60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solidFill>
                      <a:srgbClr val="D60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solidFill>
                      <a:srgbClr val="D60C29"/>
                    </a:solidFill>
                  </a:tcPr>
                </a:tc>
              </a:tr>
              <a:tr h="2303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378840,3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377331,4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376957,0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29" marR="91429"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0437" name="TextBox 9"/>
          <p:cNvSpPr txBox="1">
            <a:spLocks noChangeArrowheads="1"/>
          </p:cNvSpPr>
          <p:nvPr/>
        </p:nvSpPr>
        <p:spPr bwMode="auto">
          <a:xfrm>
            <a:off x="2484438" y="3860800"/>
            <a:ext cx="3776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00FF"/>
                </a:solidFill>
                <a:latin typeface="Trebuchet MS" pitchFamily="34" charset="0"/>
              </a:rPr>
              <a:t>Основные направления в 2023 го</a:t>
            </a:r>
            <a:r>
              <a:rPr lang="ru-RU" altLang="ru-RU" sz="1600" b="1">
                <a:solidFill>
                  <a:srgbClr val="0000FF"/>
                </a:solidFill>
              </a:rPr>
              <a:t>ду</a:t>
            </a: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5513067" y="4797152"/>
            <a:ext cx="1723229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227 101,2</a:t>
            </a: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6444208" y="5373216"/>
            <a:ext cx="162704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24 457,8</a:t>
            </a: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7356391" y="5914147"/>
            <a:ext cx="1530867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5 453,8 тыс.руб.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1214414" y="4221088"/>
            <a:ext cx="3506409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Развитие дошкольного  образования</a:t>
            </a:r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1428728" y="4797152"/>
            <a:ext cx="3571900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Развитие общего образования</a:t>
            </a: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1643042" y="5373216"/>
            <a:ext cx="4408899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Развитие дополнительного образования детей</a:t>
            </a: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1785918" y="5929535"/>
            <a:ext cx="5219378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Управление системой образования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Камбарского</a:t>
            </a: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района</a:t>
            </a:r>
          </a:p>
        </p:txBody>
      </p:sp>
      <p:sp>
        <p:nvSpPr>
          <p:cNvPr id="17" name="Прямоугольник 15"/>
          <p:cNvSpPr>
            <a:spLocks noChangeArrowheads="1"/>
          </p:cNvSpPr>
          <p:nvPr/>
        </p:nvSpPr>
        <p:spPr bwMode="auto">
          <a:xfrm>
            <a:off x="5148064" y="4221088"/>
            <a:ext cx="1928826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121 827,5 тыс.руб.</a:t>
            </a:r>
          </a:p>
        </p:txBody>
      </p:sp>
      <p:pic>
        <p:nvPicPr>
          <p:cNvPr id="60462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078288"/>
            <a:ext cx="42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3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515937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4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58152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5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5738813"/>
            <a:ext cx="4238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1" name="TextBox 21"/>
          <p:cNvSpPr txBox="1">
            <a:spLocks noChangeArrowheads="1"/>
          </p:cNvSpPr>
          <p:nvPr/>
        </p:nvSpPr>
        <p:spPr bwMode="auto">
          <a:xfrm>
            <a:off x="8748713" y="-26988"/>
            <a:ext cx="68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45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448796"/>
            <a:ext cx="550072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«Развитие физической культуры и спорта в МО «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16" y="548680"/>
            <a:ext cx="3002248" cy="201622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1447" name="TextBox 6"/>
          <p:cNvSpPr txBox="1">
            <a:spLocks noChangeArrowheads="1"/>
          </p:cNvSpPr>
          <p:nvPr/>
        </p:nvSpPr>
        <p:spPr bwMode="auto">
          <a:xfrm>
            <a:off x="3395663" y="1820863"/>
            <a:ext cx="59293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200" b="1">
                <a:solidFill>
                  <a:srgbClr val="0000FF"/>
                </a:solidFill>
              </a:rPr>
              <a:t>:     </a:t>
            </a:r>
            <a:r>
              <a:rPr lang="ru-RU" altLang="ru-RU" sz="1500" b="1">
                <a:solidFill>
                  <a:srgbClr val="0000FF"/>
                </a:solidFill>
              </a:rPr>
              <a:t>Создание  условий  для  формирования </a:t>
            </a:r>
          </a:p>
          <a:p>
            <a:pPr eaLnBrk="1" hangingPunct="1"/>
            <a:r>
              <a:rPr lang="ru-RU" altLang="ru-RU" sz="1500" b="1">
                <a:solidFill>
                  <a:srgbClr val="0000FF"/>
                </a:solidFill>
              </a:rPr>
              <a:t>здорового образа жизни населения </a:t>
            </a:r>
          </a:p>
          <a:p>
            <a:pPr eaLnBrk="1" hangingPunct="1"/>
            <a:r>
              <a:rPr lang="ru-RU" altLang="ru-RU" sz="1500" b="1">
                <a:solidFill>
                  <a:srgbClr val="0000FF"/>
                </a:solidFill>
              </a:rPr>
              <a:t>МО «МО Камбарский район УР», обеспечение охраны здоровья</a:t>
            </a:r>
          </a:p>
        </p:txBody>
      </p:sp>
      <p:sp>
        <p:nvSpPr>
          <p:cNvPr id="61448" name="TextBox 7"/>
          <p:cNvSpPr txBox="1">
            <a:spLocks noChangeArrowheads="1"/>
          </p:cNvSpPr>
          <p:nvPr/>
        </p:nvSpPr>
        <p:spPr bwMode="auto">
          <a:xfrm>
            <a:off x="2479675" y="3068638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500" y="364331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430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430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430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1463" name="TextBox 9"/>
          <p:cNvSpPr txBox="1">
            <a:spLocks noChangeArrowheads="1"/>
          </p:cNvSpPr>
          <p:nvPr/>
        </p:nvSpPr>
        <p:spPr bwMode="auto">
          <a:xfrm>
            <a:off x="2500313" y="4500563"/>
            <a:ext cx="430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7285947" y="5286388"/>
            <a:ext cx="138659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430,0 </a:t>
            </a: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2357422" y="5214950"/>
            <a:ext cx="4572032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Создание условий для развития физической культуры и спорта</a:t>
            </a:r>
          </a:p>
        </p:txBody>
      </p:sp>
      <p:pic>
        <p:nvPicPr>
          <p:cNvPr id="61470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5143500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36" name="TextBox 13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48" grpId="0"/>
      <p:bldP spid="6146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8875" y="115888"/>
            <a:ext cx="48577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«Развитие культуры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Камбарского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района»</a:t>
            </a:r>
          </a:p>
        </p:txBody>
      </p:sp>
      <p:pic>
        <p:nvPicPr>
          <p:cNvPr id="7373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-100013"/>
            <a:ext cx="2949575" cy="21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6"/>
          <p:cNvSpPr txBox="1">
            <a:spLocks noChangeArrowheads="1"/>
          </p:cNvSpPr>
          <p:nvPr/>
        </p:nvSpPr>
        <p:spPr bwMode="auto">
          <a:xfrm>
            <a:off x="2714625" y="1196975"/>
            <a:ext cx="5357813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rgbClr val="0000FF"/>
                </a:solidFill>
              </a:rPr>
              <a:t>Цель: </a:t>
            </a:r>
            <a:r>
              <a:rPr lang="ru-RU" altLang="ru-RU" sz="1500" b="1">
                <a:solidFill>
                  <a:srgbClr val="0000FF"/>
                </a:solidFill>
              </a:rPr>
              <a:t> Создание условий, обеспечивающих равный доступ населения Камбарского  района к культурным ценностям и услугам,   формирование благоприятной среды для творческой самореализации граждан в рамках решения вопросов  местного значения</a:t>
            </a:r>
          </a:p>
        </p:txBody>
      </p:sp>
      <p:sp>
        <p:nvSpPr>
          <p:cNvPr id="62470" name="TextBox 7"/>
          <p:cNvSpPr txBox="1">
            <a:spLocks noChangeArrowheads="1"/>
          </p:cNvSpPr>
          <p:nvPr/>
        </p:nvSpPr>
        <p:spPr bwMode="auto">
          <a:xfrm>
            <a:off x="1928813" y="2492375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57438" y="2924175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55221,8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56289,9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56284,7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2485" name="TextBox 9"/>
          <p:cNvSpPr txBox="1">
            <a:spLocks noChangeArrowheads="1"/>
          </p:cNvSpPr>
          <p:nvPr/>
        </p:nvSpPr>
        <p:spPr bwMode="auto">
          <a:xfrm>
            <a:off x="2000250" y="3573463"/>
            <a:ext cx="430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214414" y="3933056"/>
            <a:ext cx="4286280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 библиотечного дела</a:t>
            </a: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5724128" y="3933056"/>
            <a:ext cx="1714512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6 974,5 т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</a:p>
        </p:txBody>
      </p:sp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1214414" y="4293096"/>
            <a:ext cx="5214974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Организация досуга, предоставление услуг организаций культуры, развитие местного народного творчества</a:t>
            </a: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6601904" y="4365104"/>
            <a:ext cx="1714512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 32 488,7т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</a:p>
        </p:txBody>
      </p:sp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>
            <a:off x="1428728" y="4869160"/>
            <a:ext cx="5143536" cy="292388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музейного дела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745920" y="4869160"/>
            <a:ext cx="1714512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2  651,1 т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714480" y="5210616"/>
            <a:ext cx="4286280" cy="738664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Создание условий для реализации муниципальной программы «Развитие культуры </a:t>
            </a:r>
            <a:r>
              <a:rPr lang="ru-RU" alt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Камбарского</a:t>
            </a: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района»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156176" y="5373216"/>
            <a:ext cx="1714512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2 338,5 т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</a:p>
        </p:txBody>
      </p:sp>
      <p:pic>
        <p:nvPicPr>
          <p:cNvPr id="62510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716338"/>
            <a:ext cx="42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1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4286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2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229225"/>
            <a:ext cx="4238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3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42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000232" y="6001543"/>
            <a:ext cx="4500594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дополнительного образования детей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143108" y="6381328"/>
            <a:ext cx="4286280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туризма</a:t>
            </a:r>
          </a:p>
        </p:txBody>
      </p:sp>
      <p:pic>
        <p:nvPicPr>
          <p:cNvPr id="62520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288" y="5805488"/>
            <a:ext cx="4238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1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6237288"/>
            <a:ext cx="4238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6715140" y="5986155"/>
            <a:ext cx="1714512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10 761,0 т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660232" y="6381329"/>
            <a:ext cx="1714512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8,0 т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</a:p>
        </p:txBody>
      </p:sp>
      <p:pic>
        <p:nvPicPr>
          <p:cNvPr id="73792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93" name="TextBox 27"/>
          <p:cNvSpPr txBox="1">
            <a:spLocks noChangeArrowheads="1"/>
          </p:cNvSpPr>
          <p:nvPr/>
        </p:nvSpPr>
        <p:spPr bwMode="auto">
          <a:xfrm>
            <a:off x="8712200" y="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8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-68263"/>
            <a:ext cx="3027363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6063" y="25400"/>
            <a:ext cx="564356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«Социальная поддержка населения»</a:t>
            </a:r>
          </a:p>
        </p:txBody>
      </p:sp>
      <p:sp>
        <p:nvSpPr>
          <p:cNvPr id="63493" name="TextBox 6"/>
          <p:cNvSpPr txBox="1">
            <a:spLocks noChangeArrowheads="1"/>
          </p:cNvSpPr>
          <p:nvPr/>
        </p:nvSpPr>
        <p:spPr bwMode="auto">
          <a:xfrm>
            <a:off x="2928938" y="1000125"/>
            <a:ext cx="59293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700" b="1">
                <a:solidFill>
                  <a:srgbClr val="0000FF"/>
                </a:solidFill>
              </a:rPr>
              <a:t>Цель: </a:t>
            </a:r>
            <a:r>
              <a:rPr lang="ru-RU" altLang="ru-RU" sz="1500" b="1">
                <a:solidFill>
                  <a:srgbClr val="0000FF"/>
                </a:solidFill>
              </a:rPr>
              <a:t>укрепление и развитие института семьи, создание условий  для  повышения уровня и качества жизни социально-незащищенных слоев населения, социальная поддержка граждан по оплате за жилое помещение и коммунальные услуги</a:t>
            </a:r>
          </a:p>
        </p:txBody>
      </p:sp>
      <p:sp>
        <p:nvSpPr>
          <p:cNvPr id="63494" name="TextBox 35"/>
          <p:cNvSpPr txBox="1">
            <a:spLocks noChangeArrowheads="1"/>
          </p:cNvSpPr>
          <p:nvPr/>
        </p:nvSpPr>
        <p:spPr bwMode="auto">
          <a:xfrm>
            <a:off x="2500313" y="2357438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43213" y="2819400"/>
          <a:ext cx="3814761" cy="609600"/>
        </p:xfrm>
        <a:graphic>
          <a:graphicData uri="http://schemas.openxmlformats.org/drawingml/2006/table">
            <a:tbl>
              <a:tblPr firstRow="1" bandRow="1"/>
              <a:tblGrid>
                <a:gridCol w="1271587"/>
                <a:gridCol w="1271587"/>
                <a:gridCol w="127158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5592,0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5278,0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5266,0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3509" name="TextBox 37"/>
          <p:cNvSpPr txBox="1">
            <a:spLocks noChangeArrowheads="1"/>
          </p:cNvSpPr>
          <p:nvPr/>
        </p:nvSpPr>
        <p:spPr bwMode="auto">
          <a:xfrm>
            <a:off x="2714625" y="3571875"/>
            <a:ext cx="430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1643042" y="4071942"/>
            <a:ext cx="4071966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Социальная поддержка семьи и детей</a:t>
            </a: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6492296" y="4071942"/>
            <a:ext cx="153086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3 727,5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2071670" y="4714884"/>
            <a:ext cx="4357718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Социальная поддержка  старшего поколения</a:t>
            </a:r>
          </a:p>
        </p:txBody>
      </p:sp>
      <p:sp>
        <p:nvSpPr>
          <p:cNvPr id="17" name="Прямоугольник 15"/>
          <p:cNvSpPr>
            <a:spLocks noChangeArrowheads="1"/>
          </p:cNvSpPr>
          <p:nvPr/>
        </p:nvSpPr>
        <p:spPr bwMode="auto">
          <a:xfrm>
            <a:off x="7001697" y="4714884"/>
            <a:ext cx="153086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1 864,5</a:t>
            </a:r>
            <a:r>
              <a:rPr lang="ru-RU" altLang="ru-RU" sz="15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63522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313" y="451167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3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385762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89" name="TextBox 17"/>
          <p:cNvSpPr txBox="1">
            <a:spLocks noChangeArrowheads="1"/>
          </p:cNvSpPr>
          <p:nvPr/>
        </p:nvSpPr>
        <p:spPr bwMode="auto">
          <a:xfrm>
            <a:off x="8712200" y="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  <p:bldP spid="6350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6"/>
          <p:cNvSpPr txBox="1"/>
          <p:nvPr/>
        </p:nvSpPr>
        <p:spPr>
          <a:xfrm>
            <a:off x="527050" y="214313"/>
            <a:ext cx="7429500" cy="7381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Переданные государственные полномочия в области социальной политики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5780" name="object 7"/>
          <p:cNvSpPr>
            <a:spLocks noChangeArrowheads="1"/>
          </p:cNvSpPr>
          <p:nvPr/>
        </p:nvSpPr>
        <p:spPr bwMode="auto">
          <a:xfrm>
            <a:off x="323850" y="1657350"/>
            <a:ext cx="5200650" cy="52006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4520" name="object 8"/>
          <p:cNvSpPr>
            <a:spLocks noChangeArrowheads="1"/>
          </p:cNvSpPr>
          <p:nvPr/>
        </p:nvSpPr>
        <p:spPr bwMode="auto">
          <a:xfrm>
            <a:off x="2484438" y="1844675"/>
            <a:ext cx="3744912" cy="18002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/>
              <a:t>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Социальная поддержка         многодетных семей (бесплатное питание для обучающихся общеобразовательных организаций)</a:t>
            </a:r>
          </a:p>
        </p:txBody>
      </p:sp>
      <p:sp>
        <p:nvSpPr>
          <p:cNvPr id="75782" name="object 11"/>
          <p:cNvSpPr txBox="1">
            <a:spLocks noChangeArrowheads="1"/>
          </p:cNvSpPr>
          <p:nvPr/>
        </p:nvSpPr>
        <p:spPr bwMode="auto">
          <a:xfrm>
            <a:off x="2798763" y="3960813"/>
            <a:ext cx="33575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1775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6300788" y="2349500"/>
            <a:ext cx="2592387" cy="855663"/>
            <a:chOff x="6300192" y="2348880"/>
            <a:chExt cx="2592288" cy="856679"/>
          </a:xfrm>
        </p:grpSpPr>
        <p:sp>
          <p:nvSpPr>
            <p:cNvPr id="75798" name="object 23"/>
            <p:cNvSpPr>
              <a:spLocks noChangeArrowheads="1"/>
            </p:cNvSpPr>
            <p:nvPr/>
          </p:nvSpPr>
          <p:spPr bwMode="auto">
            <a:xfrm>
              <a:off x="6300192" y="2348880"/>
              <a:ext cx="2501900" cy="856679"/>
            </a:xfrm>
            <a:custGeom>
              <a:avLst/>
              <a:gdLst>
                <a:gd name="T0" fmla="*/ 0 w 2287904"/>
                <a:gd name="T1" fmla="*/ 0 h 721360"/>
                <a:gd name="T2" fmla="*/ 2287904 w 2287904"/>
                <a:gd name="T3" fmla="*/ 721360 h 721360"/>
              </a:gdLst>
              <a:ahLst/>
              <a:cxnLst/>
              <a:rect l="T0" t="T1" r="T2" b="T3"/>
              <a:pathLst>
                <a:path w="2287904" h="721360">
                  <a:moveTo>
                    <a:pt x="0" y="120141"/>
                  </a:moveTo>
                  <a:lnTo>
                    <a:pt x="7656" y="77888"/>
                  </a:lnTo>
                  <a:lnTo>
                    <a:pt x="28757" y="42191"/>
                  </a:lnTo>
                  <a:lnTo>
                    <a:pt x="60503" y="15851"/>
                  </a:lnTo>
                  <a:lnTo>
                    <a:pt x="100091" y="1669"/>
                  </a:lnTo>
                  <a:lnTo>
                    <a:pt x="2167381" y="0"/>
                  </a:lnTo>
                  <a:lnTo>
                    <a:pt x="2182021" y="885"/>
                  </a:lnTo>
                  <a:lnTo>
                    <a:pt x="2222400" y="13334"/>
                  </a:lnTo>
                  <a:lnTo>
                    <a:pt x="2255290" y="38295"/>
                  </a:lnTo>
                  <a:lnTo>
                    <a:pt x="2277888" y="72966"/>
                  </a:lnTo>
                  <a:lnTo>
                    <a:pt x="2287395" y="114546"/>
                  </a:lnTo>
                  <a:lnTo>
                    <a:pt x="2287523" y="600025"/>
                  </a:lnTo>
                </a:path>
                <a:path w="2287904" h="721360">
                  <a:moveTo>
                    <a:pt x="2287523" y="600712"/>
                  </a:moveTo>
                  <a:lnTo>
                    <a:pt x="2279867" y="642963"/>
                  </a:lnTo>
                  <a:lnTo>
                    <a:pt x="2258766" y="678660"/>
                  </a:lnTo>
                  <a:lnTo>
                    <a:pt x="2227020" y="705000"/>
                  </a:lnTo>
                  <a:lnTo>
                    <a:pt x="2187432" y="719182"/>
                  </a:lnTo>
                  <a:lnTo>
                    <a:pt x="120142" y="720851"/>
                  </a:lnTo>
                  <a:lnTo>
                    <a:pt x="105502" y="719966"/>
                  </a:lnTo>
                  <a:lnTo>
                    <a:pt x="65123" y="707517"/>
                  </a:lnTo>
                  <a:lnTo>
                    <a:pt x="32233" y="682556"/>
                  </a:lnTo>
                  <a:lnTo>
                    <a:pt x="9635" y="647885"/>
                  </a:lnTo>
                  <a:lnTo>
                    <a:pt x="128" y="606305"/>
                  </a:lnTo>
                  <a:lnTo>
                    <a:pt x="0" y="120141"/>
                  </a:lnTo>
                </a:path>
              </a:pathLst>
            </a:custGeom>
            <a:solidFill>
              <a:srgbClr val="CC00FF"/>
            </a:solidFill>
            <a:ln w="15240">
              <a:solidFill>
                <a:srgbClr val="9F61B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400"/>
                <a:t>.</a:t>
              </a:r>
            </a:p>
            <a:p>
              <a:endParaRPr lang="ru-RU"/>
            </a:p>
          </p:txBody>
        </p:sp>
        <p:sp>
          <p:nvSpPr>
            <p:cNvPr id="75799" name="object 17"/>
            <p:cNvSpPr txBox="1">
              <a:spLocks noChangeArrowheads="1"/>
            </p:cNvSpPr>
            <p:nvPr/>
          </p:nvSpPr>
          <p:spPr bwMode="auto">
            <a:xfrm>
              <a:off x="6463605" y="2468883"/>
              <a:ext cx="2428875" cy="60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sz="1300">
                  <a:solidFill>
                    <a:srgbClr val="FFFFFF"/>
                  </a:solidFill>
                  <a:latin typeface="Trebuchet MS" pitchFamily="34" charset="0"/>
                </a:rPr>
                <a:t>2023 год-  2 594,1 тыс.руб.</a:t>
              </a:r>
              <a:endParaRPr lang="ru-RU" sz="1300">
                <a:latin typeface="Trebuchet MS" pitchFamily="34" charset="0"/>
              </a:endParaRPr>
            </a:p>
            <a:p>
              <a:r>
                <a:rPr lang="ru-RU" sz="1300">
                  <a:solidFill>
                    <a:srgbClr val="FFFFFF"/>
                  </a:solidFill>
                  <a:latin typeface="Trebuchet MS" pitchFamily="34" charset="0"/>
                </a:rPr>
                <a:t>2024 год-  2 594,1 тыс.руб.</a:t>
              </a:r>
              <a:endParaRPr lang="ru-RU" sz="1300">
                <a:latin typeface="Trebuchet MS" pitchFamily="34" charset="0"/>
              </a:endParaRPr>
            </a:p>
            <a:p>
              <a:r>
                <a:rPr lang="ru-RU" sz="1300">
                  <a:solidFill>
                    <a:srgbClr val="FFFFFF"/>
                  </a:solidFill>
                  <a:latin typeface="Trebuchet MS" pitchFamily="34" charset="0"/>
                </a:rPr>
                <a:t>2025 год-  2 594,1 тыс.руб.</a:t>
              </a:r>
              <a:endParaRPr lang="ru-RU" sz="1300">
                <a:latin typeface="Trebuchet MS" pitchFamily="34" charset="0"/>
              </a:endParaRPr>
            </a:p>
          </p:txBody>
        </p:sp>
      </p:grpSp>
      <p:grpSp>
        <p:nvGrpSpPr>
          <p:cNvPr id="4" name="Группа 28"/>
          <p:cNvGrpSpPr>
            <a:grpSpLocks/>
          </p:cNvGrpSpPr>
          <p:nvPr/>
        </p:nvGrpSpPr>
        <p:grpSpPr bwMode="auto">
          <a:xfrm>
            <a:off x="6372225" y="4724400"/>
            <a:ext cx="2519363" cy="858838"/>
            <a:chOff x="6300192" y="5307484"/>
            <a:chExt cx="2520280" cy="857820"/>
          </a:xfrm>
        </p:grpSpPr>
        <p:sp>
          <p:nvSpPr>
            <p:cNvPr id="75796" name="object 23"/>
            <p:cNvSpPr>
              <a:spLocks noChangeArrowheads="1"/>
            </p:cNvSpPr>
            <p:nvPr/>
          </p:nvSpPr>
          <p:spPr bwMode="auto">
            <a:xfrm>
              <a:off x="6300192" y="5307484"/>
              <a:ext cx="2520280" cy="857820"/>
            </a:xfrm>
            <a:custGeom>
              <a:avLst/>
              <a:gdLst>
                <a:gd name="T0" fmla="*/ 0 w 2287904"/>
                <a:gd name="T1" fmla="*/ 1652389034 h 721360"/>
                <a:gd name="T2" fmla="*/ 1565567 w 2287904"/>
                <a:gd name="T3" fmla="*/ 1071237508 h 721360"/>
                <a:gd name="T4" fmla="*/ 5879604 w 2287904"/>
                <a:gd name="T5" fmla="*/ 580270197 h 721360"/>
                <a:gd name="T6" fmla="*/ 12370135 w 2287904"/>
                <a:gd name="T7" fmla="*/ 218022371 h 721360"/>
                <a:gd name="T8" fmla="*/ 20464170 w 2287904"/>
                <a:gd name="T9" fmla="*/ 22964550 h 721360"/>
                <a:gd name="T10" fmla="*/ 443129176 w 2287904"/>
                <a:gd name="T11" fmla="*/ 0 h 721360"/>
                <a:gd name="T12" fmla="*/ 446122844 w 2287904"/>
                <a:gd name="T13" fmla="*/ 12165403 h 721360"/>
                <a:gd name="T14" fmla="*/ 454378186 w 2287904"/>
                <a:gd name="T15" fmla="*/ 183386605 h 721360"/>
                <a:gd name="T16" fmla="*/ 461104852 w 2287904"/>
                <a:gd name="T17" fmla="*/ 526698675 h 721360"/>
                <a:gd name="T18" fmla="*/ 465723184 w 2287904"/>
                <a:gd name="T19" fmla="*/ 1003561470 h 721360"/>
                <a:gd name="T20" fmla="*/ 467666567 w 2287904"/>
                <a:gd name="T21" fmla="*/ 1575437417 h 721360"/>
                <a:gd name="T22" fmla="*/ 467693593 w 2287904"/>
                <a:gd name="T23" fmla="*/ 2147483647 h 721360"/>
                <a:gd name="T24" fmla="*/ 467693593 w 2287904"/>
                <a:gd name="T25" fmla="*/ 2147483647 h 721360"/>
                <a:gd name="T26" fmla="*/ 466127331 w 2287904"/>
                <a:gd name="T27" fmla="*/ 2147483647 h 721360"/>
                <a:gd name="T28" fmla="*/ 461813740 w 2287904"/>
                <a:gd name="T29" fmla="*/ 2147483647 h 721360"/>
                <a:gd name="T30" fmla="*/ 455323162 w 2287904"/>
                <a:gd name="T31" fmla="*/ 2147483647 h 721360"/>
                <a:gd name="T32" fmla="*/ 447228734 w 2287904"/>
                <a:gd name="T33" fmla="*/ 2147483647 h 721360"/>
                <a:gd name="T34" fmla="*/ 24563844 w 2287904"/>
                <a:gd name="T35" fmla="*/ 2147483647 h 721360"/>
                <a:gd name="T36" fmla="*/ 21570681 w 2287904"/>
                <a:gd name="T37" fmla="*/ 2147483647 h 721360"/>
                <a:gd name="T38" fmla="*/ 13314655 w 2287904"/>
                <a:gd name="T39" fmla="*/ 2147483647 h 721360"/>
                <a:gd name="T40" fmla="*/ 6590384 w 2287904"/>
                <a:gd name="T41" fmla="*/ 2147483647 h 721360"/>
                <a:gd name="T42" fmla="*/ 1970012 w 2287904"/>
                <a:gd name="T43" fmla="*/ 2147483647 h 721360"/>
                <a:gd name="T44" fmla="*/ 25963 w 2287904"/>
                <a:gd name="T45" fmla="*/ 2147483647 h 721360"/>
                <a:gd name="T46" fmla="*/ 0 w 2287904"/>
                <a:gd name="T47" fmla="*/ 1652389034 h 7213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87904"/>
                <a:gd name="T73" fmla="*/ 0 h 721360"/>
                <a:gd name="T74" fmla="*/ 2287904 w 2287904"/>
                <a:gd name="T75" fmla="*/ 721360 h 7213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87904" h="721360">
                  <a:moveTo>
                    <a:pt x="0" y="120141"/>
                  </a:moveTo>
                  <a:lnTo>
                    <a:pt x="7656" y="77888"/>
                  </a:lnTo>
                  <a:lnTo>
                    <a:pt x="28757" y="42191"/>
                  </a:lnTo>
                  <a:lnTo>
                    <a:pt x="60503" y="15851"/>
                  </a:lnTo>
                  <a:lnTo>
                    <a:pt x="100091" y="1669"/>
                  </a:lnTo>
                  <a:lnTo>
                    <a:pt x="2167381" y="0"/>
                  </a:lnTo>
                  <a:lnTo>
                    <a:pt x="2182021" y="885"/>
                  </a:lnTo>
                  <a:lnTo>
                    <a:pt x="2222400" y="13334"/>
                  </a:lnTo>
                  <a:lnTo>
                    <a:pt x="2255290" y="38295"/>
                  </a:lnTo>
                  <a:lnTo>
                    <a:pt x="2277888" y="72966"/>
                  </a:lnTo>
                  <a:lnTo>
                    <a:pt x="2287395" y="114546"/>
                  </a:lnTo>
                  <a:lnTo>
                    <a:pt x="2287523" y="600025"/>
                  </a:lnTo>
                </a:path>
                <a:path w="2287904" h="721360">
                  <a:moveTo>
                    <a:pt x="2287523" y="600712"/>
                  </a:moveTo>
                  <a:lnTo>
                    <a:pt x="2279867" y="642963"/>
                  </a:lnTo>
                  <a:lnTo>
                    <a:pt x="2258766" y="678660"/>
                  </a:lnTo>
                  <a:lnTo>
                    <a:pt x="2227020" y="705000"/>
                  </a:lnTo>
                  <a:lnTo>
                    <a:pt x="2187432" y="719182"/>
                  </a:lnTo>
                  <a:lnTo>
                    <a:pt x="120142" y="720851"/>
                  </a:lnTo>
                  <a:lnTo>
                    <a:pt x="105502" y="719966"/>
                  </a:lnTo>
                  <a:lnTo>
                    <a:pt x="65123" y="707517"/>
                  </a:lnTo>
                  <a:lnTo>
                    <a:pt x="32233" y="682556"/>
                  </a:lnTo>
                  <a:lnTo>
                    <a:pt x="9635" y="647885"/>
                  </a:lnTo>
                  <a:lnTo>
                    <a:pt x="128" y="606305"/>
                  </a:lnTo>
                  <a:lnTo>
                    <a:pt x="0" y="120141"/>
                  </a:lnTo>
                </a:path>
              </a:pathLst>
            </a:custGeom>
            <a:solidFill>
              <a:srgbClr val="CC00FF"/>
            </a:solidFill>
            <a:ln w="15240">
              <a:solidFill>
                <a:srgbClr val="9F61B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5797" name="object 17"/>
            <p:cNvSpPr txBox="1">
              <a:spLocks noChangeArrowheads="1"/>
            </p:cNvSpPr>
            <p:nvPr/>
          </p:nvSpPr>
          <p:spPr bwMode="auto">
            <a:xfrm>
              <a:off x="6533331" y="5421215"/>
              <a:ext cx="2143125" cy="59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sz="1300">
                  <a:solidFill>
                    <a:srgbClr val="FFFFFF"/>
                  </a:solidFill>
                  <a:latin typeface="Trebuchet MS" pitchFamily="34" charset="0"/>
                </a:rPr>
                <a:t>2023 год- 448,6  тыс.руб.</a:t>
              </a:r>
              <a:endParaRPr lang="ru-RU" sz="1300">
                <a:latin typeface="Trebuchet MS" pitchFamily="34" charset="0"/>
              </a:endParaRPr>
            </a:p>
            <a:p>
              <a:r>
                <a:rPr lang="ru-RU" sz="1300">
                  <a:solidFill>
                    <a:srgbClr val="FFFFFF"/>
                  </a:solidFill>
                  <a:latin typeface="Trebuchet MS" pitchFamily="34" charset="0"/>
                </a:rPr>
                <a:t>2024 год- 443,6 тыс.руб.</a:t>
              </a:r>
              <a:endParaRPr lang="ru-RU" sz="1300">
                <a:latin typeface="Trebuchet MS" pitchFamily="34" charset="0"/>
              </a:endParaRPr>
            </a:p>
            <a:p>
              <a:r>
                <a:rPr lang="ru-RU" sz="1300">
                  <a:solidFill>
                    <a:srgbClr val="FFFFFF"/>
                  </a:solidFill>
                  <a:latin typeface="Trebuchet MS" pitchFamily="34" charset="0"/>
                </a:rPr>
                <a:t>2025 год- 443,6  тыс.руб.</a:t>
              </a:r>
              <a:endParaRPr lang="ru-RU" sz="1300">
                <a:latin typeface="Trebuchet MS" pitchFamily="34" charset="0"/>
              </a:endParaRPr>
            </a:p>
          </p:txBody>
        </p:sp>
      </p:grpSp>
      <p:grpSp>
        <p:nvGrpSpPr>
          <p:cNvPr id="5" name="Группа 30"/>
          <p:cNvGrpSpPr>
            <a:grpSpLocks/>
          </p:cNvGrpSpPr>
          <p:nvPr/>
        </p:nvGrpSpPr>
        <p:grpSpPr bwMode="auto">
          <a:xfrm>
            <a:off x="2555875" y="4508500"/>
            <a:ext cx="3671888" cy="1285875"/>
            <a:chOff x="2627774" y="5157192"/>
            <a:chExt cx="3672407" cy="1285875"/>
          </a:xfrm>
        </p:grpSpPr>
        <p:sp>
          <p:nvSpPr>
            <p:cNvPr id="75794" name="object 8"/>
            <p:cNvSpPr>
              <a:spLocks noChangeArrowheads="1"/>
            </p:cNvSpPr>
            <p:nvPr/>
          </p:nvSpPr>
          <p:spPr bwMode="auto">
            <a:xfrm>
              <a:off x="2627774" y="5157192"/>
              <a:ext cx="3672407" cy="128587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5795" name="object 13"/>
            <p:cNvSpPr txBox="1">
              <a:spLocks noChangeArrowheads="1"/>
            </p:cNvSpPr>
            <p:nvPr/>
          </p:nvSpPr>
          <p:spPr bwMode="auto">
            <a:xfrm>
              <a:off x="2987824" y="5229200"/>
              <a:ext cx="3044825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 indent="47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87000"/>
                </a:lnSpc>
              </a:pPr>
              <a:r>
                <a:rPr lang="ru-RU" b="1">
                  <a:latin typeface="Times New Roman" pitchFamily="18" charset="0"/>
                  <a:cs typeface="Times New Roman" pitchFamily="18" charset="0"/>
                </a:rPr>
                <a:t>Создание и организация деятельности комиссии по делам несовершеннолетних и защите их прав</a:t>
              </a:r>
            </a:p>
          </p:txBody>
        </p:sp>
      </p:grpSp>
      <p:grpSp>
        <p:nvGrpSpPr>
          <p:cNvPr id="6" name="Группа 23"/>
          <p:cNvGrpSpPr>
            <a:grpSpLocks/>
          </p:cNvGrpSpPr>
          <p:nvPr/>
        </p:nvGrpSpPr>
        <p:grpSpPr bwMode="auto">
          <a:xfrm>
            <a:off x="1403350" y="2276475"/>
            <a:ext cx="1071563" cy="785813"/>
            <a:chOff x="1619672" y="2357438"/>
            <a:chExt cx="1071563" cy="785812"/>
          </a:xfrm>
        </p:grpSpPr>
        <p:sp>
          <p:nvSpPr>
            <p:cNvPr id="75792" name="object 26"/>
            <p:cNvSpPr>
              <a:spLocks noChangeArrowheads="1"/>
            </p:cNvSpPr>
            <p:nvPr/>
          </p:nvSpPr>
          <p:spPr bwMode="auto">
            <a:xfrm>
              <a:off x="1619672" y="2357438"/>
              <a:ext cx="1071563" cy="785812"/>
            </a:xfrm>
            <a:custGeom>
              <a:avLst/>
              <a:gdLst>
                <a:gd name="T0" fmla="*/ 0 w 914400"/>
                <a:gd name="T1" fmla="*/ 2147483647 h 486410"/>
                <a:gd name="T2" fmla="*/ 36768573 w 914400"/>
                <a:gd name="T3" fmla="*/ 2147483647 h 486410"/>
                <a:gd name="T4" fmla="*/ 143232414 w 914400"/>
                <a:gd name="T5" fmla="*/ 2147483647 h 486410"/>
                <a:gd name="T6" fmla="*/ 313595979 w 914400"/>
                <a:gd name="T7" fmla="*/ 2147483647 h 486410"/>
                <a:gd name="T8" fmla="*/ 542061744 w 914400"/>
                <a:gd name="T9" fmla="*/ 2147483647 h 486410"/>
                <a:gd name="T10" fmla="*/ 822863864 w 914400"/>
                <a:gd name="T11" fmla="*/ 2147483647 h 486410"/>
                <a:gd name="T12" fmla="*/ 1150199002 w 914400"/>
                <a:gd name="T13" fmla="*/ 2147483647 h 486410"/>
                <a:gd name="T14" fmla="*/ 1518290455 w 914400"/>
                <a:gd name="T15" fmla="*/ 2147483647 h 486410"/>
                <a:gd name="T16" fmla="*/ 1921345877 w 914400"/>
                <a:gd name="T17" fmla="*/ 2147483647 h 486410"/>
                <a:gd name="T18" fmla="*/ 2147483647 w 914400"/>
                <a:gd name="T19" fmla="*/ 2147483647 h 486410"/>
                <a:gd name="T20" fmla="*/ 2147483647 w 914400"/>
                <a:gd name="T21" fmla="*/ 0 h 486410"/>
                <a:gd name="T22" fmla="*/ 2147483647 w 914400"/>
                <a:gd name="T23" fmla="*/ 2147483647 h 486410"/>
                <a:gd name="T24" fmla="*/ 2147483647 w 914400"/>
                <a:gd name="T25" fmla="*/ 2147483647 h 486410"/>
                <a:gd name="T26" fmla="*/ 2147483647 w 914400"/>
                <a:gd name="T27" fmla="*/ 2147483647 h 486410"/>
                <a:gd name="T28" fmla="*/ 2147483647 w 914400"/>
                <a:gd name="T29" fmla="*/ 2147483647 h 486410"/>
                <a:gd name="T30" fmla="*/ 2147483647 w 914400"/>
                <a:gd name="T31" fmla="*/ 2147483647 h 486410"/>
                <a:gd name="T32" fmla="*/ 2147483647 w 914400"/>
                <a:gd name="T33" fmla="*/ 2147483647 h 486410"/>
                <a:gd name="T34" fmla="*/ 2147483647 w 914400"/>
                <a:gd name="T35" fmla="*/ 2147483647 h 486410"/>
                <a:gd name="T36" fmla="*/ 2147483647 w 914400"/>
                <a:gd name="T37" fmla="*/ 2147483647 h 486410"/>
                <a:gd name="T38" fmla="*/ 2147483647 w 914400"/>
                <a:gd name="T39" fmla="*/ 2147483647 h 486410"/>
                <a:gd name="T40" fmla="*/ 2147483647 w 914400"/>
                <a:gd name="T41" fmla="*/ 2147483647 h 486410"/>
                <a:gd name="T42" fmla="*/ 2147483647 w 914400"/>
                <a:gd name="T43" fmla="*/ 2147483647 h 486410"/>
                <a:gd name="T44" fmla="*/ 2147483647 w 914400"/>
                <a:gd name="T45" fmla="*/ 2147483647 h 486410"/>
                <a:gd name="T46" fmla="*/ 2147483647 w 914400"/>
                <a:gd name="T47" fmla="*/ 2147483647 h 486410"/>
                <a:gd name="T48" fmla="*/ 2147483647 w 914400"/>
                <a:gd name="T49" fmla="*/ 2147483647 h 486410"/>
                <a:gd name="T50" fmla="*/ 2147483647 w 914400"/>
                <a:gd name="T51" fmla="*/ 2147483647 h 486410"/>
                <a:gd name="T52" fmla="*/ 2147483647 w 914400"/>
                <a:gd name="T53" fmla="*/ 2147483647 h 486410"/>
                <a:gd name="T54" fmla="*/ 2147483647 w 914400"/>
                <a:gd name="T55" fmla="*/ 2147483647 h 486410"/>
                <a:gd name="T56" fmla="*/ 2147483647 w 914400"/>
                <a:gd name="T57" fmla="*/ 2147483647 h 486410"/>
                <a:gd name="T58" fmla="*/ 2147483647 w 914400"/>
                <a:gd name="T59" fmla="*/ 2147483647 h 486410"/>
                <a:gd name="T60" fmla="*/ 2147483647 w 914400"/>
                <a:gd name="T61" fmla="*/ 2147483647 h 486410"/>
                <a:gd name="T62" fmla="*/ 2147483647 w 914400"/>
                <a:gd name="T63" fmla="*/ 2147483647 h 486410"/>
                <a:gd name="T64" fmla="*/ 2147483647 w 914400"/>
                <a:gd name="T65" fmla="*/ 2147483647 h 486410"/>
                <a:gd name="T66" fmla="*/ 2147483647 w 914400"/>
                <a:gd name="T67" fmla="*/ 2147483647 h 486410"/>
                <a:gd name="T68" fmla="*/ 2134176330 w 914400"/>
                <a:gd name="T69" fmla="*/ 2147483647 h 486410"/>
                <a:gd name="T70" fmla="*/ 1715806835 w 914400"/>
                <a:gd name="T71" fmla="*/ 2147483647 h 486410"/>
                <a:gd name="T72" fmla="*/ 1329510760 w 914400"/>
                <a:gd name="T73" fmla="*/ 2147483647 h 486410"/>
                <a:gd name="T74" fmla="*/ 981074124 w 914400"/>
                <a:gd name="T75" fmla="*/ 2147483647 h 486410"/>
                <a:gd name="T76" fmla="*/ 676280660 w 914400"/>
                <a:gd name="T77" fmla="*/ 2147483647 h 486410"/>
                <a:gd name="T78" fmla="*/ 420922367 w 914400"/>
                <a:gd name="T79" fmla="*/ 2147483647 h 486410"/>
                <a:gd name="T80" fmla="*/ 220792733 w 914400"/>
                <a:gd name="T81" fmla="*/ 2147483647 h 486410"/>
                <a:gd name="T82" fmla="*/ 81657761 w 914400"/>
                <a:gd name="T83" fmla="*/ 2147483647 h 486410"/>
                <a:gd name="T84" fmla="*/ 9306286 w 914400"/>
                <a:gd name="T85" fmla="*/ 2147483647 h 486410"/>
                <a:gd name="T86" fmla="*/ 0 w 914400"/>
                <a:gd name="T87" fmla="*/ 2147483647 h 4864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4400"/>
                <a:gd name="T133" fmla="*/ 0 h 486410"/>
                <a:gd name="T134" fmla="*/ 914400 w 914400"/>
                <a:gd name="T135" fmla="*/ 486410 h 4864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4400" h="486410">
                  <a:moveTo>
                    <a:pt x="0" y="243077"/>
                  </a:moveTo>
                  <a:lnTo>
                    <a:pt x="5984" y="203651"/>
                  </a:lnTo>
                  <a:lnTo>
                    <a:pt x="23311" y="166250"/>
                  </a:lnTo>
                  <a:lnTo>
                    <a:pt x="51037" y="131373"/>
                  </a:lnTo>
                  <a:lnTo>
                    <a:pt x="88221" y="99523"/>
                  </a:lnTo>
                  <a:lnTo>
                    <a:pt x="133921" y="71199"/>
                  </a:lnTo>
                  <a:lnTo>
                    <a:pt x="187195" y="46902"/>
                  </a:lnTo>
                  <a:lnTo>
                    <a:pt x="247102" y="27133"/>
                  </a:lnTo>
                  <a:lnTo>
                    <a:pt x="312700" y="12393"/>
                  </a:lnTo>
                  <a:lnTo>
                    <a:pt x="383046" y="3181"/>
                  </a:lnTo>
                  <a:lnTo>
                    <a:pt x="457200" y="0"/>
                  </a:lnTo>
                  <a:lnTo>
                    <a:pt x="494693" y="805"/>
                  </a:lnTo>
                  <a:lnTo>
                    <a:pt x="567061" y="7065"/>
                  </a:lnTo>
                  <a:lnTo>
                    <a:pt x="635150" y="19103"/>
                  </a:lnTo>
                  <a:lnTo>
                    <a:pt x="698020" y="36420"/>
                  </a:lnTo>
                  <a:lnTo>
                    <a:pt x="754729" y="58516"/>
                  </a:lnTo>
                  <a:lnTo>
                    <a:pt x="804334" y="84889"/>
                  </a:lnTo>
                  <a:lnTo>
                    <a:pt x="845894" y="115038"/>
                  </a:lnTo>
                  <a:lnTo>
                    <a:pt x="878466" y="148464"/>
                  </a:lnTo>
                  <a:lnTo>
                    <a:pt x="901110" y="184666"/>
                  </a:lnTo>
                  <a:lnTo>
                    <a:pt x="912884" y="223143"/>
                  </a:lnTo>
                  <a:lnTo>
                    <a:pt x="914400" y="243077"/>
                  </a:lnTo>
                  <a:lnTo>
                    <a:pt x="912884" y="263012"/>
                  </a:lnTo>
                  <a:lnTo>
                    <a:pt x="901110" y="301489"/>
                  </a:lnTo>
                  <a:lnTo>
                    <a:pt x="878466" y="337691"/>
                  </a:lnTo>
                  <a:lnTo>
                    <a:pt x="845894" y="371117"/>
                  </a:lnTo>
                  <a:lnTo>
                    <a:pt x="804334" y="401266"/>
                  </a:lnTo>
                  <a:lnTo>
                    <a:pt x="754729" y="427639"/>
                  </a:lnTo>
                  <a:lnTo>
                    <a:pt x="698020" y="449735"/>
                  </a:lnTo>
                  <a:lnTo>
                    <a:pt x="635150" y="467052"/>
                  </a:lnTo>
                  <a:lnTo>
                    <a:pt x="567061" y="479090"/>
                  </a:lnTo>
                  <a:lnTo>
                    <a:pt x="494693" y="485350"/>
                  </a:lnTo>
                  <a:lnTo>
                    <a:pt x="457200" y="486155"/>
                  </a:lnTo>
                  <a:lnTo>
                    <a:pt x="419706" y="485350"/>
                  </a:lnTo>
                  <a:lnTo>
                    <a:pt x="347338" y="479090"/>
                  </a:lnTo>
                  <a:lnTo>
                    <a:pt x="279249" y="467052"/>
                  </a:lnTo>
                  <a:lnTo>
                    <a:pt x="216379" y="449735"/>
                  </a:lnTo>
                  <a:lnTo>
                    <a:pt x="159670" y="427639"/>
                  </a:lnTo>
                  <a:lnTo>
                    <a:pt x="110065" y="401266"/>
                  </a:lnTo>
                  <a:lnTo>
                    <a:pt x="68505" y="371117"/>
                  </a:lnTo>
                  <a:lnTo>
                    <a:pt x="35933" y="337691"/>
                  </a:lnTo>
                  <a:lnTo>
                    <a:pt x="13289" y="301489"/>
                  </a:lnTo>
                  <a:lnTo>
                    <a:pt x="1515" y="263012"/>
                  </a:lnTo>
                  <a:lnTo>
                    <a:pt x="0" y="243077"/>
                  </a:lnTo>
                  <a:close/>
                </a:path>
              </a:pathLst>
            </a:custGeom>
            <a:solidFill>
              <a:srgbClr val="1AD831"/>
            </a:solidFill>
            <a:ln w="15240">
              <a:solidFill>
                <a:srgbClr val="9F61B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5793" name="object 27"/>
            <p:cNvSpPr txBox="1">
              <a:spLocks noChangeArrowheads="1"/>
            </p:cNvSpPr>
            <p:nvPr/>
          </p:nvSpPr>
          <p:spPr bwMode="auto">
            <a:xfrm>
              <a:off x="1911772" y="2643188"/>
              <a:ext cx="5715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sz="1200">
                  <a:latin typeface="Trebuchet MS" pitchFamily="34" charset="0"/>
                </a:rPr>
                <a:t>98,3 %</a:t>
              </a:r>
            </a:p>
          </p:txBody>
        </p:sp>
      </p:grpSp>
      <p:grpSp>
        <p:nvGrpSpPr>
          <p:cNvPr id="7" name="Группа 27"/>
          <p:cNvGrpSpPr>
            <a:grpSpLocks/>
          </p:cNvGrpSpPr>
          <p:nvPr/>
        </p:nvGrpSpPr>
        <p:grpSpPr bwMode="auto">
          <a:xfrm>
            <a:off x="1476375" y="4581525"/>
            <a:ext cx="1071563" cy="785813"/>
            <a:chOff x="1628229" y="5235475"/>
            <a:chExt cx="1071563" cy="785813"/>
          </a:xfrm>
        </p:grpSpPr>
        <p:sp>
          <p:nvSpPr>
            <p:cNvPr id="75790" name="object 26"/>
            <p:cNvSpPr>
              <a:spLocks noChangeArrowheads="1"/>
            </p:cNvSpPr>
            <p:nvPr/>
          </p:nvSpPr>
          <p:spPr bwMode="auto">
            <a:xfrm>
              <a:off x="1628229" y="5235475"/>
              <a:ext cx="1071563" cy="785813"/>
            </a:xfrm>
            <a:custGeom>
              <a:avLst/>
              <a:gdLst>
                <a:gd name="T0" fmla="*/ 0 w 914400"/>
                <a:gd name="T1" fmla="*/ 2147483647 h 486410"/>
                <a:gd name="T2" fmla="*/ 36768573 w 914400"/>
                <a:gd name="T3" fmla="*/ 2147483647 h 486410"/>
                <a:gd name="T4" fmla="*/ 143232414 w 914400"/>
                <a:gd name="T5" fmla="*/ 2147483647 h 486410"/>
                <a:gd name="T6" fmla="*/ 313595979 w 914400"/>
                <a:gd name="T7" fmla="*/ 2147483647 h 486410"/>
                <a:gd name="T8" fmla="*/ 542061744 w 914400"/>
                <a:gd name="T9" fmla="*/ 2147483647 h 486410"/>
                <a:gd name="T10" fmla="*/ 822863864 w 914400"/>
                <a:gd name="T11" fmla="*/ 2147483647 h 486410"/>
                <a:gd name="T12" fmla="*/ 1150199002 w 914400"/>
                <a:gd name="T13" fmla="*/ 2147483647 h 486410"/>
                <a:gd name="T14" fmla="*/ 1518290455 w 914400"/>
                <a:gd name="T15" fmla="*/ 2147483647 h 486410"/>
                <a:gd name="T16" fmla="*/ 1921345877 w 914400"/>
                <a:gd name="T17" fmla="*/ 2147483647 h 486410"/>
                <a:gd name="T18" fmla="*/ 2147483647 w 914400"/>
                <a:gd name="T19" fmla="*/ 2147483647 h 486410"/>
                <a:gd name="T20" fmla="*/ 2147483647 w 914400"/>
                <a:gd name="T21" fmla="*/ 0 h 486410"/>
                <a:gd name="T22" fmla="*/ 2147483647 w 914400"/>
                <a:gd name="T23" fmla="*/ 2147483647 h 486410"/>
                <a:gd name="T24" fmla="*/ 2147483647 w 914400"/>
                <a:gd name="T25" fmla="*/ 2147483647 h 486410"/>
                <a:gd name="T26" fmla="*/ 2147483647 w 914400"/>
                <a:gd name="T27" fmla="*/ 2147483647 h 486410"/>
                <a:gd name="T28" fmla="*/ 2147483647 w 914400"/>
                <a:gd name="T29" fmla="*/ 2147483647 h 486410"/>
                <a:gd name="T30" fmla="*/ 2147483647 w 914400"/>
                <a:gd name="T31" fmla="*/ 2147483647 h 486410"/>
                <a:gd name="T32" fmla="*/ 2147483647 w 914400"/>
                <a:gd name="T33" fmla="*/ 2147483647 h 486410"/>
                <a:gd name="T34" fmla="*/ 2147483647 w 914400"/>
                <a:gd name="T35" fmla="*/ 2147483647 h 486410"/>
                <a:gd name="T36" fmla="*/ 2147483647 w 914400"/>
                <a:gd name="T37" fmla="*/ 2147483647 h 486410"/>
                <a:gd name="T38" fmla="*/ 2147483647 w 914400"/>
                <a:gd name="T39" fmla="*/ 2147483647 h 486410"/>
                <a:gd name="T40" fmla="*/ 2147483647 w 914400"/>
                <a:gd name="T41" fmla="*/ 2147483647 h 486410"/>
                <a:gd name="T42" fmla="*/ 2147483647 w 914400"/>
                <a:gd name="T43" fmla="*/ 2147483647 h 486410"/>
                <a:gd name="T44" fmla="*/ 2147483647 w 914400"/>
                <a:gd name="T45" fmla="*/ 2147483647 h 486410"/>
                <a:gd name="T46" fmla="*/ 2147483647 w 914400"/>
                <a:gd name="T47" fmla="*/ 2147483647 h 486410"/>
                <a:gd name="T48" fmla="*/ 2147483647 w 914400"/>
                <a:gd name="T49" fmla="*/ 2147483647 h 486410"/>
                <a:gd name="T50" fmla="*/ 2147483647 w 914400"/>
                <a:gd name="T51" fmla="*/ 2147483647 h 486410"/>
                <a:gd name="T52" fmla="*/ 2147483647 w 914400"/>
                <a:gd name="T53" fmla="*/ 2147483647 h 486410"/>
                <a:gd name="T54" fmla="*/ 2147483647 w 914400"/>
                <a:gd name="T55" fmla="*/ 2147483647 h 486410"/>
                <a:gd name="T56" fmla="*/ 2147483647 w 914400"/>
                <a:gd name="T57" fmla="*/ 2147483647 h 486410"/>
                <a:gd name="T58" fmla="*/ 2147483647 w 914400"/>
                <a:gd name="T59" fmla="*/ 2147483647 h 486410"/>
                <a:gd name="T60" fmla="*/ 2147483647 w 914400"/>
                <a:gd name="T61" fmla="*/ 2147483647 h 486410"/>
                <a:gd name="T62" fmla="*/ 2147483647 w 914400"/>
                <a:gd name="T63" fmla="*/ 2147483647 h 486410"/>
                <a:gd name="T64" fmla="*/ 2147483647 w 914400"/>
                <a:gd name="T65" fmla="*/ 2147483647 h 486410"/>
                <a:gd name="T66" fmla="*/ 2147483647 w 914400"/>
                <a:gd name="T67" fmla="*/ 2147483647 h 486410"/>
                <a:gd name="T68" fmla="*/ 2134176330 w 914400"/>
                <a:gd name="T69" fmla="*/ 2147483647 h 486410"/>
                <a:gd name="T70" fmla="*/ 1715806835 w 914400"/>
                <a:gd name="T71" fmla="*/ 2147483647 h 486410"/>
                <a:gd name="T72" fmla="*/ 1329510760 w 914400"/>
                <a:gd name="T73" fmla="*/ 2147483647 h 486410"/>
                <a:gd name="T74" fmla="*/ 981074124 w 914400"/>
                <a:gd name="T75" fmla="*/ 2147483647 h 486410"/>
                <a:gd name="T76" fmla="*/ 676280660 w 914400"/>
                <a:gd name="T77" fmla="*/ 2147483647 h 486410"/>
                <a:gd name="T78" fmla="*/ 420922367 w 914400"/>
                <a:gd name="T79" fmla="*/ 2147483647 h 486410"/>
                <a:gd name="T80" fmla="*/ 220792733 w 914400"/>
                <a:gd name="T81" fmla="*/ 2147483647 h 486410"/>
                <a:gd name="T82" fmla="*/ 81657761 w 914400"/>
                <a:gd name="T83" fmla="*/ 2147483647 h 486410"/>
                <a:gd name="T84" fmla="*/ 9306286 w 914400"/>
                <a:gd name="T85" fmla="*/ 2147483647 h 486410"/>
                <a:gd name="T86" fmla="*/ 0 w 914400"/>
                <a:gd name="T87" fmla="*/ 2147483647 h 4864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4400"/>
                <a:gd name="T133" fmla="*/ 0 h 486410"/>
                <a:gd name="T134" fmla="*/ 914400 w 914400"/>
                <a:gd name="T135" fmla="*/ 486410 h 4864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4400" h="486410">
                  <a:moveTo>
                    <a:pt x="0" y="243077"/>
                  </a:moveTo>
                  <a:lnTo>
                    <a:pt x="5984" y="203651"/>
                  </a:lnTo>
                  <a:lnTo>
                    <a:pt x="23311" y="166250"/>
                  </a:lnTo>
                  <a:lnTo>
                    <a:pt x="51037" y="131373"/>
                  </a:lnTo>
                  <a:lnTo>
                    <a:pt x="88221" y="99523"/>
                  </a:lnTo>
                  <a:lnTo>
                    <a:pt x="133921" y="71199"/>
                  </a:lnTo>
                  <a:lnTo>
                    <a:pt x="187195" y="46902"/>
                  </a:lnTo>
                  <a:lnTo>
                    <a:pt x="247102" y="27133"/>
                  </a:lnTo>
                  <a:lnTo>
                    <a:pt x="312700" y="12393"/>
                  </a:lnTo>
                  <a:lnTo>
                    <a:pt x="383046" y="3181"/>
                  </a:lnTo>
                  <a:lnTo>
                    <a:pt x="457200" y="0"/>
                  </a:lnTo>
                  <a:lnTo>
                    <a:pt x="494693" y="805"/>
                  </a:lnTo>
                  <a:lnTo>
                    <a:pt x="567061" y="7065"/>
                  </a:lnTo>
                  <a:lnTo>
                    <a:pt x="635150" y="19103"/>
                  </a:lnTo>
                  <a:lnTo>
                    <a:pt x="698020" y="36420"/>
                  </a:lnTo>
                  <a:lnTo>
                    <a:pt x="754729" y="58516"/>
                  </a:lnTo>
                  <a:lnTo>
                    <a:pt x="804334" y="84889"/>
                  </a:lnTo>
                  <a:lnTo>
                    <a:pt x="845894" y="115038"/>
                  </a:lnTo>
                  <a:lnTo>
                    <a:pt x="878466" y="148464"/>
                  </a:lnTo>
                  <a:lnTo>
                    <a:pt x="901110" y="184666"/>
                  </a:lnTo>
                  <a:lnTo>
                    <a:pt x="912884" y="223143"/>
                  </a:lnTo>
                  <a:lnTo>
                    <a:pt x="914400" y="243077"/>
                  </a:lnTo>
                  <a:lnTo>
                    <a:pt x="912884" y="263012"/>
                  </a:lnTo>
                  <a:lnTo>
                    <a:pt x="901110" y="301489"/>
                  </a:lnTo>
                  <a:lnTo>
                    <a:pt x="878466" y="337691"/>
                  </a:lnTo>
                  <a:lnTo>
                    <a:pt x="845894" y="371117"/>
                  </a:lnTo>
                  <a:lnTo>
                    <a:pt x="804334" y="401266"/>
                  </a:lnTo>
                  <a:lnTo>
                    <a:pt x="754729" y="427639"/>
                  </a:lnTo>
                  <a:lnTo>
                    <a:pt x="698020" y="449735"/>
                  </a:lnTo>
                  <a:lnTo>
                    <a:pt x="635150" y="467052"/>
                  </a:lnTo>
                  <a:lnTo>
                    <a:pt x="567061" y="479090"/>
                  </a:lnTo>
                  <a:lnTo>
                    <a:pt x="494693" y="485350"/>
                  </a:lnTo>
                  <a:lnTo>
                    <a:pt x="457200" y="486155"/>
                  </a:lnTo>
                  <a:lnTo>
                    <a:pt x="419706" y="485350"/>
                  </a:lnTo>
                  <a:lnTo>
                    <a:pt x="347338" y="479090"/>
                  </a:lnTo>
                  <a:lnTo>
                    <a:pt x="279249" y="467052"/>
                  </a:lnTo>
                  <a:lnTo>
                    <a:pt x="216379" y="449735"/>
                  </a:lnTo>
                  <a:lnTo>
                    <a:pt x="159670" y="427639"/>
                  </a:lnTo>
                  <a:lnTo>
                    <a:pt x="110065" y="401266"/>
                  </a:lnTo>
                  <a:lnTo>
                    <a:pt x="68505" y="371117"/>
                  </a:lnTo>
                  <a:lnTo>
                    <a:pt x="35933" y="337691"/>
                  </a:lnTo>
                  <a:lnTo>
                    <a:pt x="13289" y="301489"/>
                  </a:lnTo>
                  <a:lnTo>
                    <a:pt x="1515" y="263012"/>
                  </a:lnTo>
                  <a:lnTo>
                    <a:pt x="0" y="243077"/>
                  </a:lnTo>
                  <a:close/>
                </a:path>
              </a:pathLst>
            </a:custGeom>
            <a:solidFill>
              <a:srgbClr val="1AD831"/>
            </a:solidFill>
            <a:ln w="15240">
              <a:solidFill>
                <a:srgbClr val="9F61B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" name="object 27"/>
            <p:cNvSpPr txBox="1"/>
            <p:nvPr/>
          </p:nvSpPr>
          <p:spPr>
            <a:xfrm>
              <a:off x="1955254" y="5549800"/>
              <a:ext cx="457200" cy="18415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lang="ru-RU" sz="1200" spc="-5" dirty="0">
                  <a:latin typeface="Trebuchet MS"/>
                  <a:cs typeface="Trebuchet MS"/>
                </a:rPr>
                <a:t>1,7 </a:t>
              </a:r>
              <a:r>
                <a:rPr sz="1200" spc="-5" dirty="0">
                  <a:latin typeface="Trebuchet MS"/>
                  <a:cs typeface="Trebuchet MS"/>
                </a:rPr>
                <a:t> </a:t>
              </a:r>
              <a:r>
                <a:rPr sz="1200" dirty="0">
                  <a:latin typeface="Trebuchet MS"/>
                  <a:cs typeface="Trebuchet MS"/>
                </a:rPr>
                <a:t>%</a:t>
              </a:r>
            </a:p>
          </p:txBody>
        </p:sp>
      </p:grpSp>
      <p:pic>
        <p:nvPicPr>
          <p:cNvPr id="7578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9" name="TextBox 30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150" y="260350"/>
            <a:ext cx="60007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Территориально- административное деление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Камбарского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442912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Прямоугольник 2"/>
          <p:cNvSpPr>
            <a:spLocks noChangeArrowheads="1"/>
          </p:cNvSpPr>
          <p:nvPr/>
        </p:nvSpPr>
        <p:spPr bwMode="auto">
          <a:xfrm>
            <a:off x="4857750" y="1571625"/>
            <a:ext cx="40719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Камбарский район расположен в юго-восточной части Удмуртской Республики. Граничит  на севере и западе с Сарапульским районом, на юге – с республикой Башкортостан, на востоке – с Пермским краем. Площадь района — 673 км². Численность населения района по данным всероссийской переписи составляет 17771человек. В составе района 8 муниципальных образований, 21 населенный пункт. Районный центр – город Камбарка, который является городом районного подчинения </a:t>
            </a:r>
          </a:p>
        </p:txBody>
      </p:sp>
      <p:pic>
        <p:nvPicPr>
          <p:cNvPr id="30726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8783638" y="0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14291"/>
            <a:ext cx="7615262" cy="928694"/>
          </a:xfrm>
          <a:prstGeom prst="rect">
            <a:avLst/>
          </a:prstGeom>
        </p:spPr>
        <p:txBody>
          <a:bodyPr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Сведения о мерах социальной поддержки отдельных целевых групп в 2023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285875"/>
          <a:ext cx="8712200" cy="309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194"/>
                <a:gridCol w="3561975"/>
                <a:gridCol w="1368031"/>
              </a:tblGrid>
              <a:tr h="64089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rgbClr val="32EE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Количество, чел.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rgbClr val="32EE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8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rgbClr val="32EECF"/>
                    </a:solidFill>
                  </a:tcPr>
                </a:tc>
              </a:tr>
              <a:tr h="6408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платы за содержание ребенка в детских садах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rgbClr val="BBB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первого ребенка(20%) – 25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второго ребенка(50%) -  68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третьего и посл.детей (70%)-40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371,9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2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Доплата к пенсии муниципальных служащих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rgbClr val="BBB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41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1372,5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08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многодетных семей (бесплатное питание для обучающихся общеобразовательных организаций)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rgbClr val="BBB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286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2594,1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29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Денежная компенсация расходов по оплате жилых помещений и коммунальных услуг специалистам, проживающим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работающим в сельской местности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rgbClr val="BBB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248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5839,6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683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31" name="TextBox 5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7FBFE"/>
              </a:clrFrom>
              <a:clrTo>
                <a:srgbClr val="F7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2425"/>
            <a:ext cx="33575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1813" y="285750"/>
            <a:ext cx="535781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«Создание условий для устойчивого экономического развития»</a:t>
            </a:r>
          </a:p>
        </p:txBody>
      </p: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3714750" y="1500188"/>
            <a:ext cx="54292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rgbClr val="0000FF"/>
                </a:solidFill>
              </a:rPr>
              <a:t>Цель: </a:t>
            </a:r>
            <a:r>
              <a:rPr lang="ru-RU" altLang="ru-RU" sz="1500" b="1">
                <a:solidFill>
                  <a:srgbClr val="0000FF"/>
                </a:solidFill>
              </a:rPr>
              <a:t>обеспечение устойчивого экономического развития района, повышение доходов и обеспечение занятости населения</a:t>
            </a:r>
          </a:p>
        </p:txBody>
      </p:sp>
      <p:sp>
        <p:nvSpPr>
          <p:cNvPr id="66566" name="TextBox 40"/>
          <p:cNvSpPr txBox="1">
            <a:spLocks noChangeArrowheads="1"/>
          </p:cNvSpPr>
          <p:nvPr/>
        </p:nvSpPr>
        <p:spPr bwMode="auto">
          <a:xfrm>
            <a:off x="3348038" y="2636838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635375" y="2997200"/>
          <a:ext cx="3814764" cy="609600"/>
        </p:xfrm>
        <a:graphic>
          <a:graphicData uri="http://schemas.openxmlformats.org/drawingml/2006/table">
            <a:tbl>
              <a:tblPr firstRow="1" bandRow="1"/>
              <a:tblGrid>
                <a:gridCol w="1271588"/>
                <a:gridCol w="1271588"/>
                <a:gridCol w="1271588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1323,1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6581" name="TextBox 42"/>
          <p:cNvSpPr txBox="1">
            <a:spLocks noChangeArrowheads="1"/>
          </p:cNvSpPr>
          <p:nvPr/>
        </p:nvSpPr>
        <p:spPr bwMode="auto">
          <a:xfrm>
            <a:off x="2627313" y="3716338"/>
            <a:ext cx="430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1331640" y="4149080"/>
            <a:ext cx="5189548" cy="738664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сельского хозяйства и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расширение рынка сельскохозяйственной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продукции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1619672" y="5085184"/>
            <a:ext cx="4929222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Создание благоприятных условий  для развития малого и среднего предпринимательства</a:t>
            </a: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6804248" y="4293096"/>
            <a:ext cx="119423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5,0</a:t>
            </a:r>
            <a:r>
              <a:rPr lang="ru-RU" altLang="ru-RU" sz="15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6876256" y="5157192"/>
            <a:ext cx="119423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6,5</a:t>
            </a:r>
            <a:r>
              <a:rPr lang="ru-RU" altLang="ru-RU" sz="15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66594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5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5013325"/>
            <a:ext cx="42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61" name="TextBox 15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51</a:t>
            </a:r>
          </a:p>
        </p:txBody>
      </p:sp>
      <p:pic>
        <p:nvPicPr>
          <p:cNvPr id="17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5732463"/>
            <a:ext cx="423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0"/>
          <p:cNvSpPr>
            <a:spLocks noChangeArrowheads="1"/>
          </p:cNvSpPr>
          <p:nvPr/>
        </p:nvSpPr>
        <p:spPr bwMode="auto">
          <a:xfrm>
            <a:off x="1979712" y="5805264"/>
            <a:ext cx="4929222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Комплексное развитие сельских территорий</a:t>
            </a:r>
          </a:p>
        </p:txBody>
      </p:sp>
      <p:sp>
        <p:nvSpPr>
          <p:cNvPr id="19" name="Прямоугольник 15"/>
          <p:cNvSpPr>
            <a:spLocks noChangeArrowheads="1"/>
          </p:cNvSpPr>
          <p:nvPr/>
        </p:nvSpPr>
        <p:spPr bwMode="auto">
          <a:xfrm>
            <a:off x="7145311" y="5805264"/>
            <a:ext cx="1520224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1 311,6</a:t>
            </a:r>
            <a:r>
              <a:rPr lang="ru-RU" altLang="ru-RU" sz="15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/>
      <p:bldP spid="6658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30908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7563" y="214313"/>
            <a:ext cx="46434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«Безопасность»</a:t>
            </a: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3143250" y="1000125"/>
            <a:ext cx="6000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700" b="1">
                <a:solidFill>
                  <a:srgbClr val="0000FF"/>
                </a:solidFill>
              </a:rPr>
              <a:t>Цель:</a:t>
            </a:r>
            <a:r>
              <a:rPr lang="ru-RU" altLang="ru-RU" sz="1700" b="1">
                <a:solidFill>
                  <a:srgbClr val="660033"/>
                </a:solidFill>
              </a:rPr>
              <a:t> </a:t>
            </a:r>
            <a:r>
              <a:rPr lang="ru-RU" sz="1500" b="1">
                <a:solidFill>
                  <a:srgbClr val="0000FF"/>
                </a:solidFill>
              </a:rPr>
              <a:t>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объектах, обеспечение безопасности граждан на территории муниципального образования «МО Камбарский район УР», обеспечение позитивного социального самочувствия граждан, основанного на ценностях общегражданского патриотизма и солидарности, через создание условий для реализации этнокультурных и языковых потребностей каждого и поддержание межнациональной стабильности в муниципальном образовании «МО Камбарский район УР».</a:t>
            </a:r>
          </a:p>
          <a:p>
            <a:pPr eaLnBrk="1" hangingPunct="1"/>
            <a:endParaRPr lang="ru-RU" altLang="ru-RU" sz="1400" b="1">
              <a:solidFill>
                <a:srgbClr val="660033"/>
              </a:solidFill>
            </a:endParaRPr>
          </a:p>
        </p:txBody>
      </p:sp>
      <p:sp>
        <p:nvSpPr>
          <p:cNvPr id="67590" name="TextBox 28"/>
          <p:cNvSpPr txBox="1">
            <a:spLocks noChangeArrowheads="1"/>
          </p:cNvSpPr>
          <p:nvPr/>
        </p:nvSpPr>
        <p:spPr bwMode="auto">
          <a:xfrm>
            <a:off x="214313" y="2857500"/>
            <a:ext cx="300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3857625"/>
          <a:ext cx="3814764" cy="609600"/>
        </p:xfrm>
        <a:graphic>
          <a:graphicData uri="http://schemas.openxmlformats.org/drawingml/2006/table">
            <a:tbl>
              <a:tblPr firstRow="1" bandRow="1"/>
              <a:tblGrid>
                <a:gridCol w="1271588"/>
                <a:gridCol w="1271588"/>
                <a:gridCol w="1271588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1594,9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1653,8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1688,2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7605" name="TextBox 30"/>
          <p:cNvSpPr txBox="1">
            <a:spLocks noChangeArrowheads="1"/>
          </p:cNvSpPr>
          <p:nvPr/>
        </p:nvSpPr>
        <p:spPr bwMode="auto">
          <a:xfrm>
            <a:off x="4357688" y="4071938"/>
            <a:ext cx="430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357158" y="4857760"/>
            <a:ext cx="3000396" cy="83099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Предупреждение и ликвидация последствий  чрезвычайных ситуаций, реализация мер пожарной безопасности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4643438" y="4857761"/>
            <a:ext cx="3429024" cy="83099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Гармонизация межэтнических и межкультурных отношений, профилактика экстремизма и развитие толерантности </a:t>
            </a: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3059832" y="6021288"/>
            <a:ext cx="2643206" cy="4616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и внедрение АПК «Безопасный город»</a:t>
            </a: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3414939" y="5157192"/>
            <a:ext cx="1222514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1519,9 тыс.руб.</a:t>
            </a: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8066960" y="5168225"/>
            <a:ext cx="1068626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23,0 тыс.руб.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084169" y="6165304"/>
            <a:ext cx="1068626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52,0</a:t>
            </a:r>
            <a:r>
              <a:rPr lang="ru-RU" altLang="ru-RU" sz="1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67630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1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423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3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5876925"/>
            <a:ext cx="42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92" name="TextBox 18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0" grpId="0"/>
      <p:bldP spid="6760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6063" y="357188"/>
            <a:ext cx="5715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«Муниципальное хозяйство»</a:t>
            </a:r>
          </a:p>
        </p:txBody>
      </p:sp>
      <p:pic>
        <p:nvPicPr>
          <p:cNvPr id="79876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0" y="736600"/>
            <a:ext cx="28670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6"/>
          <p:cNvSpPr txBox="1">
            <a:spLocks noChangeArrowheads="1"/>
          </p:cNvSpPr>
          <p:nvPr/>
        </p:nvSpPr>
        <p:spPr bwMode="auto">
          <a:xfrm>
            <a:off x="2432050" y="1052513"/>
            <a:ext cx="67119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rgbClr val="0000FF"/>
                </a:solidFill>
              </a:rPr>
              <a:t>Цель:     </a:t>
            </a:r>
            <a:r>
              <a:rPr lang="ru-RU" altLang="ru-RU" sz="1400" b="1">
                <a:solidFill>
                  <a:srgbClr val="0000FF"/>
                </a:solidFill>
              </a:rPr>
              <a:t>Развитие муниципального хозяйства и территории в целях обеспечения комфортных условий проживания для граждан в настоящем и будущем</a:t>
            </a:r>
          </a:p>
        </p:txBody>
      </p:sp>
      <p:sp>
        <p:nvSpPr>
          <p:cNvPr id="68614" name="TextBox 28"/>
          <p:cNvSpPr txBox="1">
            <a:spLocks noChangeArrowheads="1"/>
          </p:cNvSpPr>
          <p:nvPr/>
        </p:nvSpPr>
        <p:spPr bwMode="auto">
          <a:xfrm>
            <a:off x="2627313" y="1844675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16238" y="2276475"/>
          <a:ext cx="3743326" cy="609600"/>
        </p:xfrm>
        <a:graphic>
          <a:graphicData uri="http://schemas.openxmlformats.org/drawingml/2006/table">
            <a:tbl>
              <a:tblPr firstRow="1" bandRow="1"/>
              <a:tblGrid>
                <a:gridCol w="1271890"/>
                <a:gridCol w="1271890"/>
                <a:gridCol w="1199546"/>
              </a:tblGrid>
              <a:tr h="304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210524,6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155677,9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75968,3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8629" name="TextBox 9"/>
          <p:cNvSpPr txBox="1">
            <a:spLocks noChangeArrowheads="1"/>
          </p:cNvSpPr>
          <p:nvPr/>
        </p:nvSpPr>
        <p:spPr bwMode="auto">
          <a:xfrm>
            <a:off x="2627313" y="3068638"/>
            <a:ext cx="430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1475656" y="3789040"/>
            <a:ext cx="3141663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Содержание и развитие жилищного хозяйства</a:t>
            </a: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2339752" y="4437112"/>
            <a:ext cx="3141663" cy="52387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Содержание и развитие коммунальной инфраструктуры</a:t>
            </a: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3203848" y="5157192"/>
            <a:ext cx="3163887" cy="522288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Благоустройство и охрана окружающей среды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491880" y="5805264"/>
            <a:ext cx="3163887" cy="30797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транспортной системы</a:t>
            </a: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5243990" y="3861048"/>
            <a:ext cx="157895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53 690,2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5892062" y="4509120"/>
            <a:ext cx="1675139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121 172,9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660104" y="5085184"/>
            <a:ext cx="162704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12 399,4</a:t>
            </a:r>
            <a:r>
              <a:rPr lang="ru-RU" altLang="ru-RU" sz="15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7" name="Прямоугольник 15"/>
          <p:cNvSpPr>
            <a:spLocks noChangeArrowheads="1"/>
          </p:cNvSpPr>
          <p:nvPr/>
        </p:nvSpPr>
        <p:spPr bwMode="auto">
          <a:xfrm>
            <a:off x="6924218" y="5733256"/>
            <a:ext cx="162704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23 262,1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68654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716338"/>
            <a:ext cx="42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5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42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6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501332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7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5589588"/>
            <a:ext cx="423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22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23" name="TextBox 25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4" grpId="0"/>
      <p:bldP spid="686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6238" y="333375"/>
            <a:ext cx="575945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Объем бюджетных ассигнований дорожного  фонда  МО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УР » на 2023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2003425"/>
          <a:ext cx="8664575" cy="354807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32022"/>
                <a:gridCol w="7078539"/>
                <a:gridCol w="1154014"/>
              </a:tblGrid>
              <a:tr h="4019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 тыс.руб.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ctr"/>
                </a:tc>
              </a:tr>
              <a:tr h="216013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6" marR="5696" marT="569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Источники образования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lang="ru-RU" sz="13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инжекторных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двигателей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20859,7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</a:tr>
              <a:tr h="4019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 на содержание автомобильных дорог  местного значения  и искусственных сооружений на них, по которым проходят маршруты школьных автобусов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1706,8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</a:tr>
              <a:tr h="318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развитие автомобильных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дорог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695,6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</a:tr>
              <a:tr h="318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23262,1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</a:tr>
              <a:tr h="270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ctr"/>
                </a:tc>
              </a:tr>
              <a:tr h="4447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ремонт, ремонт и содержание 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 пользования местного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21555,3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</a:tr>
              <a:tr h="40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дорожной деятельности в отношении автомобильных дорог местного значения, по которым проходят маршруты школьных автобусов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1706,8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</a:tr>
              <a:tr h="270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6" marR="5696" marT="5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23262,1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8" marB="0" anchor="b"/>
                </a:tc>
              </a:tr>
            </a:tbl>
          </a:graphicData>
        </a:graphic>
      </p:graphicFrame>
      <p:pic>
        <p:nvPicPr>
          <p:cNvPr id="809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661025"/>
            <a:ext cx="15843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6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47" name="TextBox 6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54</a:t>
            </a:r>
          </a:p>
        </p:txBody>
      </p:sp>
      <p:pic>
        <p:nvPicPr>
          <p:cNvPr id="80948" name="Picture 52" descr="D:\Мои документы 1\Бюджет для граждан\картинки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19446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9" name="Picture 53" descr="D:\Мои документы 1\Бюджет для граждан\картинки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567055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5875" y="0"/>
            <a:ext cx="76184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«Энергосбережение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повышение энергетической эффективности»</a:t>
            </a:r>
          </a:p>
        </p:txBody>
      </p:sp>
      <p:pic>
        <p:nvPicPr>
          <p:cNvPr id="70660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765175"/>
            <a:ext cx="27876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2857500" y="1000125"/>
            <a:ext cx="61436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700" b="1">
                <a:solidFill>
                  <a:srgbClr val="0000FF"/>
                </a:solidFill>
              </a:rPr>
              <a:t>Цель: </a:t>
            </a:r>
            <a:r>
              <a:rPr lang="ru-RU" altLang="ru-RU" sz="1400" b="1">
                <a:solidFill>
                  <a:srgbClr val="0000FF"/>
                </a:solidFill>
              </a:rPr>
              <a:t>Улучшение условий и качества жизни населения муниципального образования,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производстве, передаче и потреблении и обеспечения условий повышения энергетической эффективности</a:t>
            </a:r>
          </a:p>
        </p:txBody>
      </p:sp>
      <p:sp>
        <p:nvSpPr>
          <p:cNvPr id="70662" name="TextBox 28"/>
          <p:cNvSpPr txBox="1">
            <a:spLocks noChangeArrowheads="1"/>
          </p:cNvSpPr>
          <p:nvPr/>
        </p:nvSpPr>
        <p:spPr bwMode="auto">
          <a:xfrm>
            <a:off x="2286000" y="2857500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43188" y="335756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89,8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89,8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89,8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70677" name="TextBox 9"/>
          <p:cNvSpPr txBox="1">
            <a:spLocks noChangeArrowheads="1"/>
          </p:cNvSpPr>
          <p:nvPr/>
        </p:nvSpPr>
        <p:spPr bwMode="auto">
          <a:xfrm>
            <a:off x="2428875" y="4143375"/>
            <a:ext cx="430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1835696" y="4653136"/>
            <a:ext cx="4572032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Реализация мероприятий по энергосбережению и повышению энергетической эффективности</a:t>
            </a: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6756031" y="4725144"/>
            <a:ext cx="129041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89,8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70684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581525"/>
            <a:ext cx="3825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0" name="TextBox 13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55</a:t>
            </a:r>
          </a:p>
        </p:txBody>
      </p:sp>
      <p:pic>
        <p:nvPicPr>
          <p:cNvPr id="81951" name="Picture 32" descr="D:\Мои документы 1\Бюджет для граждан\картинки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373688"/>
            <a:ext cx="23558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  <p:bldP spid="7067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0"/>
            <a:ext cx="51435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«Муниципальное управление»</a:t>
            </a:r>
          </a:p>
        </p:txBody>
      </p:sp>
      <p:pic>
        <p:nvPicPr>
          <p:cNvPr id="82948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3141663"/>
            <a:ext cx="14049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2500313" y="714375"/>
            <a:ext cx="59832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700" b="1">
                <a:solidFill>
                  <a:srgbClr val="0000FF"/>
                </a:solidFill>
              </a:rPr>
              <a:t>Цель:    </a:t>
            </a:r>
            <a:r>
              <a:rPr lang="ru-RU" altLang="ru-RU" sz="1400" b="1">
                <a:solidFill>
                  <a:srgbClr val="0000FF"/>
                </a:solidFill>
              </a:rPr>
              <a:t>Совершенствование и оптимизация системы муниципального управления  в муниципальном образовании «Камбарский  район»</a:t>
            </a:r>
            <a:r>
              <a:rPr lang="ru-RU" altLang="ru-RU" sz="1400">
                <a:solidFill>
                  <a:srgbClr val="0000FF"/>
                </a:solidFill>
              </a:rPr>
              <a:t>     </a:t>
            </a:r>
            <a:endParaRPr lang="ru-RU" altLang="ru-RU" sz="1400" b="1">
              <a:solidFill>
                <a:srgbClr val="0000FF"/>
              </a:solidFill>
            </a:endParaRPr>
          </a:p>
          <a:p>
            <a:pPr algn="just"/>
            <a:r>
              <a:rPr lang="ru-RU" altLang="ru-RU" sz="1400" b="1">
                <a:solidFill>
                  <a:srgbClr val="0000FF"/>
                </a:solidFill>
              </a:rPr>
              <a:t>     Повышение эффективности и информационной прозрачности деятельности органов местного самоуправления  муниципального образования «МО Камбарский  район УР»</a:t>
            </a:r>
          </a:p>
        </p:txBody>
      </p:sp>
      <p:sp>
        <p:nvSpPr>
          <p:cNvPr id="71686" name="TextBox 28"/>
          <p:cNvSpPr txBox="1">
            <a:spLocks noChangeArrowheads="1"/>
          </p:cNvSpPr>
          <p:nvPr/>
        </p:nvSpPr>
        <p:spPr bwMode="auto">
          <a:xfrm>
            <a:off x="2643188" y="2143125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928938" y="250031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107693,8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108667,8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108844,1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71701" name="TextBox 9"/>
          <p:cNvSpPr txBox="1">
            <a:spLocks noChangeArrowheads="1"/>
          </p:cNvSpPr>
          <p:nvPr/>
        </p:nvSpPr>
        <p:spPr bwMode="auto">
          <a:xfrm>
            <a:off x="2643188" y="3214688"/>
            <a:ext cx="430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857224" y="3643314"/>
            <a:ext cx="3396096" cy="4616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Организация муниципального управления</a:t>
            </a: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1285852" y="4214818"/>
            <a:ext cx="3396096" cy="4616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Управление муниципальными финансами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1785918" y="4767535"/>
            <a:ext cx="3396096" cy="4616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Повышение эффективности расходов бюджета МО «</a:t>
            </a:r>
            <a:r>
              <a:rPr lang="ru-RU" alt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Камбарский</a:t>
            </a: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район»</a:t>
            </a:r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2285984" y="5343599"/>
            <a:ext cx="4000528" cy="4616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Управление муниципальным имуществом и земельными ресурсами</a:t>
            </a: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2987824" y="6453336"/>
            <a:ext cx="2428892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Архивное дело</a:t>
            </a: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2643174" y="5877272"/>
            <a:ext cx="4357718" cy="4616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Создание условий  для государственной регистрации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актов гражданского состояния</a:t>
            </a:r>
          </a:p>
        </p:txBody>
      </p:sp>
      <p:pic>
        <p:nvPicPr>
          <p:cNvPr id="71720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73463"/>
            <a:ext cx="4238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1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" y="4076700"/>
            <a:ext cx="42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2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471487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3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5229225"/>
            <a:ext cx="42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4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585787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5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6392863"/>
            <a:ext cx="4238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15"/>
          <p:cNvSpPr>
            <a:spLocks noChangeArrowheads="1"/>
          </p:cNvSpPr>
          <p:nvPr/>
        </p:nvSpPr>
        <p:spPr bwMode="auto">
          <a:xfrm>
            <a:off x="4714882" y="3714752"/>
            <a:ext cx="1299458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98766,9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4" name="Прямоугольник 15"/>
          <p:cNvSpPr>
            <a:spLocks noChangeArrowheads="1"/>
          </p:cNvSpPr>
          <p:nvPr/>
        </p:nvSpPr>
        <p:spPr bwMode="auto">
          <a:xfrm>
            <a:off x="5398328" y="4293096"/>
            <a:ext cx="1222514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6037,0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5" name="Прямоугольник 15"/>
          <p:cNvSpPr>
            <a:spLocks noChangeArrowheads="1"/>
          </p:cNvSpPr>
          <p:nvPr/>
        </p:nvSpPr>
        <p:spPr bwMode="auto">
          <a:xfrm>
            <a:off x="5786448" y="4786322"/>
            <a:ext cx="1001300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2,6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Прямоугольник 15"/>
          <p:cNvSpPr>
            <a:spLocks noChangeArrowheads="1"/>
          </p:cNvSpPr>
          <p:nvPr/>
        </p:nvSpPr>
        <p:spPr bwMode="auto">
          <a:xfrm>
            <a:off x="6781073" y="5456257"/>
            <a:ext cx="1184042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925,0 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7" name="Прямоугольник 15"/>
          <p:cNvSpPr>
            <a:spLocks noChangeArrowheads="1"/>
          </p:cNvSpPr>
          <p:nvPr/>
        </p:nvSpPr>
        <p:spPr bwMode="auto">
          <a:xfrm>
            <a:off x="7381936" y="5949280"/>
            <a:ext cx="1222514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1438,4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8" name="Прямоугольник 15"/>
          <p:cNvSpPr>
            <a:spLocks noChangeArrowheads="1"/>
          </p:cNvSpPr>
          <p:nvPr/>
        </p:nvSpPr>
        <p:spPr bwMode="auto">
          <a:xfrm>
            <a:off x="6012160" y="6418203"/>
            <a:ext cx="1176477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523,9</a:t>
            </a:r>
            <a:r>
              <a:rPr lang="ru-RU" altLang="ru-RU" sz="1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</a:p>
        </p:txBody>
      </p:sp>
      <p:pic>
        <p:nvPicPr>
          <p:cNvPr id="8300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09575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09" name="TextBox 28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56</a:t>
            </a:r>
          </a:p>
        </p:txBody>
      </p:sp>
      <p:pic>
        <p:nvPicPr>
          <p:cNvPr id="83010" name="Picture 66" descr="D:\Мои документы 1\Бюджет для граждан\картинки\Без назван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20129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6" grpId="0"/>
      <p:bldP spid="7170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4724400"/>
            <a:ext cx="3024187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7438" y="142875"/>
            <a:ext cx="5715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«Реализация молодежной политики»</a:t>
            </a:r>
          </a:p>
        </p:txBody>
      </p:sp>
      <p:sp>
        <p:nvSpPr>
          <p:cNvPr id="73732" name="TextBox 6"/>
          <p:cNvSpPr txBox="1">
            <a:spLocks noChangeArrowheads="1"/>
          </p:cNvSpPr>
          <p:nvPr/>
        </p:nvSpPr>
        <p:spPr bwMode="auto">
          <a:xfrm>
            <a:off x="2339975" y="857250"/>
            <a:ext cx="4840288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500" b="1">
                <a:solidFill>
                  <a:srgbClr val="0000FF"/>
                </a:solidFill>
              </a:rPr>
              <a:t>:    </a:t>
            </a:r>
            <a:r>
              <a:rPr lang="ru-RU" sz="1500" b="1">
                <a:solidFill>
                  <a:srgbClr val="0000FF"/>
                </a:solidFill>
              </a:rPr>
              <a:t>создание условий и возможностей для успешной социализации и эффективной самореализации детей и молодежи Камбарского района, развитие их потенциала в интересах общества и государства</a:t>
            </a:r>
            <a:endParaRPr lang="ru-RU" altLang="ru-RU" sz="1500" b="1">
              <a:solidFill>
                <a:srgbClr val="0000FF"/>
              </a:solidFill>
            </a:endParaRPr>
          </a:p>
        </p:txBody>
      </p:sp>
      <p:sp>
        <p:nvSpPr>
          <p:cNvPr id="73733" name="TextBox 28"/>
          <p:cNvSpPr txBox="1">
            <a:spLocks noChangeArrowheads="1"/>
          </p:cNvSpPr>
          <p:nvPr/>
        </p:nvSpPr>
        <p:spPr bwMode="auto">
          <a:xfrm>
            <a:off x="2411413" y="2143125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43213" y="250031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1390,6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1398,4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1398,4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73748" name="TextBox 9"/>
          <p:cNvSpPr txBox="1">
            <a:spLocks noChangeArrowheads="1"/>
          </p:cNvSpPr>
          <p:nvPr/>
        </p:nvSpPr>
        <p:spPr bwMode="auto">
          <a:xfrm>
            <a:off x="2484438" y="3214688"/>
            <a:ext cx="4303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2232216" y="3913892"/>
            <a:ext cx="4572032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Реализация мероприятий в области молодежной политики</a:t>
            </a: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7001698" y="4005064"/>
            <a:ext cx="153086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1390,6 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73755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8" y="3854450"/>
            <a:ext cx="3825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731838"/>
            <a:ext cx="18732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41275"/>
            <a:ext cx="40957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99" name="TextBox 13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4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0" y="357188"/>
            <a:ext cx="78581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«Комплексные меры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противодействия немедицинскому потреблению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наркотических средств и их незаконному обороту»</a:t>
            </a:r>
          </a:p>
        </p:txBody>
      </p:sp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3132138" y="1571625"/>
            <a:ext cx="57864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500" b="1">
                <a:solidFill>
                  <a:srgbClr val="0000FF"/>
                </a:solidFill>
              </a:rPr>
              <a:t>: </a:t>
            </a:r>
            <a:r>
              <a:rPr lang="ru-RU" sz="1500" b="1">
                <a:solidFill>
                  <a:srgbClr val="0000FF"/>
                </a:solidFill>
              </a:rPr>
              <a:t>создание условий для приостановления роста злоупотребления наркотиками и их незаконного  оборота, поэтапного сокращения распространения наркомании и связанных с ней преступности, правонарушений и других негативных социальных последствий до уровня минимальной опасности для общества.</a:t>
            </a:r>
          </a:p>
        </p:txBody>
      </p:sp>
      <p:pic>
        <p:nvPicPr>
          <p:cNvPr id="74757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75" y="1285875"/>
            <a:ext cx="3530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28"/>
          <p:cNvSpPr txBox="1">
            <a:spLocks noChangeArrowheads="1"/>
          </p:cNvSpPr>
          <p:nvPr/>
        </p:nvSpPr>
        <p:spPr bwMode="auto">
          <a:xfrm>
            <a:off x="3563938" y="3141663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95738" y="357346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51,4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51,4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51,4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74773" name="TextBox 9"/>
          <p:cNvSpPr txBox="1">
            <a:spLocks noChangeArrowheads="1"/>
          </p:cNvSpPr>
          <p:nvPr/>
        </p:nvSpPr>
        <p:spPr bwMode="auto">
          <a:xfrm>
            <a:off x="3005138" y="4429125"/>
            <a:ext cx="430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2808280" y="5000636"/>
            <a:ext cx="4572032" cy="1169551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Проведение целенаправленной работы в области профилактики наркомании, алкоголизма, </a:t>
            </a:r>
            <a:r>
              <a:rPr lang="ru-RU" alt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табакокурения</a:t>
            </a: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, распространения ВИЧ-инфекции, туберкулеза и вирусного гепатита В и С среди подростков и молодежи</a:t>
            </a:r>
          </a:p>
        </p:txBody>
      </p:sp>
      <p:pic>
        <p:nvPicPr>
          <p:cNvPr id="74777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288" y="5149850"/>
            <a:ext cx="3825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7578014" y="5338083"/>
            <a:ext cx="133850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51,4 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8502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2" name="TextBox 12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8" grpId="0"/>
      <p:bldP spid="7477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813" y="285750"/>
            <a:ext cx="72151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«Улучшение условий охраны труда в муниципальном образовании «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район»»</a:t>
            </a:r>
          </a:p>
        </p:txBody>
      </p:sp>
      <p:sp>
        <p:nvSpPr>
          <p:cNvPr id="75780" name="TextBox 6"/>
          <p:cNvSpPr txBox="1">
            <a:spLocks noChangeArrowheads="1"/>
          </p:cNvSpPr>
          <p:nvPr/>
        </p:nvSpPr>
        <p:spPr bwMode="auto">
          <a:xfrm>
            <a:off x="2771775" y="1571625"/>
            <a:ext cx="6000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500" b="1">
                <a:solidFill>
                  <a:srgbClr val="0000FF"/>
                </a:solidFill>
              </a:rPr>
              <a:t>: </a:t>
            </a:r>
            <a:r>
              <a:rPr lang="ru-RU" sz="1600" b="1">
                <a:solidFill>
                  <a:srgbClr val="0000FF"/>
                </a:solidFill>
              </a:rPr>
              <a:t>сохранение жизни и здоровья человека в процессе труда, профилактика профессиональных заболеваний, предупреждение производственного травматизма, привлечение руководителей организаций, учреждений, предприятий всех форм собственности к эффективной деятельности в области охраны труда</a:t>
            </a:r>
          </a:p>
          <a:p>
            <a:endParaRPr lang="ru-RU" sz="1500" b="1">
              <a:solidFill>
                <a:srgbClr val="0000FF"/>
              </a:solidFill>
            </a:endParaRPr>
          </a:p>
        </p:txBody>
      </p:sp>
      <p:sp>
        <p:nvSpPr>
          <p:cNvPr id="75781" name="TextBox 28"/>
          <p:cNvSpPr txBox="1">
            <a:spLocks noChangeArrowheads="1"/>
          </p:cNvSpPr>
          <p:nvPr/>
        </p:nvSpPr>
        <p:spPr bwMode="auto">
          <a:xfrm>
            <a:off x="3071813" y="3500438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429000" y="392906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75796" name="TextBox 6"/>
          <p:cNvSpPr txBox="1">
            <a:spLocks noChangeArrowheads="1"/>
          </p:cNvSpPr>
          <p:nvPr/>
        </p:nvSpPr>
        <p:spPr bwMode="auto">
          <a:xfrm>
            <a:off x="2428875" y="4714875"/>
            <a:ext cx="430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2376232" y="5282044"/>
            <a:ext cx="4572032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Мотивационные основы  управления охраной труда</a:t>
            </a:r>
          </a:p>
        </p:txBody>
      </p:sp>
      <p:pic>
        <p:nvPicPr>
          <p:cNvPr id="75800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5214938"/>
            <a:ext cx="3825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7242149" y="5338083"/>
            <a:ext cx="129041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30,0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758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0"/>
            <a:ext cx="24939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816600"/>
            <a:ext cx="78581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47" name="TextBox 14"/>
          <p:cNvSpPr txBox="1">
            <a:spLocks noChangeArrowheads="1"/>
          </p:cNvSpPr>
          <p:nvPr/>
        </p:nvSpPr>
        <p:spPr bwMode="auto">
          <a:xfrm>
            <a:off x="8748713" y="-26988"/>
            <a:ext cx="68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59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/>
      <p:bldP spid="757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275" y="261938"/>
            <a:ext cx="2928938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Азбука бюджета</a:t>
            </a:r>
          </a:p>
        </p:txBody>
      </p:sp>
      <p:pic>
        <p:nvPicPr>
          <p:cNvPr id="33797" name="Picture 4" descr="http://all-books.biz/files/uch_group34/uch_pgroup29/uch_uch238/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23653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Прямоугольник 6"/>
          <p:cNvSpPr>
            <a:spLocks noChangeArrowheads="1"/>
          </p:cNvSpPr>
          <p:nvPr/>
        </p:nvSpPr>
        <p:spPr bwMode="auto">
          <a:xfrm>
            <a:off x="2857500" y="928688"/>
            <a:ext cx="6286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</p:txBody>
      </p:sp>
      <p:sp>
        <p:nvSpPr>
          <p:cNvPr id="33799" name="Прямоугольник 7"/>
          <p:cNvSpPr>
            <a:spLocks noChangeArrowheads="1"/>
          </p:cNvSpPr>
          <p:nvPr/>
        </p:nvSpPr>
        <p:spPr bwMode="auto">
          <a:xfrm>
            <a:off x="357188" y="4429125"/>
            <a:ext cx="87868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pic>
        <p:nvPicPr>
          <p:cNvPr id="3175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8712200" y="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813" y="285750"/>
            <a:ext cx="72151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«Укрепление  общественного здоровья  в муниципальном образовании «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район»»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71775" y="1571625"/>
            <a:ext cx="6000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500" b="1">
                <a:solidFill>
                  <a:srgbClr val="0000FF"/>
                </a:solidFill>
              </a:rPr>
              <a:t>: </a:t>
            </a:r>
            <a:r>
              <a:rPr lang="ru-RU" sz="1600" b="1">
                <a:solidFill>
                  <a:srgbClr val="0000FF"/>
                </a:solidFill>
              </a:rPr>
              <a:t>сохранение жизни и укрепление  здоровья всех категорий населения муниципального образования «МО Камбарский район УР». </a:t>
            </a:r>
          </a:p>
          <a:p>
            <a:endParaRPr lang="ru-RU" sz="1600" b="1">
              <a:solidFill>
                <a:srgbClr val="0000FF"/>
              </a:solidFill>
            </a:endParaRPr>
          </a:p>
          <a:p>
            <a:endParaRPr lang="ru-RU" sz="1500" b="1">
              <a:solidFill>
                <a:srgbClr val="0000FF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3071813" y="3500438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29000" y="392906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428875" y="4714875"/>
            <a:ext cx="430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pic>
        <p:nvPicPr>
          <p:cNvPr id="9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5300663"/>
            <a:ext cx="3825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4499864" y="5373216"/>
            <a:ext cx="119423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5,0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87066" name="Picture 2" descr="C:\Users\Смирнов\Desktop\Новая папка (5)\image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208915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7" name="TextBox 11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813" y="285750"/>
            <a:ext cx="72151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«Профилактика правонарушений в муниципальном образовании «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район»»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71775" y="1571625"/>
            <a:ext cx="6000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500" b="1">
                <a:solidFill>
                  <a:srgbClr val="0000FF"/>
                </a:solidFill>
              </a:rPr>
              <a:t>: </a:t>
            </a:r>
            <a:r>
              <a:rPr lang="ru-RU" sz="1600" b="1">
                <a:solidFill>
                  <a:srgbClr val="0000FF"/>
                </a:solidFill>
              </a:rPr>
              <a:t>повышение уровня общественной и личной безопасности граждан на территории  муниципального образования «МО Камбарский районУР». </a:t>
            </a:r>
          </a:p>
          <a:p>
            <a:endParaRPr lang="ru-RU" sz="1600" b="1">
              <a:solidFill>
                <a:srgbClr val="0000FF"/>
              </a:solidFill>
            </a:endParaRPr>
          </a:p>
          <a:p>
            <a:endParaRPr lang="ru-RU" sz="1500" b="1">
              <a:solidFill>
                <a:srgbClr val="0000FF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3276600" y="2924175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79838" y="357346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428875" y="4714875"/>
            <a:ext cx="430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pic>
        <p:nvPicPr>
          <p:cNvPr id="9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5214938"/>
            <a:ext cx="3825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7" name="Picture 3" descr="C:\Users\Смирнов\Desktop\Новая папка (5)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22415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7242149" y="5338083"/>
            <a:ext cx="129041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30,0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43808" y="5373216"/>
            <a:ext cx="3240360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Профилактика правонарушений</a:t>
            </a:r>
          </a:p>
        </p:txBody>
      </p:sp>
      <p:sp>
        <p:nvSpPr>
          <p:cNvPr id="88094" name="TextBox 12"/>
          <p:cNvSpPr txBox="1">
            <a:spLocks noChangeArrowheads="1"/>
          </p:cNvSpPr>
          <p:nvPr/>
        </p:nvSpPr>
        <p:spPr bwMode="auto">
          <a:xfrm>
            <a:off x="8748713" y="-26988"/>
            <a:ext cx="68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61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4788" y="0"/>
            <a:ext cx="40957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8813" y="404813"/>
            <a:ext cx="7215187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«Формирование современной городской среды на территории муниципального образования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Удмуртской Республики»</a:t>
            </a:r>
          </a:p>
        </p:txBody>
      </p:sp>
      <p:sp>
        <p:nvSpPr>
          <p:cNvPr id="89093" name="TextBox 12"/>
          <p:cNvSpPr txBox="1">
            <a:spLocks noChangeArrowheads="1"/>
          </p:cNvSpPr>
          <p:nvPr/>
        </p:nvSpPr>
        <p:spPr bwMode="auto">
          <a:xfrm>
            <a:off x="8748713" y="-26988"/>
            <a:ext cx="68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62</a:t>
            </a:r>
          </a:p>
          <a:p>
            <a:endParaRPr 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771775" y="1844675"/>
            <a:ext cx="60007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500" b="1">
                <a:solidFill>
                  <a:srgbClr val="0000FF"/>
                </a:solidFill>
              </a:rPr>
              <a:t>: </a:t>
            </a:r>
            <a:r>
              <a:rPr lang="ru-RU" sz="1600" b="1">
                <a:solidFill>
                  <a:srgbClr val="0000FF"/>
                </a:solidFill>
              </a:rPr>
              <a:t>повышение комфорта, функциональности, безопасности и эстетики общественного пространства на территории  муниципального образования «МО Камбарский районУР». </a:t>
            </a:r>
          </a:p>
          <a:p>
            <a:endParaRPr lang="ru-RU" sz="1600" b="1">
              <a:solidFill>
                <a:srgbClr val="0000FF"/>
              </a:solidFill>
            </a:endParaRPr>
          </a:p>
          <a:p>
            <a:endParaRPr lang="ru-RU" sz="1500" b="1">
              <a:solidFill>
                <a:srgbClr val="0000FF"/>
              </a:solidFill>
            </a:endParaRPr>
          </a:p>
        </p:txBody>
      </p:sp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1187450" y="2997200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19250" y="3644900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3627,5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4006,0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116013" y="4581525"/>
            <a:ext cx="430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75656" y="5085184"/>
            <a:ext cx="3240360" cy="646331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Расходы на поддержку муниципальной программы современной городской среды</a:t>
            </a:r>
          </a:p>
        </p:txBody>
      </p:sp>
      <p:pic>
        <p:nvPicPr>
          <p:cNvPr id="11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5013325"/>
            <a:ext cx="3825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4883822" y="5157192"/>
            <a:ext cx="153086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3 627,5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89118" name="Picture 3" descr="D:\Мои документы 1\Бюджет для граждан\картинки\Без названия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692150"/>
            <a:ext cx="2160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9" name="Picture 4" descr="D:\Мои документы 1\Бюджет для граждан\картинки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14350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60648"/>
            <a:ext cx="8915400" cy="493712"/>
          </a:xfrm>
          <a:prstGeom prst="rect">
            <a:avLst/>
          </a:prstGeom>
        </p:spPr>
        <p:txBody>
          <a:bodyPr/>
          <a:lstStyle/>
          <a:p>
            <a:pPr marL="319088" indent="-319088" algn="r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dirty="0"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Источники финансирования дефицита бюджета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36613"/>
            <a:ext cx="8915400" cy="808037"/>
          </a:xfrm>
          <a:prstGeom prst="rect">
            <a:avLst/>
          </a:prstGeom>
        </p:spPr>
        <p:txBody>
          <a:bodyPr/>
          <a:lstStyle/>
          <a:p>
            <a:pPr indent="265113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sz="1600" dirty="0">
                <a:latin typeface="+mn-lt"/>
                <a:cs typeface="+mn-cs"/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err="1">
                <a:latin typeface="+mn-lt"/>
                <a:cs typeface="+mn-cs"/>
              </a:rPr>
              <a:t>профицит</a:t>
            </a:r>
            <a:r>
              <a:rPr lang="ru-RU" sz="1600" dirty="0">
                <a:latin typeface="+mn-lt"/>
                <a:cs typeface="+mn-cs"/>
              </a:rPr>
              <a:t>. Но чаще всего расходы превышают доходы. В таком случае возникает </a:t>
            </a:r>
            <a:r>
              <a:rPr lang="ru-RU" sz="1600" b="1" u="sng" dirty="0">
                <a:latin typeface="+mn-lt"/>
                <a:cs typeface="+mn-cs"/>
              </a:rPr>
              <a:t>дефицит</a:t>
            </a:r>
            <a:r>
              <a:rPr lang="ru-RU" sz="1600" dirty="0">
                <a:latin typeface="+mn-lt"/>
                <a:cs typeface="+mn-cs"/>
              </a:rPr>
              <a:t>.</a:t>
            </a:r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900113" y="1989138"/>
            <a:ext cx="7224712" cy="360362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Источниками финансирования дефицита бюджета района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675" y="2952750"/>
            <a:ext cx="2211388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муниципальные займы,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40025" y="2935288"/>
            <a:ext cx="1954213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бюджетные кредиты,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13300" y="2933700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кредиты,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полученные от кредитных организаций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948488" y="2924175"/>
            <a:ext cx="1981200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изменение остатков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90123" name="Line 10"/>
          <p:cNvSpPr>
            <a:spLocks noChangeShapeType="1"/>
          </p:cNvSpPr>
          <p:nvPr/>
        </p:nvSpPr>
        <p:spPr bwMode="auto">
          <a:xfrm>
            <a:off x="4572000" y="2349500"/>
            <a:ext cx="9525" cy="35401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4" name="Line 11"/>
          <p:cNvSpPr>
            <a:spLocks noChangeShapeType="1"/>
          </p:cNvSpPr>
          <p:nvPr/>
        </p:nvSpPr>
        <p:spPr bwMode="auto">
          <a:xfrm>
            <a:off x="1724025" y="269716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5" name="Line 12"/>
          <p:cNvSpPr>
            <a:spLocks noChangeShapeType="1"/>
          </p:cNvSpPr>
          <p:nvPr/>
        </p:nvSpPr>
        <p:spPr bwMode="auto">
          <a:xfrm>
            <a:off x="4048125" y="2700338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6" name="Line 13"/>
          <p:cNvSpPr>
            <a:spLocks noChangeShapeType="1"/>
          </p:cNvSpPr>
          <p:nvPr/>
        </p:nvSpPr>
        <p:spPr bwMode="auto">
          <a:xfrm>
            <a:off x="6092825" y="269081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7" name="Line 14"/>
          <p:cNvSpPr>
            <a:spLocks noChangeShapeType="1"/>
          </p:cNvSpPr>
          <p:nvPr/>
        </p:nvSpPr>
        <p:spPr bwMode="auto">
          <a:xfrm>
            <a:off x="8205788" y="2689225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V="1">
            <a:off x="1187450" y="5084763"/>
            <a:ext cx="6880225" cy="190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V="1">
            <a:off x="1187450" y="4724400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8027988" y="4652963"/>
            <a:ext cx="0" cy="4318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276600" y="5157788"/>
            <a:ext cx="2859088" cy="849312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муниципальный долг,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cxnSp>
        <p:nvCxnSpPr>
          <p:cNvPr id="21" name="Прямая соединительная линия 20"/>
          <p:cNvCxnSpPr>
            <a:endCxn id="90127" idx="0"/>
          </p:cNvCxnSpPr>
          <p:nvPr/>
        </p:nvCxnSpPr>
        <p:spPr>
          <a:xfrm flipV="1">
            <a:off x="1692275" y="2689225"/>
            <a:ext cx="6513513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33" name="TextBox 21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8625" y="1785938"/>
            <a:ext cx="8429625" cy="2357437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Муниципальный долг -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образованием.</a:t>
            </a:r>
          </a:p>
          <a:p>
            <a:pPr algn="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ст. 6, Бюджетный кодекс Российской Федерации</a:t>
            </a:r>
          </a:p>
        </p:txBody>
      </p:sp>
      <p:pic>
        <p:nvPicPr>
          <p:cNvPr id="6" name="Picture 4" descr="ÐÐ°ÑÑÐ¸Ð½ÐºÐ¸ Ð¿Ð¾ Ð·Ð°Ð¿ÑÐ¾ÑÑ Ð°Ð½Ð¸Ð¼Ð¸ÑÐ¾Ð²Ð°Ð½Ð½ÑÐµ Ð´ÐµÐ½ÑÐ³Ð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50" y="779463"/>
            <a:ext cx="10715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ÐÐ°ÑÑÐ¸Ð½ÐºÐ¸ Ð¿Ð¾ Ð·Ð°Ð¿ÑÐ¾ÑÑ Ð´Ð¾Ð»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4357688"/>
            <a:ext cx="30480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58913" y="1071563"/>
            <a:ext cx="685800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муниципальный долг?</a:t>
            </a:r>
          </a:p>
        </p:txBody>
      </p:sp>
      <p:pic>
        <p:nvPicPr>
          <p:cNvPr id="9114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4" name="TextBox 8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750" y="93663"/>
            <a:ext cx="7747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Объем муниципального долга бюджета 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Удмуртской Республики»</a:t>
            </a:r>
          </a:p>
        </p:txBody>
      </p:sp>
      <p:pic>
        <p:nvPicPr>
          <p:cNvPr id="77832" name="Рисунок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148431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Рисунок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213100"/>
            <a:ext cx="148431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Рисунок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284538"/>
            <a:ext cx="14287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Рисунок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284538"/>
            <a:ext cx="14843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27088" y="4797425"/>
            <a:ext cx="1474787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69 738,7 тыс.руб.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0000FF"/>
                </a:solidFill>
              </a:rPr>
              <a:t>На 01.01.202</a:t>
            </a:r>
            <a:r>
              <a:rPr lang="en-US" altLang="ru-RU" sz="1200" b="1" dirty="0" smtClean="0">
                <a:solidFill>
                  <a:srgbClr val="0000FF"/>
                </a:solidFill>
              </a:rPr>
              <a:t>3</a:t>
            </a:r>
            <a:r>
              <a:rPr lang="ru-RU" altLang="ru-RU" sz="1200" b="1" dirty="0" smtClean="0">
                <a:solidFill>
                  <a:srgbClr val="0000FF"/>
                </a:solidFill>
              </a:rPr>
              <a:t>г</a:t>
            </a:r>
            <a:r>
              <a:rPr lang="ru-RU" altLang="ru-RU" sz="1200" b="1" dirty="0" smtClean="0">
                <a:solidFill>
                  <a:srgbClr val="3366FF"/>
                </a:solidFill>
              </a:rPr>
              <a:t>.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987675" y="4797425"/>
            <a:ext cx="1474788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6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3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 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977.9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 тыс.руб.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0000FF"/>
                </a:solidFill>
              </a:rPr>
              <a:t>На 01.01.202</a:t>
            </a:r>
            <a:r>
              <a:rPr lang="en-US" altLang="ru-RU" sz="1200" b="1" dirty="0" smtClean="0">
                <a:solidFill>
                  <a:srgbClr val="0000FF"/>
                </a:solidFill>
              </a:rPr>
              <a:t>4</a:t>
            </a:r>
            <a:r>
              <a:rPr lang="ru-RU" altLang="ru-RU" sz="1200" b="1" dirty="0" smtClean="0">
                <a:solidFill>
                  <a:srgbClr val="0000FF"/>
                </a:solidFill>
              </a:rPr>
              <a:t>г.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859338" y="4797425"/>
            <a:ext cx="1474787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6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3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 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926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,7 тыс.руб.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0000FF"/>
                </a:solidFill>
              </a:rPr>
              <a:t>На 01.01.202</a:t>
            </a:r>
            <a:r>
              <a:rPr lang="en-US" altLang="ru-RU" sz="1200" b="1" dirty="0" smtClean="0">
                <a:solidFill>
                  <a:srgbClr val="0000FF"/>
                </a:solidFill>
              </a:rPr>
              <a:t>5</a:t>
            </a:r>
            <a:r>
              <a:rPr lang="ru-RU" altLang="ru-RU" sz="1200" b="1" dirty="0" smtClean="0">
                <a:solidFill>
                  <a:srgbClr val="0000FF"/>
                </a:solidFill>
              </a:rPr>
              <a:t>г.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7142163" y="4797425"/>
            <a:ext cx="1519237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sz="1200" b="1" dirty="0" smtClean="0">
                <a:solidFill>
                  <a:srgbClr val="FF0000"/>
                </a:solidFill>
              </a:rPr>
              <a:t>58 927.7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 тыс.руб.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0000FF"/>
                </a:solidFill>
              </a:rPr>
              <a:t>На 01.01.202</a:t>
            </a:r>
            <a:r>
              <a:rPr lang="en-US" altLang="ru-RU" sz="1200" b="1" dirty="0" smtClean="0">
                <a:solidFill>
                  <a:srgbClr val="0000FF"/>
                </a:solidFill>
              </a:rPr>
              <a:t>6</a:t>
            </a:r>
            <a:r>
              <a:rPr lang="ru-RU" altLang="ru-RU" sz="1200" b="1" dirty="0" smtClean="0">
                <a:solidFill>
                  <a:srgbClr val="0000FF"/>
                </a:solidFill>
              </a:rPr>
              <a:t>г.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 rot="5400000">
            <a:off x="5039197" y="1161603"/>
            <a:ext cx="1000132" cy="1214446"/>
          </a:xfrm>
          <a:prstGeom prst="wedgeRoundRectCallout">
            <a:avLst>
              <a:gd name="adj1" fmla="val 41829"/>
              <a:gd name="adj2" fmla="val 107350"/>
              <a:gd name="adj3" fmla="val 16667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/>
              <a:t>Бюджетные кредиты</a:t>
            </a:r>
          </a:p>
        </p:txBody>
      </p:sp>
      <p:sp>
        <p:nvSpPr>
          <p:cNvPr id="21" name="Freeform 22"/>
          <p:cNvSpPr>
            <a:spLocks/>
          </p:cNvSpPr>
          <p:nvPr/>
        </p:nvSpPr>
        <p:spPr bwMode="gray">
          <a:xfrm rot="1963301" flipV="1">
            <a:off x="2085311" y="2562978"/>
            <a:ext cx="875984" cy="474616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" name="Freeform 22"/>
          <p:cNvSpPr>
            <a:spLocks/>
          </p:cNvSpPr>
          <p:nvPr/>
        </p:nvSpPr>
        <p:spPr bwMode="gray">
          <a:xfrm rot="2284712" flipV="1">
            <a:off x="4447650" y="2688751"/>
            <a:ext cx="889132" cy="382006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" name="Freeform 22"/>
          <p:cNvSpPr>
            <a:spLocks/>
          </p:cNvSpPr>
          <p:nvPr/>
        </p:nvSpPr>
        <p:spPr bwMode="gray">
          <a:xfrm rot="1694347" flipV="1">
            <a:off x="6545503" y="2754574"/>
            <a:ext cx="889132" cy="347451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7854" name="TextBox 15"/>
          <p:cNvSpPr txBox="1">
            <a:spLocks noChangeArrowheads="1"/>
          </p:cNvSpPr>
          <p:nvPr/>
        </p:nvSpPr>
        <p:spPr bwMode="auto">
          <a:xfrm>
            <a:off x="500063" y="105886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0000FF"/>
                </a:solidFill>
              </a:rPr>
              <a:t>Верхний предел муниципального долга</a:t>
            </a:r>
          </a:p>
        </p:txBody>
      </p:sp>
      <p:pic>
        <p:nvPicPr>
          <p:cNvPr id="9218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40957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4" name="TextBox 23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785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0213" y="1071563"/>
            <a:ext cx="87137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n w="18000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Контактная информация</a:t>
            </a:r>
          </a:p>
        </p:txBody>
      </p:sp>
      <p:sp>
        <p:nvSpPr>
          <p:cNvPr id="78852" name="Прямоугольник 1"/>
          <p:cNvSpPr>
            <a:spLocks noChangeArrowheads="1"/>
          </p:cNvSpPr>
          <p:nvPr/>
        </p:nvSpPr>
        <p:spPr bwMode="auto">
          <a:xfrm>
            <a:off x="250825" y="1700213"/>
            <a:ext cx="84963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по экономике и финансам –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Администрации муниципального образования «Муниципальный округ Камбарский  район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Удмуртской Республики»</a:t>
            </a:r>
            <a:endParaRPr lang="en-US" altLang="ru-RU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endParaRPr lang="ru-RU" altLang="ru-RU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Аксянова Нина Николаевна</a:t>
            </a:r>
          </a:p>
          <a:p>
            <a:endParaRPr lang="ru-RU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(34153) 3-14-12</a:t>
            </a:r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Е-mail: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ufminfin@udm.net</a:t>
            </a:r>
            <a:endParaRPr lang="ru-RU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00099"/>
                </a:solidFill>
                <a:latin typeface="Verdana" pitchFamily="34" charset="0"/>
              </a:rPr>
              <a:t>           </a:t>
            </a:r>
          </a:p>
          <a:p>
            <a:r>
              <a:rPr lang="ru-RU" altLang="ru-RU">
                <a:solidFill>
                  <a:srgbClr val="000099"/>
                </a:solidFill>
              </a:rPr>
              <a:t/>
            </a:r>
            <a:br>
              <a:rPr lang="ru-RU" altLang="ru-RU">
                <a:solidFill>
                  <a:srgbClr val="000099"/>
                </a:solidFill>
              </a:rPr>
            </a:br>
            <a:endParaRPr lang="ru-RU" altLang="ru-RU">
              <a:solidFill>
                <a:srgbClr val="000099"/>
              </a:solidFill>
            </a:endParaRPr>
          </a:p>
        </p:txBody>
      </p:sp>
      <p:pic>
        <p:nvPicPr>
          <p:cNvPr id="9318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Box 5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3" descr="C:\Users\ZaharovaEA\Downloads\Слайд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1280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2988" y="3573463"/>
            <a:ext cx="2016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188913"/>
            <a:ext cx="82819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algn="ctr" eaLnBrk="1" hangingPunct="1">
              <a:defRPr/>
            </a:pP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– это план доходов и расходов на определенный 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1863" y="2205038"/>
            <a:ext cx="1873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7400" y="4581525"/>
            <a:ext cx="20891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ИСТОЧНИКИ</a:t>
            </a: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8712200" y="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050" y="115888"/>
            <a:ext cx="5357813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бывают бюджеты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3796" name="Picture 10" descr="http://carlyanderson.com/wp-content/uploads/suggestion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19288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3659188" y="19288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Виды бюджетов</a:t>
            </a:r>
            <a:endParaRPr lang="ru-RU">
              <a:solidFill>
                <a:srgbClr val="FFFFFF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3850" y="1412875"/>
            <a:ext cx="8286750" cy="4845050"/>
            <a:chOff x="547" y="4603"/>
            <a:chExt cx="13373" cy="5784"/>
          </a:xfrm>
        </p:grpSpPr>
        <p:pic>
          <p:nvPicPr>
            <p:cNvPr id="33801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" y="5165"/>
              <a:ext cx="13373" cy="5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739" y="4603"/>
              <a:ext cx="5206" cy="423"/>
            </a:xfrm>
            <a:prstGeom prst="rect">
              <a:avLst/>
            </a:prstGeom>
            <a:solidFill>
              <a:srgbClr val="00FFFF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upright="1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FF0000"/>
                  </a:solidFill>
                  <a:latin typeface="Calibri"/>
                  <a:ea typeface="Times New Roman"/>
                  <a:cs typeface="Calibri"/>
                </a:rPr>
                <a:t>Виды бюджетов</a:t>
              </a:r>
              <a:endParaRPr lang="ru-RU" sz="20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pic>
        <p:nvPicPr>
          <p:cNvPr id="3379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40957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8712200" y="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4563" y="285750"/>
            <a:ext cx="578643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управляет и распоряжается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бюджетом?</a:t>
            </a:r>
          </a:p>
        </p:txBody>
      </p:sp>
      <p:pic>
        <p:nvPicPr>
          <p:cNvPr id="34820" name="Picture 10" descr="http://carlyanderson.com/wp-content/uploads/suggestion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42875"/>
            <a:ext cx="16430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Oval 7"/>
          <p:cNvSpPr>
            <a:spLocks noChangeArrowheads="1"/>
          </p:cNvSpPr>
          <p:nvPr/>
        </p:nvSpPr>
        <p:spPr bwMode="gray">
          <a:xfrm rot="-998297">
            <a:off x="1647825" y="2435225"/>
            <a:ext cx="5773738" cy="2878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4822" name="Arc 8"/>
          <p:cNvSpPr>
            <a:spLocks/>
          </p:cNvSpPr>
          <p:nvPr/>
        </p:nvSpPr>
        <p:spPr bwMode="gray">
          <a:xfrm rot="-998297">
            <a:off x="4572000" y="3119438"/>
            <a:ext cx="2792413" cy="1458912"/>
          </a:xfrm>
          <a:custGeom>
            <a:avLst/>
            <a:gdLst>
              <a:gd name="T0" fmla="*/ 2147483647 w 21019"/>
              <a:gd name="T1" fmla="*/ 2147483647 h 20965"/>
              <a:gd name="T2" fmla="*/ 2147483647 w 21019"/>
              <a:gd name="T3" fmla="*/ 2147483647 h 20965"/>
              <a:gd name="T4" fmla="*/ 0 w 21019"/>
              <a:gd name="T5" fmla="*/ 0 h 20965"/>
              <a:gd name="T6" fmla="*/ 0 60000 65536"/>
              <a:gd name="T7" fmla="*/ 0 60000 65536"/>
              <a:gd name="T8" fmla="*/ 0 60000 65536"/>
              <a:gd name="T9" fmla="*/ 0 w 21019"/>
              <a:gd name="T10" fmla="*/ 0 h 20965"/>
              <a:gd name="T11" fmla="*/ 21019 w 21019"/>
              <a:gd name="T12" fmla="*/ 20965 h 209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19" h="20965" fill="none" extrusionOk="0">
                <a:moveTo>
                  <a:pt x="21018" y="4977"/>
                </a:moveTo>
                <a:cubicBezTo>
                  <a:pt x="19154" y="12848"/>
                  <a:pt x="13049" y="19018"/>
                  <a:pt x="5198" y="20964"/>
                </a:cubicBezTo>
              </a:path>
              <a:path w="21019" h="20965" stroke="0" extrusionOk="0">
                <a:moveTo>
                  <a:pt x="21018" y="4977"/>
                </a:moveTo>
                <a:cubicBezTo>
                  <a:pt x="19154" y="12848"/>
                  <a:pt x="13049" y="19018"/>
                  <a:pt x="5198" y="20964"/>
                </a:cubicBezTo>
                <a:lnTo>
                  <a:pt x="0" y="0"/>
                </a:lnTo>
                <a:lnTo>
                  <a:pt x="21018" y="4977"/>
                </a:lnTo>
                <a:close/>
              </a:path>
            </a:pathLst>
          </a:custGeom>
          <a:gradFill rotWithShape="1">
            <a:gsLst>
              <a:gs pos="0">
                <a:srgbClr val="6FC5E3"/>
              </a:gs>
              <a:gs pos="100000">
                <a:srgbClr val="477D9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Arc 9"/>
          <p:cNvSpPr>
            <a:spLocks/>
          </p:cNvSpPr>
          <p:nvPr/>
        </p:nvSpPr>
        <p:spPr bwMode="gray">
          <a:xfrm rot="-998297">
            <a:off x="4316413" y="2187575"/>
            <a:ext cx="2847975" cy="1550988"/>
          </a:xfrm>
          <a:custGeom>
            <a:avLst/>
            <a:gdLst>
              <a:gd name="T0" fmla="*/ 2147483647 w 21600"/>
              <a:gd name="T1" fmla="*/ 0 h 22904"/>
              <a:gd name="T2" fmla="*/ 2147483647 w 21600"/>
              <a:gd name="T3" fmla="*/ 2147483647 h 22904"/>
              <a:gd name="T4" fmla="*/ 0 w 21600"/>
              <a:gd name="T5" fmla="*/ 2147483647 h 22904"/>
              <a:gd name="T6" fmla="*/ 0 60000 65536"/>
              <a:gd name="T7" fmla="*/ 0 60000 65536"/>
              <a:gd name="T8" fmla="*/ 0 60000 65536"/>
              <a:gd name="T9" fmla="*/ 0 w 21600"/>
              <a:gd name="T10" fmla="*/ 0 h 22904"/>
              <a:gd name="T11" fmla="*/ 21600 w 21600"/>
              <a:gd name="T12" fmla="*/ 22904 h 229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04" fill="none" extrusionOk="0">
                <a:moveTo>
                  <a:pt x="15990" y="0"/>
                </a:moveTo>
                <a:cubicBezTo>
                  <a:pt x="19600" y="3975"/>
                  <a:pt x="21600" y="9151"/>
                  <a:pt x="21600" y="14521"/>
                </a:cubicBezTo>
                <a:cubicBezTo>
                  <a:pt x="21600" y="17400"/>
                  <a:pt x="21024" y="20250"/>
                  <a:pt x="19906" y="22903"/>
                </a:cubicBezTo>
              </a:path>
              <a:path w="21600" h="22904" stroke="0" extrusionOk="0">
                <a:moveTo>
                  <a:pt x="15990" y="0"/>
                </a:moveTo>
                <a:cubicBezTo>
                  <a:pt x="19600" y="3975"/>
                  <a:pt x="21600" y="9151"/>
                  <a:pt x="21600" y="14521"/>
                </a:cubicBezTo>
                <a:cubicBezTo>
                  <a:pt x="21600" y="17400"/>
                  <a:pt x="21024" y="20250"/>
                  <a:pt x="19906" y="22903"/>
                </a:cubicBezTo>
                <a:lnTo>
                  <a:pt x="0" y="14521"/>
                </a:lnTo>
                <a:lnTo>
                  <a:pt x="15990" y="0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Arc 11"/>
          <p:cNvSpPr>
            <a:spLocks/>
          </p:cNvSpPr>
          <p:nvPr/>
        </p:nvSpPr>
        <p:spPr bwMode="gray">
          <a:xfrm rot="-998297">
            <a:off x="3724275" y="1919288"/>
            <a:ext cx="2641600" cy="1449387"/>
          </a:xfrm>
          <a:custGeom>
            <a:avLst/>
            <a:gdLst>
              <a:gd name="T0" fmla="*/ 0 w 20074"/>
              <a:gd name="T1" fmla="*/ 2147483647 h 21600"/>
              <a:gd name="T2" fmla="*/ 2147483647 w 20074"/>
              <a:gd name="T3" fmla="*/ 2147483647 h 21600"/>
              <a:gd name="T4" fmla="*/ 2147483647 w 20074"/>
              <a:gd name="T5" fmla="*/ 2147483647 h 21600"/>
              <a:gd name="T6" fmla="*/ 0 60000 65536"/>
              <a:gd name="T7" fmla="*/ 0 60000 65536"/>
              <a:gd name="T8" fmla="*/ 0 60000 65536"/>
              <a:gd name="T9" fmla="*/ 0 w 20074"/>
              <a:gd name="T10" fmla="*/ 0 h 21600"/>
              <a:gd name="T11" fmla="*/ 20074 w 200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74" h="21600" fill="none" extrusionOk="0">
                <a:moveTo>
                  <a:pt x="-1" y="388"/>
                </a:moveTo>
                <a:cubicBezTo>
                  <a:pt x="1344" y="130"/>
                  <a:pt x="2710" y="-1"/>
                  <a:pt x="4079" y="0"/>
                </a:cubicBezTo>
                <a:cubicBezTo>
                  <a:pt x="10170" y="0"/>
                  <a:pt x="15979" y="2572"/>
                  <a:pt x="20073" y="7083"/>
                </a:cubicBezTo>
              </a:path>
              <a:path w="20074" h="21600" stroke="0" extrusionOk="0">
                <a:moveTo>
                  <a:pt x="-1" y="388"/>
                </a:moveTo>
                <a:cubicBezTo>
                  <a:pt x="1344" y="130"/>
                  <a:pt x="2710" y="-1"/>
                  <a:pt x="4079" y="0"/>
                </a:cubicBezTo>
                <a:cubicBezTo>
                  <a:pt x="10170" y="0"/>
                  <a:pt x="15979" y="2572"/>
                  <a:pt x="20073" y="7083"/>
                </a:cubicBezTo>
                <a:lnTo>
                  <a:pt x="4079" y="21600"/>
                </a:lnTo>
                <a:lnTo>
                  <a:pt x="-1" y="388"/>
                </a:lnTo>
                <a:close/>
              </a:path>
            </a:pathLst>
          </a:custGeom>
          <a:gradFill rotWithShape="1">
            <a:gsLst>
              <a:gs pos="0">
                <a:srgbClr val="4F4A73"/>
              </a:gs>
              <a:gs pos="100000">
                <a:srgbClr val="AAA0F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r>
              <a:rPr lang="ru-RU" altLang="ru-RU" b="1">
                <a:solidFill>
                  <a:srgbClr val="333399"/>
                </a:solidFill>
                <a:latin typeface="Calibri" pitchFamily="34" charset="0"/>
              </a:rPr>
              <a:t>ж</a:t>
            </a:r>
            <a:endParaRPr lang="ru-RU"/>
          </a:p>
        </p:txBody>
      </p:sp>
      <p:sp>
        <p:nvSpPr>
          <p:cNvPr id="34825" name="Arc 12"/>
          <p:cNvSpPr>
            <a:spLocks/>
          </p:cNvSpPr>
          <p:nvPr/>
        </p:nvSpPr>
        <p:spPr bwMode="gray">
          <a:xfrm rot="20601703" flipH="1">
            <a:off x="1724025" y="2497138"/>
            <a:ext cx="2684463" cy="1457325"/>
          </a:xfrm>
          <a:custGeom>
            <a:avLst/>
            <a:gdLst>
              <a:gd name="T0" fmla="*/ 2147483647 w 20145"/>
              <a:gd name="T1" fmla="*/ 0 h 21419"/>
              <a:gd name="T2" fmla="*/ 2147483647 w 20145"/>
              <a:gd name="T3" fmla="*/ 2147483647 h 21419"/>
              <a:gd name="T4" fmla="*/ 0 w 20145"/>
              <a:gd name="T5" fmla="*/ 2147483647 h 21419"/>
              <a:gd name="T6" fmla="*/ 0 60000 65536"/>
              <a:gd name="T7" fmla="*/ 0 60000 65536"/>
              <a:gd name="T8" fmla="*/ 0 60000 65536"/>
              <a:gd name="T9" fmla="*/ 0 w 20145"/>
              <a:gd name="T10" fmla="*/ 0 h 21419"/>
              <a:gd name="T11" fmla="*/ 20145 w 20145"/>
              <a:gd name="T12" fmla="*/ 21419 h 21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45" h="21419" fill="none" extrusionOk="0">
                <a:moveTo>
                  <a:pt x="2791" y="0"/>
                </a:moveTo>
                <a:cubicBezTo>
                  <a:pt x="10634" y="1022"/>
                  <a:pt x="17291" y="6249"/>
                  <a:pt x="20144" y="13625"/>
                </a:cubicBezTo>
              </a:path>
              <a:path w="20145" h="21419" stroke="0" extrusionOk="0">
                <a:moveTo>
                  <a:pt x="2791" y="0"/>
                </a:moveTo>
                <a:cubicBezTo>
                  <a:pt x="10634" y="1022"/>
                  <a:pt x="17291" y="6249"/>
                  <a:pt x="20144" y="13625"/>
                </a:cubicBezTo>
                <a:lnTo>
                  <a:pt x="0" y="21419"/>
                </a:lnTo>
                <a:lnTo>
                  <a:pt x="2791" y="0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214F6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rc 10"/>
          <p:cNvSpPr>
            <a:spLocks/>
          </p:cNvSpPr>
          <p:nvPr/>
        </p:nvSpPr>
        <p:spPr bwMode="gray">
          <a:xfrm rot="20601703" flipH="1">
            <a:off x="1825625" y="3379788"/>
            <a:ext cx="2895600" cy="1698625"/>
          </a:xfrm>
          <a:custGeom>
            <a:avLst/>
            <a:gdLst>
              <a:gd name="T0" fmla="*/ 2147483647 w 21600"/>
              <a:gd name="T1" fmla="*/ 0 h 24764"/>
              <a:gd name="T2" fmla="*/ 2147483647 w 21600"/>
              <a:gd name="T3" fmla="*/ 2147483647 h 24764"/>
              <a:gd name="T4" fmla="*/ 0 w 21600"/>
              <a:gd name="T5" fmla="*/ 2147483647 h 24764"/>
              <a:gd name="T6" fmla="*/ 0 60000 65536"/>
              <a:gd name="T7" fmla="*/ 0 60000 65536"/>
              <a:gd name="T8" fmla="*/ 0 60000 65536"/>
              <a:gd name="T9" fmla="*/ 0 w 21600"/>
              <a:gd name="T10" fmla="*/ 0 h 24764"/>
              <a:gd name="T11" fmla="*/ 21600 w 21600"/>
              <a:gd name="T12" fmla="*/ 24764 h 24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764" fill="none" extrusionOk="0">
                <a:moveTo>
                  <a:pt x="19652" y="-1"/>
                </a:moveTo>
                <a:cubicBezTo>
                  <a:pt x="20935" y="2814"/>
                  <a:pt x="21600" y="5870"/>
                  <a:pt x="21600" y="8964"/>
                </a:cubicBezTo>
                <a:cubicBezTo>
                  <a:pt x="21600" y="14955"/>
                  <a:pt x="19111" y="20678"/>
                  <a:pt x="14728" y="24764"/>
                </a:cubicBezTo>
              </a:path>
              <a:path w="21600" h="24764" stroke="0" extrusionOk="0">
                <a:moveTo>
                  <a:pt x="19652" y="-1"/>
                </a:moveTo>
                <a:cubicBezTo>
                  <a:pt x="20935" y="2814"/>
                  <a:pt x="21600" y="5870"/>
                  <a:pt x="21600" y="8964"/>
                </a:cubicBezTo>
                <a:cubicBezTo>
                  <a:pt x="21600" y="14955"/>
                  <a:pt x="19111" y="20678"/>
                  <a:pt x="14728" y="24764"/>
                </a:cubicBezTo>
                <a:lnTo>
                  <a:pt x="0" y="8964"/>
                </a:lnTo>
                <a:lnTo>
                  <a:pt x="19652" y="-1"/>
                </a:lnTo>
                <a:close/>
              </a:path>
            </a:pathLst>
          </a:custGeom>
          <a:gradFill rotWithShape="1">
            <a:gsLst>
              <a:gs pos="0">
                <a:srgbClr val="ABD9F2"/>
              </a:gs>
              <a:gs pos="100000">
                <a:srgbClr val="47ABE3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TextBox 1"/>
          <p:cNvSpPr txBox="1">
            <a:spLocks noChangeArrowheads="1"/>
          </p:cNvSpPr>
          <p:nvPr/>
        </p:nvSpPr>
        <p:spPr bwMode="auto">
          <a:xfrm>
            <a:off x="3714750" y="3195638"/>
            <a:ext cx="14112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solidFill>
                  <a:srgbClr val="333399"/>
                </a:solidFill>
                <a:latin typeface="Calibri" pitchFamily="34" charset="0"/>
              </a:rPr>
              <a:t>Участники</a:t>
            </a:r>
          </a:p>
          <a:p>
            <a:pPr algn="ctr" eaLnBrk="1" hangingPunct="1"/>
            <a:r>
              <a:rPr lang="ru-RU" altLang="ru-RU" sz="1700" b="1">
                <a:solidFill>
                  <a:srgbClr val="333399"/>
                </a:solidFill>
                <a:latin typeface="Calibri" pitchFamily="34" charset="0"/>
              </a:rPr>
              <a:t> бюджетного</a:t>
            </a:r>
          </a:p>
          <a:p>
            <a:pPr algn="ctr" eaLnBrk="1" hangingPunct="1"/>
            <a:r>
              <a:rPr lang="ru-RU" altLang="ru-RU" sz="1700" b="1">
                <a:solidFill>
                  <a:srgbClr val="333399"/>
                </a:solidFill>
                <a:latin typeface="Calibri" pitchFamily="34" charset="0"/>
              </a:rPr>
              <a:t> процесса</a:t>
            </a:r>
          </a:p>
        </p:txBody>
      </p:sp>
      <p:grpSp>
        <p:nvGrpSpPr>
          <p:cNvPr id="34828" name="Group 19"/>
          <p:cNvGrpSpPr>
            <a:grpSpLocks/>
          </p:cNvGrpSpPr>
          <p:nvPr/>
        </p:nvGrpSpPr>
        <p:grpSpPr bwMode="auto">
          <a:xfrm>
            <a:off x="3278188" y="2924175"/>
            <a:ext cx="2284412" cy="1190625"/>
            <a:chOff x="1968" y="1776"/>
            <a:chExt cx="1698" cy="846"/>
          </a:xfrm>
        </p:grpSpPr>
        <p:sp>
          <p:nvSpPr>
            <p:cNvPr id="34839" name="Oval 20"/>
            <p:cNvSpPr>
              <a:spLocks noChangeArrowheads="1"/>
            </p:cNvSpPr>
            <p:nvPr/>
          </p:nvSpPr>
          <p:spPr bwMode="gray">
            <a:xfrm rot="-998297">
              <a:off x="1968" y="1776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C1C1C1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34840" name="Oval 21"/>
            <p:cNvSpPr>
              <a:spLocks noChangeArrowheads="1"/>
            </p:cNvSpPr>
            <p:nvPr/>
          </p:nvSpPr>
          <p:spPr bwMode="white">
            <a:xfrm rot="-998297">
              <a:off x="2031" y="1935"/>
              <a:ext cx="1630" cy="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34829" name="Прямоугольник 16"/>
          <p:cNvSpPr>
            <a:spLocks noChangeArrowheads="1"/>
          </p:cNvSpPr>
          <p:nvPr/>
        </p:nvSpPr>
        <p:spPr bwMode="auto">
          <a:xfrm>
            <a:off x="3714750" y="3071813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333399"/>
                </a:solidFill>
                <a:latin typeface="Calibri" pitchFamily="34" charset="0"/>
              </a:rPr>
              <a:t>Участники</a:t>
            </a:r>
          </a:p>
          <a:p>
            <a:pPr algn="ctr" eaLnBrk="1" hangingPunct="1"/>
            <a:r>
              <a:rPr lang="ru-RU" altLang="ru-RU" b="1">
                <a:solidFill>
                  <a:srgbClr val="333399"/>
                </a:solidFill>
                <a:latin typeface="Calibri" pitchFamily="34" charset="0"/>
              </a:rPr>
              <a:t> бюджетного</a:t>
            </a:r>
          </a:p>
          <a:p>
            <a:pPr algn="ctr" eaLnBrk="1" hangingPunct="1"/>
            <a:r>
              <a:rPr lang="ru-RU" altLang="ru-RU" b="1">
                <a:solidFill>
                  <a:srgbClr val="333399"/>
                </a:solidFill>
                <a:latin typeface="Calibri" pitchFamily="34" charset="0"/>
              </a:rPr>
              <a:t> процесса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38" y="1785926"/>
            <a:ext cx="303961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/>
              <a:t>   Глава муниципального </a:t>
            </a:r>
          </a:p>
          <a:p>
            <a:pPr algn="ctr" eaLnBrk="1" hangingPunct="1">
              <a:defRPr/>
            </a:pPr>
            <a:r>
              <a:rPr lang="ru-RU" b="1" dirty="0"/>
              <a:t>образования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4876" y="1428736"/>
            <a:ext cx="3228769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/>
              <a:t>   Совет депутатов </a:t>
            </a:r>
          </a:p>
          <a:p>
            <a:pPr eaLnBrk="1" hangingPunct="1">
              <a:defRPr/>
            </a:pPr>
            <a:r>
              <a:rPr lang="ru-RU" b="1" dirty="0"/>
              <a:t>МО «МО </a:t>
            </a:r>
            <a:r>
              <a:rPr lang="ru-RU" b="1" dirty="0" err="1"/>
              <a:t>Камбарский</a:t>
            </a:r>
            <a:r>
              <a:rPr lang="ru-RU" b="1" dirty="0"/>
              <a:t> район</a:t>
            </a:r>
          </a:p>
          <a:p>
            <a:pPr eaLnBrk="1" hangingPunct="1">
              <a:defRPr/>
            </a:pPr>
            <a:r>
              <a:rPr lang="ru-RU" b="1" dirty="0"/>
              <a:t>Удмуртской Республики»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7158" y="2857496"/>
            <a:ext cx="3055645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/>
              <a:t>   Администрация МО </a:t>
            </a:r>
          </a:p>
          <a:p>
            <a:pPr algn="ctr" eaLnBrk="1" hangingPunct="1">
              <a:defRPr/>
            </a:pPr>
            <a:r>
              <a:rPr lang="ru-RU" b="1" dirty="0"/>
              <a:t>«МО </a:t>
            </a:r>
            <a:r>
              <a:rPr lang="ru-RU" b="1" dirty="0" err="1"/>
              <a:t>Камбарский</a:t>
            </a:r>
            <a:r>
              <a:rPr lang="ru-RU" b="1" dirty="0"/>
              <a:t> район</a:t>
            </a:r>
          </a:p>
          <a:p>
            <a:pPr algn="ctr" eaLnBrk="1" hangingPunct="1">
              <a:defRPr/>
            </a:pPr>
            <a:r>
              <a:rPr lang="ru-RU" b="1" dirty="0"/>
              <a:t>Удмуртской Республики»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7875" y="2500313"/>
            <a:ext cx="3128963" cy="6461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/>
              <a:t>   Главные распорядители</a:t>
            </a:r>
          </a:p>
          <a:p>
            <a:pPr algn="ctr" eaLnBrk="1" hangingPunct="1">
              <a:defRPr/>
            </a:pPr>
            <a:r>
              <a:rPr lang="ru-RU" b="1" dirty="0"/>
              <a:t>бюджетных средств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282" y="4143380"/>
            <a:ext cx="3133582" cy="120032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/>
              <a:t>   Управление финансов</a:t>
            </a:r>
          </a:p>
          <a:p>
            <a:pPr eaLnBrk="1" hangingPunct="1">
              <a:defRPr/>
            </a:pPr>
            <a:r>
              <a:rPr lang="ru-RU" b="1" dirty="0"/>
              <a:t>       Администрации МО «МО </a:t>
            </a:r>
            <a:r>
              <a:rPr lang="ru-RU" b="1" dirty="0" err="1"/>
              <a:t>Камбарский</a:t>
            </a:r>
            <a:r>
              <a:rPr lang="ru-RU" b="1" dirty="0"/>
              <a:t> район</a:t>
            </a:r>
          </a:p>
          <a:p>
            <a:pPr eaLnBrk="1" hangingPunct="1">
              <a:defRPr/>
            </a:pPr>
            <a:r>
              <a:rPr lang="ru-RU" b="1" dirty="0"/>
              <a:t>Удмуртской Республики»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5008" y="4000504"/>
            <a:ext cx="2928958" cy="369332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/>
              <a:t>   Казенные учреждения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8992" y="5214950"/>
            <a:ext cx="4011333" cy="1200329"/>
          </a:xfrm>
          <a:prstGeom prst="rect">
            <a:avLst/>
          </a:prstGeom>
          <a:solidFill>
            <a:srgbClr val="FF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/>
              <a:t>   Главные администраторы </a:t>
            </a:r>
          </a:p>
          <a:p>
            <a:pPr algn="ctr" eaLnBrk="1" hangingPunct="1">
              <a:defRPr/>
            </a:pPr>
            <a:r>
              <a:rPr lang="ru-RU" b="1" dirty="0"/>
              <a:t>поступлений доходов, источников </a:t>
            </a:r>
          </a:p>
          <a:p>
            <a:pPr algn="ctr" eaLnBrk="1" hangingPunct="1">
              <a:defRPr/>
            </a:pPr>
            <a:r>
              <a:rPr lang="ru-RU" b="1" dirty="0"/>
              <a:t>финансирования дефицита</a:t>
            </a:r>
          </a:p>
        </p:txBody>
      </p:sp>
      <p:pic>
        <p:nvPicPr>
          <p:cNvPr id="34837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TextBox 28"/>
          <p:cNvSpPr txBox="1">
            <a:spLocks noChangeArrowheads="1"/>
          </p:cNvSpPr>
          <p:nvPr/>
        </p:nvSpPr>
        <p:spPr bwMode="auto">
          <a:xfrm>
            <a:off x="8712200" y="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21343</TotalTime>
  <Words>4885</Words>
  <Application>Microsoft Office PowerPoint</Application>
  <PresentationFormat>Экран (4:3)</PresentationFormat>
  <Paragraphs>1234</Paragraphs>
  <Slides>66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66</vt:i4>
      </vt:variant>
    </vt:vector>
  </HeadingPairs>
  <TitlesOfParts>
    <vt:vector size="79" baseType="lpstr">
      <vt:lpstr>Arial</vt:lpstr>
      <vt:lpstr>Trebuchet MS</vt:lpstr>
      <vt:lpstr>Georgia</vt:lpstr>
      <vt:lpstr>Calibri</vt:lpstr>
      <vt:lpstr>Century Gothic</vt:lpstr>
      <vt:lpstr>Wingdings 3</vt:lpstr>
      <vt:lpstr>Times New Roman</vt:lpstr>
      <vt:lpstr>Aharoni</vt:lpstr>
      <vt:lpstr>Tahoma</vt:lpstr>
      <vt:lpstr>Wingdings</vt:lpstr>
      <vt:lpstr>Verdana</vt:lpstr>
      <vt:lpstr>Воздушный поток</vt:lpstr>
      <vt:lpstr>5_Сектор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ГОРОДА САРАПУЛА  НА 2014 ГОД  И ПЛАНОВЫЙ ПЕРИОД  2015 И 2016 ГОДОВ</dc:title>
  <dc:creator>Menshikova</dc:creator>
  <cp:lastModifiedBy>Иван</cp:lastModifiedBy>
  <cp:revision>2361</cp:revision>
  <cp:lastPrinted>2017-11-16T04:33:51Z</cp:lastPrinted>
  <dcterms:created xsi:type="dcterms:W3CDTF">2013-11-18T11:46:46Z</dcterms:created>
  <dcterms:modified xsi:type="dcterms:W3CDTF">2023-11-01T07:11:29Z</dcterms:modified>
</cp:coreProperties>
</file>