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9" r:id="rId1"/>
  </p:sldMasterIdLst>
  <p:notesMasterIdLst>
    <p:notesMasterId r:id="rId17"/>
  </p:notesMasterIdLst>
  <p:sldIdLst>
    <p:sldId id="256" r:id="rId2"/>
    <p:sldId id="374" r:id="rId3"/>
    <p:sldId id="391" r:id="rId4"/>
    <p:sldId id="390" r:id="rId5"/>
    <p:sldId id="375" r:id="rId6"/>
    <p:sldId id="370" r:id="rId7"/>
    <p:sldId id="341" r:id="rId8"/>
    <p:sldId id="385" r:id="rId9"/>
    <p:sldId id="357" r:id="rId10"/>
    <p:sldId id="359" r:id="rId11"/>
    <p:sldId id="378" r:id="rId12"/>
    <p:sldId id="364" r:id="rId13"/>
    <p:sldId id="365" r:id="rId14"/>
    <p:sldId id="351" r:id="rId15"/>
    <p:sldId id="384" r:id="rId16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CEA4EE"/>
    <a:srgbClr val="9900FF"/>
    <a:srgbClr val="E64F36"/>
    <a:srgbClr val="FF3399"/>
    <a:srgbClr val="34AAA4"/>
    <a:srgbClr val="E8C5F7"/>
    <a:srgbClr val="FF66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919" autoAdjust="0"/>
    <p:restoredTop sz="95423" autoAdjust="0"/>
  </p:normalViewPr>
  <p:slideViewPr>
    <p:cSldViewPr>
      <p:cViewPr>
        <p:scale>
          <a:sx n="70" d="100"/>
          <a:sy n="70" d="100"/>
        </p:scale>
        <p:origin x="-252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327 268,7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>
        <c:manualLayout>
          <c:xMode val="edge"/>
          <c:yMode val="edge"/>
          <c:x val="9.8021954023365596E-2"/>
          <c:y val="9.337124486132966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128317173244294"/>
          <c:w val="0.64706984040788518"/>
          <c:h val="0.8887168282675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327 268,7 тыс.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spPr>
              <a:solidFill>
                <a:srgbClr val="66FFFF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FF3399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3"/>
            <c:spPr>
              <a:solidFill>
                <a:srgbClr val="FFFF66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Субвенции                         195 143,0 тыс. руб.</c:v>
                </c:pt>
                <c:pt idx="1">
                  <c:v>Дотации                                                                        26 619,8 тыс. руб.</c:v>
                </c:pt>
                <c:pt idx="2">
                  <c:v>Иные межбюджетные трансферты                        45 050,7 тыс. руб.</c:v>
                </c:pt>
                <c:pt idx="3">
                  <c:v>Субсидии                                                60 455,2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195143</c:v>
                </c:pt>
                <c:pt idx="1">
                  <c:v>26619.8</c:v>
                </c:pt>
                <c:pt idx="2">
                  <c:v>45050.7</c:v>
                </c:pt>
                <c:pt idx="3">
                  <c:v>60455.199999999997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3955109059646"/>
          <c:y val="8.3950034023524842E-2"/>
          <c:w val="0.33607190380272534"/>
          <c:h val="0.8765439875571109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spPr>
              <a:solidFill>
                <a:srgbClr val="E64F3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Бюджетные кредиты из республиканского бюджета 75 998,2 тыс. руб.</c:v>
                </c:pt>
                <c:pt idx="1">
                  <c:v>Кредиты, полученные от кредитных организаций        0 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1857302143801363"/>
          <c:y val="0.15066488721123195"/>
          <c:w val="0.33365817644887535"/>
          <c:h val="0.80341667488343926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83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130"/>
      <c:perspective val="10"/>
    </c:view3D>
    <c:plotArea>
      <c:layout>
        <c:manualLayout>
          <c:layoutTarget val="inner"/>
          <c:xMode val="edge"/>
          <c:yMode val="edge"/>
          <c:x val="8.7808007310367739E-2"/>
          <c:y val="0.15229373676636723"/>
          <c:w val="0.89165441819772562"/>
          <c:h val="0.4396469711573680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3500" h="101600"/>
              <a:bevelB w="63500" h="101600"/>
            </a:sp3d>
          </c:spPr>
          <c:dPt>
            <c:idx val="0"/>
            <c:spPr>
              <a:solidFill>
                <a:srgbClr val="FF00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2"/>
            <c:spPr>
              <a:solidFill>
                <a:srgbClr val="FFFF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3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4"/>
            <c:spPr>
              <a:solidFill>
                <a:srgbClr val="FF66CC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5"/>
            <c:spPr>
              <a:solidFill>
                <a:srgbClr val="92D05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6"/>
            <c:spPr>
              <a:solidFill>
                <a:srgbClr val="EAEAEA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cat>
            <c:strRef>
              <c:f>Лист1!$A$2:$A$8</c:f>
              <c:strCache>
                <c:ptCount val="7"/>
                <c:pt idx="0">
                  <c:v>Питание - 5 170,3</c:v>
                </c:pt>
                <c:pt idx="1">
                  <c:v>Обеспечение деятельности - 2 148,1</c:v>
                </c:pt>
                <c:pt idx="2">
                  <c:v>Заработная плата - 1 328,9</c:v>
                </c:pt>
                <c:pt idx="3">
                  <c:v>Коммунальные услуги - 256,9</c:v>
                </c:pt>
                <c:pt idx="4">
                  <c:v>Приобретение ОС - 344,9</c:v>
                </c:pt>
                <c:pt idx="5">
                  <c:v>ГСМ - 9,2</c:v>
                </c:pt>
                <c:pt idx="6">
                  <c:v>Медикаменты - 20,9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55.7</c:v>
                </c:pt>
                <c:pt idx="1">
                  <c:v>23.2</c:v>
                </c:pt>
                <c:pt idx="2">
                  <c:v>14.3</c:v>
                </c:pt>
                <c:pt idx="3">
                  <c:v>2.8</c:v>
                </c:pt>
                <c:pt idx="4">
                  <c:v>3.7</c:v>
                </c:pt>
                <c:pt idx="5">
                  <c:v>0.1</c:v>
                </c:pt>
                <c:pt idx="6">
                  <c:v>0.2</c:v>
                </c:pt>
              </c:numCache>
            </c:numRef>
          </c:val>
        </c:ser>
        <c:gapWidth val="100"/>
        <c:shape val="box"/>
        <c:axId val="134042368"/>
        <c:axId val="134043904"/>
        <c:axId val="0"/>
      </c:bar3DChart>
      <c:catAx>
        <c:axId val="134042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95" b="1" baseline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043904"/>
        <c:crosses val="autoZero"/>
        <c:auto val="1"/>
        <c:lblAlgn val="ctr"/>
        <c:lblOffset val="100"/>
      </c:catAx>
      <c:valAx>
        <c:axId val="1340439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4042368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zero"/>
  </c:chart>
  <c:spPr>
    <a:noFill/>
    <a:effectLst>
      <a:innerShdw blurRad="63500" dist="50800" dir="2700000">
        <a:prstClr val="black">
          <a:alpha val="51000"/>
        </a:prstClr>
      </a:innerShd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788">
          <a:effectLst>
            <a:outerShdw blurRad="50800" dist="50800" dir="5400000" algn="ctr" rotWithShape="0">
              <a:srgbClr val="000000"/>
            </a:outerShdw>
          </a:effectLst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0.33665</cdr:y>
    </cdr:from>
    <cdr:to>
      <cdr:x>0.48039</cdr:x>
      <cdr:y>0.72646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368152"/>
          <a:ext cx="22322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75 998,2</a:t>
          </a:r>
        </a:p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0.17647</cdr:x>
      <cdr:y>0.72646</cdr:y>
    </cdr:from>
    <cdr:to>
      <cdr:x>0.38235</cdr:x>
      <cdr:y>0.85049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952328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100 %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0.2968</cdr:x>
      <cdr:y>0.21191</cdr:y>
    </cdr:from>
    <cdr:to>
      <cdr:x>0.44637</cdr:x>
      <cdr:y>0.26809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076628">
          <a:off x="3255805" y="1973687"/>
          <a:ext cx="1640727" cy="523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lnSpc>
              <a:spcPts val="27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55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,7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0.4205</cdr:x>
      <cdr:y>0.24675</cdr:y>
    </cdr:from>
    <cdr:to>
      <cdr:x>0.58126</cdr:x>
      <cdr:y>0.30332</cdr:y>
    </cdr:to>
    <cdr:sp macro="" textlink="">
      <cdr:nvSpPr>
        <cdr:cNvPr id="13" name="TextBox 12"/>
        <cdr:cNvSpPr txBox="1"/>
      </cdr:nvSpPr>
      <cdr:spPr>
        <a:xfrm xmlns:a="http://schemas.openxmlformats.org/drawingml/2006/main" rot="19106273">
          <a:off x="4612745" y="2298211"/>
          <a:ext cx="1763477" cy="52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23,2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0.48904</cdr:x>
      <cdr:y>0.30249</cdr:y>
    </cdr:from>
    <cdr:to>
      <cdr:x>0.62207</cdr:x>
      <cdr:y>0.37931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153580">
          <a:off x="5364575" y="2817320"/>
          <a:ext cx="1459289" cy="715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14,3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0.60483</cdr:x>
      <cdr:y>0.2771</cdr:y>
    </cdr:from>
    <cdr:to>
      <cdr:x>0.64477</cdr:x>
      <cdr:y>0.43736</cdr:y>
    </cdr:to>
    <cdr:sp macro="" textlink="">
      <cdr:nvSpPr>
        <cdr:cNvPr id="15" name="TextBox 14"/>
        <cdr:cNvSpPr txBox="1"/>
      </cdr:nvSpPr>
      <cdr:spPr>
        <a:xfrm xmlns:a="http://schemas.openxmlformats.org/drawingml/2006/main" rot="18891499">
          <a:off x="6107511" y="3108145"/>
          <a:ext cx="1492640" cy="4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2,8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0.67749</cdr:x>
      <cdr:y>0.3042</cdr:y>
    </cdr:from>
    <cdr:to>
      <cdr:x>0.71918</cdr:x>
      <cdr:y>0.4466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8829833">
          <a:off x="6997288" y="3267759"/>
          <a:ext cx="1326295" cy="457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3,7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0.76699</cdr:x>
      <cdr:y>0.31941</cdr:y>
    </cdr:from>
    <cdr:to>
      <cdr:x>0.81275</cdr:x>
      <cdr:y>0.47986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8771749">
          <a:off x="7917370" y="3471137"/>
          <a:ext cx="1494410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0,1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0.85616</cdr:x>
      <cdr:y>0.31067</cdr:y>
    </cdr:from>
    <cdr:to>
      <cdr:x>0.90192</cdr:x>
      <cdr:y>0.48979</cdr:y>
    </cdr:to>
    <cdr:sp macro="" textlink="">
      <cdr:nvSpPr>
        <cdr:cNvPr id="18" name="TextBox 17"/>
        <cdr:cNvSpPr txBox="1"/>
      </cdr:nvSpPr>
      <cdr:spPr>
        <a:xfrm xmlns:a="http://schemas.openxmlformats.org/drawingml/2006/main" rot="18642379">
          <a:off x="8808560" y="3476731"/>
          <a:ext cx="1668299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0,2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3C53AD-A1C5-414A-B70B-B3B8A5AB8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3637" cy="37306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3A8CA-05A6-48C2-913B-79DAF5F96A4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1402F-B74B-43AE-A5EA-1383D804A30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2" rIns="93004" bIns="46502" anchor="b"/>
          <a:lstStyle/>
          <a:p>
            <a:pPr algn="r" defTabSz="930275"/>
            <a:fld id="{0E0F8B89-BD52-47FB-9BE7-479524CBDD0E}" type="slidenum">
              <a:rPr lang="ru-RU" sz="1200">
                <a:latin typeface="Calibri" pitchFamily="34" charset="0"/>
              </a:rPr>
              <a:pPr algn="r" defTabSz="930275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2" rIns="91385" bIns="45692" anchor="b"/>
          <a:lstStyle/>
          <a:p>
            <a:pPr algn="r"/>
            <a:fld id="{67DAB03D-40CC-4852-96D7-AD680D275A41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72050" cy="372903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22813"/>
            <a:ext cx="4960937" cy="4475162"/>
          </a:xfrm>
          <a:noFill/>
          <a:ln/>
        </p:spPr>
        <p:txBody>
          <a:bodyPr lIns="93004" tIns="46502" rIns="93004" bIns="46502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19238" y="1417638"/>
            <a:ext cx="6902450" cy="4005262"/>
            <a:chOff x="2651760" y="1389888"/>
            <a:chExt cx="6903720" cy="4005072"/>
          </a:xfrm>
        </p:grpSpPr>
        <p:sp>
          <p:nvSpPr>
            <p:cNvPr id="6" name="Freeform 8"/>
            <p:cNvSpPr/>
            <p:nvPr/>
          </p:nvSpPr>
          <p:spPr>
            <a:xfrm>
              <a:off x="2651760" y="1389888"/>
              <a:ext cx="6903720" cy="3027218"/>
            </a:xfrm>
            <a:custGeom>
              <a:avLst/>
              <a:gdLst>
                <a:gd name="connsiteX0" fmla="*/ 3054096 w 6903720"/>
                <a:gd name="connsiteY0" fmla="*/ 448056 h 3026664"/>
                <a:gd name="connsiteX1" fmla="*/ 2670048 w 6903720"/>
                <a:gd name="connsiteY1" fmla="*/ 18288 h 3026664"/>
                <a:gd name="connsiteX2" fmla="*/ 2304288 w 6903720"/>
                <a:gd name="connsiteY2" fmla="*/ 502920 h 3026664"/>
                <a:gd name="connsiteX3" fmla="*/ 1911096 w 6903720"/>
                <a:gd name="connsiteY3" fmla="*/ 45720 h 3026664"/>
                <a:gd name="connsiteX4" fmla="*/ 1563624 w 6903720"/>
                <a:gd name="connsiteY4" fmla="*/ 512064 h 3026664"/>
                <a:gd name="connsiteX5" fmla="*/ 1152144 w 6903720"/>
                <a:gd name="connsiteY5" fmla="*/ 0 h 3026664"/>
                <a:gd name="connsiteX6" fmla="*/ 777240 w 6903720"/>
                <a:gd name="connsiteY6" fmla="*/ 548640 h 3026664"/>
                <a:gd name="connsiteX7" fmla="*/ 393192 w 6903720"/>
                <a:gd name="connsiteY7" fmla="*/ 27432 h 3026664"/>
                <a:gd name="connsiteX8" fmla="*/ 27432 w 6903720"/>
                <a:gd name="connsiteY8" fmla="*/ 466344 h 3026664"/>
                <a:gd name="connsiteX9" fmla="*/ 374904 w 6903720"/>
                <a:gd name="connsiteY9" fmla="*/ 1024128 h 3026664"/>
                <a:gd name="connsiteX10" fmla="*/ 27432 w 6903720"/>
                <a:gd name="connsiteY10" fmla="*/ 1472184 h 3026664"/>
                <a:gd name="connsiteX11" fmla="*/ 393192 w 6903720"/>
                <a:gd name="connsiteY11" fmla="*/ 2048256 h 3026664"/>
                <a:gd name="connsiteX12" fmla="*/ 0 w 6903720"/>
                <a:gd name="connsiteY12" fmla="*/ 2468880 h 3026664"/>
                <a:gd name="connsiteX13" fmla="*/ 365760 w 6903720"/>
                <a:gd name="connsiteY13" fmla="*/ 3026664 h 3026664"/>
                <a:gd name="connsiteX14" fmla="*/ 777240 w 6903720"/>
                <a:gd name="connsiteY14" fmla="*/ 2523744 h 3026664"/>
                <a:gd name="connsiteX15" fmla="*/ 1152144 w 6903720"/>
                <a:gd name="connsiteY15" fmla="*/ 3017520 h 3026664"/>
                <a:gd name="connsiteX16" fmla="*/ 1508760 w 6903720"/>
                <a:gd name="connsiteY16" fmla="*/ 2514600 h 3026664"/>
                <a:gd name="connsiteX17" fmla="*/ 1865376 w 6903720"/>
                <a:gd name="connsiteY17" fmla="*/ 2971800 h 3026664"/>
                <a:gd name="connsiteX18" fmla="*/ 2267712 w 6903720"/>
                <a:gd name="connsiteY18" fmla="*/ 2542032 h 3026664"/>
                <a:gd name="connsiteX19" fmla="*/ 2660904 w 6903720"/>
                <a:gd name="connsiteY19" fmla="*/ 2990088 h 3026664"/>
                <a:gd name="connsiteX20" fmla="*/ 3035808 w 6903720"/>
                <a:gd name="connsiteY20" fmla="*/ 2523744 h 3026664"/>
                <a:gd name="connsiteX21" fmla="*/ 3447288 w 6903720"/>
                <a:gd name="connsiteY21" fmla="*/ 2990088 h 3026664"/>
                <a:gd name="connsiteX22" fmla="*/ 3813048 w 6903720"/>
                <a:gd name="connsiteY22" fmla="*/ 2532888 h 3026664"/>
                <a:gd name="connsiteX23" fmla="*/ 4215384 w 6903720"/>
                <a:gd name="connsiteY23" fmla="*/ 3026664 h 3026664"/>
                <a:gd name="connsiteX24" fmla="*/ 4572000 w 6903720"/>
                <a:gd name="connsiteY24" fmla="*/ 2514600 h 3026664"/>
                <a:gd name="connsiteX25" fmla="*/ 4983480 w 6903720"/>
                <a:gd name="connsiteY25" fmla="*/ 2999232 h 3026664"/>
                <a:gd name="connsiteX26" fmla="*/ 5010912 w 6903720"/>
                <a:gd name="connsiteY26" fmla="*/ 3008376 h 3026664"/>
                <a:gd name="connsiteX27" fmla="*/ 5340096 w 6903720"/>
                <a:gd name="connsiteY27" fmla="*/ 2523744 h 3026664"/>
                <a:gd name="connsiteX28" fmla="*/ 5742432 w 6903720"/>
                <a:gd name="connsiteY28" fmla="*/ 3017520 h 3026664"/>
                <a:gd name="connsiteX29" fmla="*/ 6135624 w 6903720"/>
                <a:gd name="connsiteY29" fmla="*/ 2505456 h 3026664"/>
                <a:gd name="connsiteX30" fmla="*/ 6519672 w 6903720"/>
                <a:gd name="connsiteY30" fmla="*/ 2990088 h 3026664"/>
                <a:gd name="connsiteX31" fmla="*/ 6903720 w 6903720"/>
                <a:gd name="connsiteY31" fmla="*/ 2532888 h 3026664"/>
                <a:gd name="connsiteX32" fmla="*/ 6519672 w 6903720"/>
                <a:gd name="connsiteY32" fmla="*/ 2002536 h 3026664"/>
                <a:gd name="connsiteX33" fmla="*/ 6894576 w 6903720"/>
                <a:gd name="connsiteY33" fmla="*/ 1508760 h 3026664"/>
                <a:gd name="connsiteX34" fmla="*/ 6501384 w 6903720"/>
                <a:gd name="connsiteY34" fmla="*/ 1005840 h 3026664"/>
                <a:gd name="connsiteX35" fmla="*/ 6894576 w 6903720"/>
                <a:gd name="connsiteY35" fmla="*/ 512064 h 3026664"/>
                <a:gd name="connsiteX36" fmla="*/ 6510528 w 6903720"/>
                <a:gd name="connsiteY36" fmla="*/ 0 h 3026664"/>
                <a:gd name="connsiteX37" fmla="*/ 6117336 w 6903720"/>
                <a:gd name="connsiteY37" fmla="*/ 548640 h 3026664"/>
                <a:gd name="connsiteX38" fmla="*/ 5769864 w 6903720"/>
                <a:gd name="connsiteY38" fmla="*/ 27432 h 3026664"/>
                <a:gd name="connsiteX39" fmla="*/ 5358384 w 6903720"/>
                <a:gd name="connsiteY39" fmla="*/ 493776 h 3026664"/>
                <a:gd name="connsiteX40" fmla="*/ 4992624 w 6903720"/>
                <a:gd name="connsiteY40" fmla="*/ 9144 h 3026664"/>
                <a:gd name="connsiteX41" fmla="*/ 4590288 w 6903720"/>
                <a:gd name="connsiteY41" fmla="*/ 530352 h 3026664"/>
                <a:gd name="connsiteX42" fmla="*/ 4215384 w 6903720"/>
                <a:gd name="connsiteY42" fmla="*/ 18288 h 3026664"/>
                <a:gd name="connsiteX43" fmla="*/ 3858768 w 6903720"/>
                <a:gd name="connsiteY43" fmla="*/ 484632 h 3026664"/>
                <a:gd name="connsiteX44" fmla="*/ 3456432 w 6903720"/>
                <a:gd name="connsiteY44" fmla="*/ 0 h 3026664"/>
                <a:gd name="connsiteX45" fmla="*/ 3054096 w 6903720"/>
                <a:gd name="connsiteY45" fmla="*/ 448056 h 302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03720" h="3026664">
                  <a:moveTo>
                    <a:pt x="3054096" y="448056"/>
                  </a:moveTo>
                  <a:lnTo>
                    <a:pt x="2670048" y="18288"/>
                  </a:lnTo>
                  <a:lnTo>
                    <a:pt x="2304288" y="502920"/>
                  </a:lnTo>
                  <a:lnTo>
                    <a:pt x="1911096" y="45720"/>
                  </a:lnTo>
                  <a:lnTo>
                    <a:pt x="1563624" y="512064"/>
                  </a:lnTo>
                  <a:lnTo>
                    <a:pt x="1152144" y="0"/>
                  </a:lnTo>
                  <a:lnTo>
                    <a:pt x="777240" y="548640"/>
                  </a:lnTo>
                  <a:lnTo>
                    <a:pt x="393192" y="27432"/>
                  </a:lnTo>
                  <a:lnTo>
                    <a:pt x="27432" y="466344"/>
                  </a:lnTo>
                  <a:lnTo>
                    <a:pt x="374904" y="1024128"/>
                  </a:lnTo>
                  <a:lnTo>
                    <a:pt x="27432" y="1472184"/>
                  </a:lnTo>
                  <a:lnTo>
                    <a:pt x="393192" y="2048256"/>
                  </a:lnTo>
                  <a:lnTo>
                    <a:pt x="0" y="2468880"/>
                  </a:lnTo>
                  <a:lnTo>
                    <a:pt x="365760" y="3026664"/>
                  </a:lnTo>
                  <a:lnTo>
                    <a:pt x="777240" y="2523744"/>
                  </a:lnTo>
                  <a:lnTo>
                    <a:pt x="1152144" y="3017520"/>
                  </a:lnTo>
                  <a:lnTo>
                    <a:pt x="1508760" y="2514600"/>
                  </a:lnTo>
                  <a:lnTo>
                    <a:pt x="1865376" y="2971800"/>
                  </a:lnTo>
                  <a:lnTo>
                    <a:pt x="2267712" y="2542032"/>
                  </a:lnTo>
                  <a:lnTo>
                    <a:pt x="2660904" y="2990088"/>
                  </a:lnTo>
                  <a:lnTo>
                    <a:pt x="3035808" y="2523744"/>
                  </a:lnTo>
                  <a:lnTo>
                    <a:pt x="3447288" y="2990088"/>
                  </a:lnTo>
                  <a:lnTo>
                    <a:pt x="3813048" y="2532888"/>
                  </a:lnTo>
                  <a:lnTo>
                    <a:pt x="4215384" y="3026664"/>
                  </a:lnTo>
                  <a:lnTo>
                    <a:pt x="4572000" y="2514600"/>
                  </a:lnTo>
                  <a:lnTo>
                    <a:pt x="4983480" y="2999232"/>
                  </a:lnTo>
                  <a:lnTo>
                    <a:pt x="5010912" y="3008376"/>
                  </a:lnTo>
                  <a:lnTo>
                    <a:pt x="5340096" y="2523744"/>
                  </a:lnTo>
                  <a:lnTo>
                    <a:pt x="5742432" y="3017520"/>
                  </a:lnTo>
                  <a:lnTo>
                    <a:pt x="6135624" y="2505456"/>
                  </a:lnTo>
                  <a:lnTo>
                    <a:pt x="6519672" y="2990088"/>
                  </a:lnTo>
                  <a:lnTo>
                    <a:pt x="6903720" y="2532888"/>
                  </a:lnTo>
                  <a:lnTo>
                    <a:pt x="6519672" y="2002536"/>
                  </a:lnTo>
                  <a:lnTo>
                    <a:pt x="6894576" y="1508760"/>
                  </a:lnTo>
                  <a:lnTo>
                    <a:pt x="6501384" y="1005840"/>
                  </a:lnTo>
                  <a:lnTo>
                    <a:pt x="6894576" y="512064"/>
                  </a:lnTo>
                  <a:lnTo>
                    <a:pt x="6510528" y="0"/>
                  </a:lnTo>
                  <a:lnTo>
                    <a:pt x="6117336" y="548640"/>
                  </a:lnTo>
                  <a:lnTo>
                    <a:pt x="5769864" y="27432"/>
                  </a:lnTo>
                  <a:lnTo>
                    <a:pt x="5358384" y="493776"/>
                  </a:lnTo>
                  <a:lnTo>
                    <a:pt x="4992624" y="9144"/>
                  </a:lnTo>
                  <a:lnTo>
                    <a:pt x="4590288" y="530352"/>
                  </a:lnTo>
                  <a:lnTo>
                    <a:pt x="4215384" y="18288"/>
                  </a:lnTo>
                  <a:lnTo>
                    <a:pt x="3858768" y="484632"/>
                  </a:lnTo>
                  <a:lnTo>
                    <a:pt x="3456432" y="0"/>
                  </a:lnTo>
                  <a:lnTo>
                    <a:pt x="3054096" y="4480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/>
          </p:nvSpPr>
          <p:spPr>
            <a:xfrm>
              <a:off x="2651760" y="3877382"/>
              <a:ext cx="6903720" cy="1517578"/>
            </a:xfrm>
            <a:custGeom>
              <a:avLst/>
              <a:gdLst>
                <a:gd name="connsiteX0" fmla="*/ 384048 w 6903720"/>
                <a:gd name="connsiteY0" fmla="*/ 521208 h 1517904"/>
                <a:gd name="connsiteX1" fmla="*/ 0 w 6903720"/>
                <a:gd name="connsiteY1" fmla="*/ 987552 h 1517904"/>
                <a:gd name="connsiteX2" fmla="*/ 384048 w 6903720"/>
                <a:gd name="connsiteY2" fmla="*/ 1517904 h 1517904"/>
                <a:gd name="connsiteX3" fmla="*/ 786384 w 6903720"/>
                <a:gd name="connsiteY3" fmla="*/ 1051560 h 1517904"/>
                <a:gd name="connsiteX4" fmla="*/ 1161288 w 6903720"/>
                <a:gd name="connsiteY4" fmla="*/ 1508760 h 1517904"/>
                <a:gd name="connsiteX5" fmla="*/ 1517904 w 6903720"/>
                <a:gd name="connsiteY5" fmla="*/ 1005840 h 1517904"/>
                <a:gd name="connsiteX6" fmla="*/ 1911096 w 6903720"/>
                <a:gd name="connsiteY6" fmla="*/ 1508760 h 1517904"/>
                <a:gd name="connsiteX7" fmla="*/ 2276856 w 6903720"/>
                <a:gd name="connsiteY7" fmla="*/ 1033272 h 1517904"/>
                <a:gd name="connsiteX8" fmla="*/ 2651760 w 6903720"/>
                <a:gd name="connsiteY8" fmla="*/ 1481328 h 1517904"/>
                <a:gd name="connsiteX9" fmla="*/ 3054096 w 6903720"/>
                <a:gd name="connsiteY9" fmla="*/ 1014984 h 1517904"/>
                <a:gd name="connsiteX10" fmla="*/ 3465576 w 6903720"/>
                <a:gd name="connsiteY10" fmla="*/ 1517904 h 1517904"/>
                <a:gd name="connsiteX11" fmla="*/ 3822192 w 6903720"/>
                <a:gd name="connsiteY11" fmla="*/ 1024128 h 1517904"/>
                <a:gd name="connsiteX12" fmla="*/ 4215384 w 6903720"/>
                <a:gd name="connsiteY12" fmla="*/ 1508760 h 1517904"/>
                <a:gd name="connsiteX13" fmla="*/ 4590288 w 6903720"/>
                <a:gd name="connsiteY13" fmla="*/ 1033272 h 1517904"/>
                <a:gd name="connsiteX14" fmla="*/ 4983480 w 6903720"/>
                <a:gd name="connsiteY14" fmla="*/ 1517904 h 1517904"/>
                <a:gd name="connsiteX15" fmla="*/ 5340096 w 6903720"/>
                <a:gd name="connsiteY15" fmla="*/ 1005840 h 1517904"/>
                <a:gd name="connsiteX16" fmla="*/ 5751576 w 6903720"/>
                <a:gd name="connsiteY16" fmla="*/ 1499616 h 1517904"/>
                <a:gd name="connsiteX17" fmla="*/ 6135624 w 6903720"/>
                <a:gd name="connsiteY17" fmla="*/ 1014984 h 1517904"/>
                <a:gd name="connsiteX18" fmla="*/ 6510528 w 6903720"/>
                <a:gd name="connsiteY18" fmla="*/ 1499616 h 1517904"/>
                <a:gd name="connsiteX19" fmla="*/ 6903720 w 6903720"/>
                <a:gd name="connsiteY19" fmla="*/ 996696 h 1517904"/>
                <a:gd name="connsiteX20" fmla="*/ 6519672 w 6903720"/>
                <a:gd name="connsiteY20" fmla="*/ 566928 h 1517904"/>
                <a:gd name="connsiteX21" fmla="*/ 6492240 w 6903720"/>
                <a:gd name="connsiteY21" fmla="*/ 0 h 1517904"/>
                <a:gd name="connsiteX22" fmla="*/ 256032 w 6903720"/>
                <a:gd name="connsiteY22" fmla="*/ 9144 h 1517904"/>
                <a:gd name="connsiteX23" fmla="*/ 384048 w 6903720"/>
                <a:gd name="connsiteY23" fmla="*/ 521208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03720" h="1517904">
                  <a:moveTo>
                    <a:pt x="384048" y="521208"/>
                  </a:moveTo>
                  <a:lnTo>
                    <a:pt x="0" y="987552"/>
                  </a:lnTo>
                  <a:lnTo>
                    <a:pt x="384048" y="1517904"/>
                  </a:lnTo>
                  <a:lnTo>
                    <a:pt x="786384" y="1051560"/>
                  </a:lnTo>
                  <a:lnTo>
                    <a:pt x="1161288" y="1508760"/>
                  </a:lnTo>
                  <a:lnTo>
                    <a:pt x="1517904" y="1005840"/>
                  </a:lnTo>
                  <a:lnTo>
                    <a:pt x="1911096" y="1508760"/>
                  </a:lnTo>
                  <a:lnTo>
                    <a:pt x="2276856" y="1033272"/>
                  </a:lnTo>
                  <a:lnTo>
                    <a:pt x="2651760" y="1481328"/>
                  </a:lnTo>
                  <a:lnTo>
                    <a:pt x="3054096" y="1014984"/>
                  </a:lnTo>
                  <a:lnTo>
                    <a:pt x="3465576" y="1517904"/>
                  </a:lnTo>
                  <a:lnTo>
                    <a:pt x="3822192" y="1024128"/>
                  </a:lnTo>
                  <a:lnTo>
                    <a:pt x="4215384" y="1508760"/>
                  </a:lnTo>
                  <a:lnTo>
                    <a:pt x="4590288" y="1033272"/>
                  </a:lnTo>
                  <a:lnTo>
                    <a:pt x="4983480" y="1517904"/>
                  </a:lnTo>
                  <a:lnTo>
                    <a:pt x="5340096" y="1005840"/>
                  </a:lnTo>
                  <a:lnTo>
                    <a:pt x="5751576" y="1499616"/>
                  </a:lnTo>
                  <a:lnTo>
                    <a:pt x="6135624" y="1014984"/>
                  </a:lnTo>
                  <a:lnTo>
                    <a:pt x="6510528" y="1499616"/>
                  </a:lnTo>
                  <a:lnTo>
                    <a:pt x="6903720" y="996696"/>
                  </a:lnTo>
                  <a:lnTo>
                    <a:pt x="6519672" y="566928"/>
                  </a:lnTo>
                  <a:lnTo>
                    <a:pt x="6492240" y="0"/>
                  </a:lnTo>
                  <a:lnTo>
                    <a:pt x="256032" y="9144"/>
                  </a:lnTo>
                  <a:lnTo>
                    <a:pt x="384048" y="521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>
            <a:off x="725488" y="1435100"/>
            <a:ext cx="1444625" cy="3952875"/>
          </a:xfrm>
          <a:custGeom>
            <a:avLst/>
            <a:gdLst>
              <a:gd name="connsiteX0" fmla="*/ 788894 w 1443318"/>
              <a:gd name="connsiteY0" fmla="*/ 466165 h 3953435"/>
              <a:gd name="connsiteX1" fmla="*/ 394447 w 1443318"/>
              <a:gd name="connsiteY1" fmla="*/ 0 h 3953435"/>
              <a:gd name="connsiteX2" fmla="*/ 17930 w 1443318"/>
              <a:gd name="connsiteY2" fmla="*/ 475129 h 3953435"/>
              <a:gd name="connsiteX3" fmla="*/ 340659 w 1443318"/>
              <a:gd name="connsiteY3" fmla="*/ 941294 h 3953435"/>
              <a:gd name="connsiteX4" fmla="*/ 394447 w 1443318"/>
              <a:gd name="connsiteY4" fmla="*/ 1004047 h 3953435"/>
              <a:gd name="connsiteX5" fmla="*/ 0 w 1443318"/>
              <a:gd name="connsiteY5" fmla="*/ 1497106 h 3953435"/>
              <a:gd name="connsiteX6" fmla="*/ 367553 w 1443318"/>
              <a:gd name="connsiteY6" fmla="*/ 1936376 h 3953435"/>
              <a:gd name="connsiteX7" fmla="*/ 17930 w 1443318"/>
              <a:gd name="connsiteY7" fmla="*/ 2456329 h 3953435"/>
              <a:gd name="connsiteX8" fmla="*/ 394447 w 1443318"/>
              <a:gd name="connsiteY8" fmla="*/ 2958353 h 3953435"/>
              <a:gd name="connsiteX9" fmla="*/ 8965 w 1443318"/>
              <a:gd name="connsiteY9" fmla="*/ 3451412 h 3953435"/>
              <a:gd name="connsiteX10" fmla="*/ 385483 w 1443318"/>
              <a:gd name="connsiteY10" fmla="*/ 3953435 h 3953435"/>
              <a:gd name="connsiteX11" fmla="*/ 779930 w 1443318"/>
              <a:gd name="connsiteY11" fmla="*/ 3469341 h 3953435"/>
              <a:gd name="connsiteX12" fmla="*/ 1434353 w 1443318"/>
              <a:gd name="connsiteY12" fmla="*/ 2841812 h 3953435"/>
              <a:gd name="connsiteX13" fmla="*/ 1443318 w 1443318"/>
              <a:gd name="connsiteY13" fmla="*/ 869576 h 3953435"/>
              <a:gd name="connsiteX14" fmla="*/ 788894 w 1443318"/>
              <a:gd name="connsiteY14" fmla="*/ 46616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3318" h="3953435">
                <a:moveTo>
                  <a:pt x="788894" y="466165"/>
                </a:moveTo>
                <a:lnTo>
                  <a:pt x="394447" y="0"/>
                </a:lnTo>
                <a:lnTo>
                  <a:pt x="17930" y="475129"/>
                </a:lnTo>
                <a:lnTo>
                  <a:pt x="340659" y="941294"/>
                </a:lnTo>
                <a:lnTo>
                  <a:pt x="394447" y="1004047"/>
                </a:lnTo>
                <a:lnTo>
                  <a:pt x="0" y="1497106"/>
                </a:lnTo>
                <a:lnTo>
                  <a:pt x="367553" y="1936376"/>
                </a:lnTo>
                <a:lnTo>
                  <a:pt x="17930" y="2456329"/>
                </a:lnTo>
                <a:lnTo>
                  <a:pt x="394447" y="2958353"/>
                </a:lnTo>
                <a:lnTo>
                  <a:pt x="8965" y="3451412"/>
                </a:lnTo>
                <a:lnTo>
                  <a:pt x="385483" y="3953435"/>
                </a:lnTo>
                <a:lnTo>
                  <a:pt x="779930" y="3469341"/>
                </a:lnTo>
                <a:lnTo>
                  <a:pt x="1434353" y="2841812"/>
                </a:lnTo>
                <a:cubicBezTo>
                  <a:pt x="1437341" y="2184400"/>
                  <a:pt x="1440330" y="1526988"/>
                  <a:pt x="1443318" y="869576"/>
                </a:cubicBezTo>
                <a:lnTo>
                  <a:pt x="788894" y="466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756-58A0-4723-91F0-84228C677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9EB-756A-44C5-802B-BACC9C4D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0AC-CBA8-4282-85FC-9ECB30AE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AC02-22D0-409B-9566-D7DD0F93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9950-5D9A-477C-90B8-6E4F8C46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4FD3-B498-42ED-9D0A-6AFCF91B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6796-D449-40C5-BD08-BF8620CE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9306-663A-4D43-88E6-445D5A14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EDD5-B32A-4C0B-9125-AE3626DE8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573-B046-4A0F-ACE6-1B14CBDDA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6385-B355-493E-BCC4-D5281679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872AF32-250E-4C74-8694-F1C71DB06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:\Documents and Settings\Администратор\Рабочий стол\всё с рабочего стола\для презентации\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71850"/>
            <a:ext cx="4719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Елена\Desktop\ДЛЯ АНАЛИЗА\ГЛАВБУХ\Бюджет для граждан (отчет)\Шольинская Роспи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76464" cy="3240360"/>
          </a:xfrm>
          <a:prstGeom prst="rect">
            <a:avLst/>
          </a:prstGeom>
          <a:noFill/>
        </p:spPr>
      </p:pic>
      <p:pic>
        <p:nvPicPr>
          <p:cNvPr id="5126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63" y="428625"/>
            <a:ext cx="3214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kumimoji="0" lang="ru-RU" sz="2000" b="1" dirty="0">
              <a:solidFill>
                <a:srgbClr val="FD7F4D"/>
              </a:solidFill>
              <a:latin typeface="Times New Roman" pitchFamily="18" charset="0"/>
            </a:endParaRPr>
          </a:p>
        </p:txBody>
      </p:sp>
      <p:pic>
        <p:nvPicPr>
          <p:cNvPr id="11" name="Picture 19" descr="C:\Documents and Settings\Администратор\Рабочий стол\всё с рабочего стола\для презентации\live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143404" cy="28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Администратор\Рабочий стол\всё с рабочего стола\для презентации\0_4c352_d3f68067_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57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285874"/>
            <a:ext cx="8607425" cy="47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БЮДЖЕТ  ДЛЯ  ГРАЖДАН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Информация об исполнении консолидированного бюджета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муниципального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«Муниципальный округ Камбарский район Удмуртской Республики»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за 1 полугодие 2023 года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142875" y="1196751"/>
          <a:ext cx="8858250" cy="5616072"/>
        </p:xfrm>
        <a:graphic>
          <a:graphicData uri="http://schemas.openxmlformats.org/drawingml/2006/table">
            <a:tbl>
              <a:tblPr/>
              <a:tblGrid>
                <a:gridCol w="571469"/>
                <a:gridCol w="4793760"/>
                <a:gridCol w="1224136"/>
                <a:gridCol w="1368152"/>
                <a:gridCol w="900733"/>
              </a:tblGrid>
              <a:tr h="648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полугодие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воспитание»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414 943,1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258 325,5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 спорта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 «Камбарский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Камбарского района» 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55 493,7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30 930,6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населения»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3 004,8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устойчивого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экономического развития»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1 353,1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«Безопасность»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хозяйство»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306 092,6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96 926,2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энергетической эффективности»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управление»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107 140,1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53 195,4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«Реализация молодежной политики»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«Комплексные меры противодействия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немедицинскому потреблению наркотических  средств и их незаконному обороту в Камбарском районе»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9207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</a:t>
            </a:r>
            <a: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</a:b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12360" y="764704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285750" y="1700808"/>
          <a:ext cx="8678738" cy="4961955"/>
        </p:xfrm>
        <a:graphic>
          <a:graphicData uri="http://schemas.openxmlformats.org/drawingml/2006/table">
            <a:tbl>
              <a:tblPr/>
              <a:tblGrid>
                <a:gridCol w="559888"/>
                <a:gridCol w="4697733"/>
                <a:gridCol w="1199329"/>
                <a:gridCol w="1357692"/>
                <a:gridCol w="864096"/>
              </a:tblGrid>
              <a:tr h="9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272" marB="472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полугодие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«Улучшение условий охраны труда в муниципальном образовании «Камбарский район»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«Укрепление общественного здоровья в муниципальном образовании «Камбарский район»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«Профилактика правонарушений в муниципальном образовании «Камбарский район» Удмуртской Республики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 на территории муниципального образования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«Муниципальный округ Камбарский район Удмуртской Республики»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3 664,1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по программам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897 897,9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444 562,4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программ в общей сумме расходов бюджета района,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568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ПРОДОЛЖЕНИЕ)</a:t>
            </a: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</a:t>
            </a:r>
            <a:endParaRPr lang="ru-RU" sz="2000" b="1" dirty="0">
              <a:ln w="0" cmpd="sng">
                <a:solidFill>
                  <a:schemeClr val="tx1"/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58125" y="1196751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28662" y="243805"/>
            <a:ext cx="8215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Муниципального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ДОЛГа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консолидированного Бюджета МУНИЦИПАЛЬНОГО ОБРАЗОВАНИЯ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«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КАМБАРСКИЙ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1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полугодие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96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179512" y="1439863"/>
          <a:ext cx="8699500" cy="54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98"/>
          <p:cNvSpPr txBox="1">
            <a:spLocks noChangeArrowheads="1"/>
          </p:cNvSpPr>
          <p:nvPr/>
        </p:nvSpPr>
        <p:spPr bwMode="auto">
          <a:xfrm>
            <a:off x="1023938" y="2100263"/>
            <a:ext cx="2492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pPr eaLnBrk="0" hangingPunct="0"/>
            <a:r>
              <a:rPr lang="ru-RU" sz="1800">
                <a:latin typeface="Calibri" pitchFamily="34" charset="0"/>
              </a:rPr>
              <a:t> </a:t>
            </a:r>
          </a:p>
        </p:txBody>
      </p:sp>
      <p:sp>
        <p:nvSpPr>
          <p:cNvPr id="307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</a:rPr>
              <a:t>Информация о  дорожном фонде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образования  «Муниципальный округ Камбарский  район Удмуртской Республики» за 1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полугодие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2023 года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тыс.руб.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Group 105"/>
          <p:cNvGraphicFramePr>
            <a:graphicFrameLocks noGrp="1"/>
          </p:cNvGraphicFramePr>
          <p:nvPr/>
        </p:nvGraphicFramePr>
        <p:xfrm>
          <a:off x="323528" y="1340768"/>
          <a:ext cx="8462774" cy="5353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3661"/>
                <a:gridCol w="4661811"/>
                <a:gridCol w="1208459"/>
                <a:gridCol w="1279544"/>
                <a:gridCol w="819299"/>
              </a:tblGrid>
              <a:tr h="795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образования дорожного фонда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Неиспользованные бюджетные ассигнования по состоянию на начало года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20 859,7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11 367,4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968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на 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62 994,8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38 448,7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49 816,1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сети автомобильных дорог общего пользования и искусственных сооружений на них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46 931,2</a:t>
                      </a:r>
                      <a:endParaRPr kumimoji="0" lang="ru-RU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12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Дорожные работы за счет субсидий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46 931,2</a:t>
                      </a:r>
                      <a:endParaRPr kumimoji="0" lang="ru-RU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 bwMode="auto">
          <a:xfrm>
            <a:off x="7308304" y="4941168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 100%</a:t>
            </a:r>
          </a:p>
        </p:txBody>
      </p:sp>
      <p:sp>
        <p:nvSpPr>
          <p:cNvPr id="15" name="Нашивка 14"/>
          <p:cNvSpPr/>
          <p:nvPr/>
        </p:nvSpPr>
        <p:spPr bwMode="auto">
          <a:xfrm rot="5400000">
            <a:off x="-1651372" y="3206420"/>
            <a:ext cx="5517256" cy="178595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7308304" y="14127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80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76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,5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7308304" y="32129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23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,5%</a:t>
            </a:r>
            <a:endParaRPr lang="ru-RU" sz="3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+mn-cs"/>
            </a:endParaRPr>
          </a:p>
        </p:txBody>
      </p:sp>
      <p:sp>
        <p:nvSpPr>
          <p:cNvPr id="163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82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5720" y="1214906"/>
            <a:ext cx="1643073" cy="1960707"/>
            <a:chOff x="0" y="241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294106" y="294347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76886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8 235,6</a:t>
              </a:r>
              <a:endParaRPr lang="ru-RU" sz="3200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2051720" y="1412776"/>
            <a:ext cx="6588573" cy="1274762"/>
            <a:chOff x="1350186" y="198533"/>
            <a:chExt cx="7361177" cy="1274460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4384426" y="-2835707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1430637" y="270524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Образование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285720" y="2984675"/>
            <a:ext cx="1643073" cy="1960707"/>
            <a:chOff x="0" y="1770010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 rot="5400000">
              <a:off x="-294106" y="2064116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Нашивка 8"/>
            <p:cNvSpPr/>
            <p:nvPr/>
          </p:nvSpPr>
          <p:spPr>
            <a:xfrm>
              <a:off x="1" y="255481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solidFill>
                    <a:srgbClr val="000099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2 534,5</a:t>
              </a:r>
              <a:endParaRPr lang="ru-RU" sz="3200" dirty="0">
                <a:solidFill>
                  <a:srgbClr val="0000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051720" y="3212975"/>
            <a:ext cx="6572250" cy="1274764"/>
            <a:chOff x="1334692" y="1998503"/>
            <a:chExt cx="7342940" cy="1274461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4368932" y="-10357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334692" y="1998503"/>
              <a:ext cx="7280726" cy="115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Культура</a:t>
              </a:r>
            </a:p>
          </p:txBody>
        </p:sp>
      </p:grpSp>
      <p:grpSp>
        <p:nvGrpSpPr>
          <p:cNvPr id="8" name="Группа 11"/>
          <p:cNvGrpSpPr/>
          <p:nvPr/>
        </p:nvGrpSpPr>
        <p:grpSpPr>
          <a:xfrm>
            <a:off x="142876" y="4754441"/>
            <a:ext cx="1928794" cy="1960707"/>
            <a:chOff x="-162888" y="3539776"/>
            <a:chExt cx="1658217" cy="1960707"/>
          </a:xfrm>
          <a:scene3d>
            <a:camera prst="orthographicFront"/>
            <a:lightRig rig="threePt" dir="t"/>
          </a:scene3d>
        </p:grpSpPr>
        <p:sp>
          <p:nvSpPr>
            <p:cNvPr id="17" name="Нашивка 16"/>
            <p:cNvSpPr/>
            <p:nvPr/>
          </p:nvSpPr>
          <p:spPr>
            <a:xfrm rot="5400000">
              <a:off x="-294106" y="3833882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Нашивка 12"/>
            <p:cNvSpPr/>
            <p:nvPr/>
          </p:nvSpPr>
          <p:spPr>
            <a:xfrm>
              <a:off x="-162888" y="4286037"/>
              <a:ext cx="1658217" cy="599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10 770,1</a:t>
              </a:r>
              <a:endParaRPr lang="ru-RU" sz="3200" b="1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2123728" y="4941168"/>
            <a:ext cx="6572250" cy="1274762"/>
            <a:chOff x="1372495" y="3539776"/>
            <a:chExt cx="7342940" cy="1274460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406735" y="5055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372495" y="3601990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ИТОГО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4348" y="188639"/>
            <a:ext cx="7929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ДОХОДЫ ОТ ПРЕДПРИНИМАТЕЛЬСКОЙ И ИНОЙ ПРИНОСЯЩЕЙ ДОХОД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ДЕЯТЕЛЬНОСТИ  МУНИЦИПАЛЬНОГО ОБРАЗОВАНИЯ  «МУНИЦИПАЛЬНЫЙ ОКРУГ КАМБАРСКИЙ РАЙОН УДМУРТСКОЙ РЕСПУБЛИКИ» за 1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полугодие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года,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-808038" y="-1158875"/>
          <a:ext cx="10969626" cy="931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7544" y="-27384"/>
            <a:ext cx="8247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РАСХОДОВ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ПРОИЗВЕДЕННЫХ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СЧЕТ ПЛАТНЫХ УСЛУГ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1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полугодие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 руб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</a:t>
            </a:r>
            <a:endParaRPr lang="ru-RU" dirty="0">
              <a:cs typeface="Arial" charset="0"/>
            </a:endParaRP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8020125">
            <a:off x="2416383" y="1333817"/>
            <a:ext cx="1341206" cy="387575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8020125">
            <a:off x="3438078" y="2291717"/>
            <a:ext cx="947205" cy="25654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8208298">
            <a:off x="4227154" y="2769114"/>
            <a:ext cx="772123" cy="273523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8270363">
            <a:off x="5075249" y="3024750"/>
            <a:ext cx="852216" cy="32610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7999441">
            <a:off x="5915893" y="3219191"/>
            <a:ext cx="715372" cy="241958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7602714">
            <a:off x="7781829" y="3447814"/>
            <a:ext cx="731915" cy="291052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6273225"/>
            <a:ext cx="33575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>
                  <a:solidFill>
                    <a:srgbClr val="00CCCC"/>
                  </a:solidFill>
                </a:ln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Bookman Old Style" pitchFamily="18" charset="0"/>
                <a:cs typeface="+mn-cs"/>
              </a:rPr>
              <a:t>  </a:t>
            </a:r>
            <a:r>
              <a:rPr lang="ru-RU" sz="3200" b="1" kern="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Итого: </a:t>
            </a:r>
            <a:r>
              <a:rPr lang="ru-RU" sz="3200" b="1" kern="0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9</a:t>
            </a:r>
            <a:r>
              <a:rPr lang="ru-RU" sz="3200" b="1" kern="0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279,2</a:t>
            </a:r>
            <a:endParaRPr lang="ru-RU" sz="3200" dirty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7763249">
            <a:off x="6914417" y="3358010"/>
            <a:ext cx="670035" cy="229224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263606" y="0"/>
            <a:ext cx="2880394" cy="476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</a:p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6158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39552" y="18864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Параметры исполнения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1 полугодие 2022 </a:t>
            </a:r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2023 ГОДОВ</a:t>
            </a:r>
            <a:endParaRPr lang="ru-RU" sz="20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30" name="Group 60"/>
          <p:cNvGraphicFramePr>
            <a:graphicFrameLocks noGrp="1"/>
          </p:cNvGraphicFramePr>
          <p:nvPr/>
        </p:nvGraphicFramePr>
        <p:xfrm>
          <a:off x="611561" y="1916832"/>
          <a:ext cx="7992888" cy="4531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8191"/>
                <a:gridCol w="2664296"/>
                <a:gridCol w="2195474"/>
                <a:gridCol w="1404927"/>
              </a:tblGrid>
              <a:tr h="103097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муниципального образования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«Муниципальный округ Камбарский район Удмуртской Республики»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</a:tr>
              <a:tr h="549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81031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372 481,0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435 092,5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</a:p>
                  </a:txBody>
                  <a:tcPr marL="0" marR="0" marT="0" marB="0" anchor="ctr" horzOverflow="overflow"/>
                </a:tc>
              </a:tr>
              <a:tr h="6327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361 874,8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451 261,9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124,7</a:t>
                      </a:r>
                    </a:p>
                  </a:txBody>
                  <a:tcPr marL="0" marR="0" marT="0" marB="0" anchor="ctr" horzOverflow="overflow"/>
                </a:tc>
              </a:tr>
              <a:tr h="7979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Дефицит(-)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10 606,2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-16 169,4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0981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Муниципальный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долг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69 738,6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75 998,21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0"/>
          <p:cNvGraphicFramePr>
            <a:graphicFrameLocks noGrp="1"/>
          </p:cNvGraphicFramePr>
          <p:nvPr/>
        </p:nvGraphicFramePr>
        <p:xfrm>
          <a:off x="179512" y="1219251"/>
          <a:ext cx="8677226" cy="5571687"/>
        </p:xfrm>
        <a:graphic>
          <a:graphicData uri="http://schemas.openxmlformats.org/drawingml/2006/table">
            <a:tbl>
              <a:tblPr/>
              <a:tblGrid>
                <a:gridCol w="3657011"/>
                <a:gridCol w="1293373"/>
                <a:gridCol w="1250317"/>
                <a:gridCol w="1243480"/>
                <a:gridCol w="1233045"/>
              </a:tblGrid>
              <a:tr h="7695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полугодие 2023 года                      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 1 полугодию 2022 года %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248 978,0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113 485,5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доходы, в том числе: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231 691,7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106 577,1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189 229,0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84 639,1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 реализуемые на территории Российской Федерации (акцизы)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20 859,7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11 367,3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2 649,2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13 847,0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5 701,0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15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1 520,9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5,7 раз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139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2 022,0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в том числе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17 286,3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6 908,4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807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13 313,0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4 390,6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64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1 245,0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4,2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660 888,9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321 607,0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909 866,9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435 092,5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ПОСТУПЛЕНИЯ ДОХОДОВ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1 полугодие 2023 ГОДА</a:t>
            </a:r>
            <a:endParaRPr lang="ru-RU" sz="16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4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8640"/>
            <a:ext cx="8208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БЕЗВОЗМЕЗДНЫе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ПОСТУПЛЕНИя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ПОЛУЧННЫе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МУНИЦИПАЛЬНым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ОБРАЗОВАНИем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«МУНИЦИПАЛЬНЫЙ ОКРУГ Камбарский район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УДМУРТСКОЙ РЕСПУБЛИКИ»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 1 полугодие 2023 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ГОДа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340768"/>
          <a:ext cx="8535292" cy="53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69"/>
          <p:cNvGraphicFramePr>
            <a:graphicFrameLocks/>
          </p:cNvGraphicFramePr>
          <p:nvPr/>
        </p:nvGraphicFramePr>
        <p:xfrm>
          <a:off x="0" y="1268413"/>
          <a:ext cx="9170988" cy="5837237"/>
        </p:xfrm>
        <a:graphic>
          <a:graphicData uri="http://schemas.openxmlformats.org/presentationml/2006/ole">
            <p:oleObj spid="_x0000_s1026" name="Worksheet" r:id="rId4" imgW="9172634" imgH="6067440" progId="Excel.Sheet.8">
              <p:embed/>
            </p:oleObj>
          </a:graphicData>
        </a:graphic>
      </p:graphicFrame>
      <p:sp>
        <p:nvSpPr>
          <p:cNvPr id="10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8261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260648"/>
            <a:ext cx="828092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БЕЗВОЗМЕЗДНЫХ ПОСТУПЛЕНИЙ В БЮДЖЕТ  </a:t>
            </a:r>
            <a:b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1 полугодие 2022 и 2023 ГОДОВ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 тыс.руб.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6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АНАЛИЗ ИСПОЛНЕНИЯ КОНСОЛИДИРОВАННОГО БЮДЖЕТА</a:t>
            </a:r>
            <a:endParaRPr lang="ru-RU" sz="15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 РАСХОДАМ В РАЗРЕЗЕ ОТРАСЛЕЙ ЗА 1 полугодие 2023 ГОДА    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Group 105"/>
          <p:cNvGraphicFramePr>
            <a:graphicFrameLocks noGrp="1"/>
          </p:cNvGraphicFramePr>
          <p:nvPr/>
        </p:nvGraphicFramePr>
        <p:xfrm>
          <a:off x="323528" y="1196752"/>
          <a:ext cx="8572562" cy="55900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4350"/>
                <a:gridCol w="4326210"/>
                <a:gridCol w="1296144"/>
                <a:gridCol w="1368152"/>
                <a:gridCol w="867706"/>
              </a:tblGrid>
              <a:tr h="327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Раз-дел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Наименование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Уточненный план 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2023 год,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за 1 полугодие 2023 года,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126 135,3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62 783,2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49,8</a:t>
                      </a:r>
                    </a:p>
                  </a:txBody>
                  <a:tcPr horzOverflow="overflow"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41,6</a:t>
                      </a: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безопасность и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правоохр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35,3</a:t>
                      </a:r>
                    </a:p>
                  </a:txBody>
                  <a:tcPr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0400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90 509,6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47 081,2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52,0</a:t>
                      </a:r>
                    </a:p>
                  </a:txBody>
                  <a:tcPr horzOverflow="overflow"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210 246,4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43 663,4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20,8</a:t>
                      </a:r>
                    </a:p>
                  </a:txBody>
                  <a:tcPr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2063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РАСХОДЫ СОЦИАЛЬНОЙ НАПРАВЛЕННОСТИ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497 306,2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296 729,1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59,7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0700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445 909,3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267 659,8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0800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Культура, кинематография, 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43 264,4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23 113,7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53,4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7 700,3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5 686,8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73,9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62,2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926 929,7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451 261,9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48,7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FastStoneEdi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24425"/>
            <a:ext cx="2628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4"/>
          <p:cNvSpPr/>
          <p:nvPr/>
        </p:nvSpPr>
        <p:spPr bwMode="auto">
          <a:xfrm>
            <a:off x="633413" y="1557338"/>
            <a:ext cx="1795462" cy="1617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88640"/>
            <a:ext cx="87484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Расходы  по 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подразделу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«Образование»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 1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полугодие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2023 г.</a:t>
            </a:r>
            <a:r>
              <a:rPr lang="en-US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ru-RU" sz="19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тыс</a:t>
            </a:r>
            <a:r>
              <a:rPr lang="ru-RU" sz="19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 руб. 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6522276" y="1643050"/>
            <a:ext cx="2578121" cy="2357454"/>
          </a:xfrm>
          <a:prstGeom prst="ellipse">
            <a:avLst/>
          </a:prstGeom>
          <a:solidFill>
            <a:srgbClr val="B06BE3">
              <a:alpha val="44000"/>
            </a:srgb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953,9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6072198" y="3566266"/>
            <a:ext cx="2643174" cy="2434502"/>
          </a:xfrm>
          <a:prstGeom prst="ellipse">
            <a:avLst/>
          </a:prstGeom>
          <a:solidFill>
            <a:schemeClr val="accent5">
              <a:lumMod val="75000"/>
              <a:alpha val="69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8" name="Овал 4"/>
          <p:cNvSpPr/>
          <p:nvPr/>
        </p:nvSpPr>
        <p:spPr bwMode="auto">
          <a:xfrm>
            <a:off x="6257925" y="3898900"/>
            <a:ext cx="2243138" cy="18764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3 415,8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2982681" y="803981"/>
            <a:ext cx="3317511" cy="1472891"/>
          </a:xfrm>
          <a:prstGeom prst="ellipse">
            <a:avLst/>
          </a:prstGeom>
          <a:gradFill flip="none" rotWithShape="1">
            <a:gsLst>
              <a:gs pos="100000">
                <a:srgbClr val="03D4A8">
                  <a:alpha val="48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cap="sq">
            <a:solidFill>
              <a:schemeClr val="tx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6" name="Овал 4"/>
          <p:cNvSpPr/>
          <p:nvPr/>
        </p:nvSpPr>
        <p:spPr bwMode="auto">
          <a:xfrm>
            <a:off x="2886075" y="895350"/>
            <a:ext cx="3630613" cy="1381125"/>
          </a:xfrm>
          <a:prstGeom prst="rect">
            <a:avLst/>
          </a:prstGeom>
          <a:noFill/>
          <a:ln cap="sq"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исполнено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267 379,7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42844" y="1189798"/>
            <a:ext cx="2313187" cy="2096324"/>
            <a:chOff x="142845" y="1285860"/>
            <a:chExt cx="2241749" cy="2031584"/>
          </a:xfrm>
          <a:solidFill>
            <a:srgbClr val="0070C0"/>
          </a:solidFill>
        </p:grpSpPr>
        <p:sp>
          <p:nvSpPr>
            <p:cNvPr id="33" name="Овал 32"/>
            <p:cNvSpPr/>
            <p:nvPr/>
          </p:nvSpPr>
          <p:spPr bwMode="auto">
            <a:xfrm>
              <a:off x="142845" y="1285860"/>
              <a:ext cx="2241749" cy="2031584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457517" y="1742404"/>
              <a:ext cx="1643074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Общее образование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</a:rPr>
                <a:t>164 632,5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214313" y="2857500"/>
            <a:ext cx="2286000" cy="2071688"/>
            <a:chOff x="214282" y="2857496"/>
            <a:chExt cx="2286016" cy="2071702"/>
          </a:xfrm>
        </p:grpSpPr>
        <p:sp>
          <p:nvSpPr>
            <p:cNvPr id="38" name="Овал 37"/>
            <p:cNvSpPr/>
            <p:nvPr/>
          </p:nvSpPr>
          <p:spPr bwMode="auto">
            <a:xfrm>
              <a:off x="214282" y="2857496"/>
              <a:ext cx="2286016" cy="20717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69000"/>
              </a:schemeClr>
            </a:solidFill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 bwMode="auto">
            <a:xfrm>
              <a:off x="265082" y="3081336"/>
              <a:ext cx="2111390" cy="1649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8625" y="3357563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Дошкольное  образование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79 307,4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71438" y="4429125"/>
            <a:ext cx="3182937" cy="2214563"/>
            <a:chOff x="71406" y="4429132"/>
            <a:chExt cx="3183454" cy="2214578"/>
          </a:xfrm>
        </p:grpSpPr>
        <p:sp>
          <p:nvSpPr>
            <p:cNvPr id="41" name="Овал 40"/>
            <p:cNvSpPr/>
            <p:nvPr/>
          </p:nvSpPr>
          <p:spPr bwMode="auto">
            <a:xfrm>
              <a:off x="71406" y="4429132"/>
              <a:ext cx="3183454" cy="2214554"/>
            </a:xfrm>
            <a:prstGeom prst="ellipse">
              <a:avLst/>
            </a:prstGeom>
            <a:solidFill>
              <a:schemeClr val="accent4"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6" name="TextBox 31"/>
            <p:cNvSpPr txBox="1">
              <a:spLocks noChangeArrowheads="1"/>
            </p:cNvSpPr>
            <p:nvPr/>
          </p:nvSpPr>
          <p:spPr bwMode="auto">
            <a:xfrm>
              <a:off x="428596" y="4704718"/>
              <a:ext cx="250033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Профессиональная подготовка, переподготовка и повышение квалификации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25,3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47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8"/>
          <p:cNvGrpSpPr>
            <a:grpSpLocks/>
          </p:cNvGrpSpPr>
          <p:nvPr/>
        </p:nvGrpSpPr>
        <p:grpSpPr bwMode="auto">
          <a:xfrm>
            <a:off x="3132138" y="3068638"/>
            <a:ext cx="2859087" cy="1949450"/>
            <a:chOff x="379843" y="4717166"/>
            <a:chExt cx="2510522" cy="1710494"/>
          </a:xfrm>
        </p:grpSpPr>
        <p:sp>
          <p:nvSpPr>
            <p:cNvPr id="23" name="Овал 22"/>
            <p:cNvSpPr/>
            <p:nvPr/>
          </p:nvSpPr>
          <p:spPr bwMode="auto">
            <a:xfrm>
              <a:off x="431504" y="4717166"/>
              <a:ext cx="2458861" cy="1710494"/>
            </a:xfrm>
            <a:prstGeom prst="ellipse">
              <a:avLst/>
            </a:prstGeom>
            <a:solidFill>
              <a:schemeClr val="accent2">
                <a:lumMod val="50000"/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4" name="TextBox 31"/>
            <p:cNvSpPr txBox="1">
              <a:spLocks noChangeArrowheads="1"/>
            </p:cNvSpPr>
            <p:nvPr/>
          </p:nvSpPr>
          <p:spPr bwMode="auto">
            <a:xfrm>
              <a:off x="379843" y="5077210"/>
              <a:ext cx="2500330" cy="89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Дополнительное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образование детей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19 044,8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8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936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Обмен\чел\35428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115888"/>
            <a:ext cx="1158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755576" y="188913"/>
            <a:ext cx="8208912" cy="13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64" tIns="40632" rIns="81264" bIns="40632">
            <a:spAutoFit/>
          </a:bodyPr>
          <a:lstStyle/>
          <a:p>
            <a:pPr algn="ctr" defTabSz="914309">
              <a:defRPr/>
            </a:pPr>
            <a:r>
              <a:rPr lang="ru-RU" b="1" dirty="0">
                <a:solidFill>
                  <a:srgbClr val="A50021"/>
                </a:solidFill>
                <a:latin typeface="Arial" pitchFamily="34" charset="0"/>
              </a:rPr>
              <a:t>МП  «Развитие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культуры Камбарского района» </a:t>
            </a:r>
          </a:p>
          <a:p>
            <a:pPr algn="ctr" defTabSz="914309">
              <a:defRPr/>
            </a:pP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                                                 за 1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полугодие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2023 года</a:t>
            </a:r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</a:b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228184" y="1124744"/>
            <a:ext cx="2735263" cy="151288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rgbClr val="FFFFCC"/>
              </a:gs>
            </a:gsLst>
            <a:lin ang="0" scaled="0"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3275856" y="3789040"/>
            <a:ext cx="2664296" cy="3241675"/>
            <a:chOff x="3956825" y="3857628"/>
            <a:chExt cx="2684320" cy="3240855"/>
          </a:xfrm>
        </p:grpSpPr>
        <p:grpSp>
          <p:nvGrpSpPr>
            <p:cNvPr id="21543" name="Группа 17"/>
            <p:cNvGrpSpPr>
              <a:grpSpLocks/>
            </p:cNvGrpSpPr>
            <p:nvPr/>
          </p:nvGrpSpPr>
          <p:grpSpPr bwMode="auto">
            <a:xfrm>
              <a:off x="4000870" y="3857628"/>
              <a:ext cx="2640275" cy="2736724"/>
              <a:chOff x="56506" y="1105265"/>
              <a:chExt cx="5982825" cy="895837"/>
            </a:xfrm>
          </p:grpSpPr>
          <p:sp>
            <p:nvSpPr>
              <p:cNvPr id="3" name="Скругленный прямоугольник 18"/>
              <p:cNvSpPr/>
              <p:nvPr/>
            </p:nvSpPr>
            <p:spPr>
              <a:xfrm>
                <a:off x="54675" y="1246574"/>
                <a:ext cx="5057972" cy="754342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6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687374" y="1105265"/>
                <a:ext cx="4351957" cy="865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4" name="Rectangle 28"/>
            <p:cNvSpPr>
              <a:spLocks noChangeArrowheads="1"/>
            </p:cNvSpPr>
            <p:nvPr/>
          </p:nvSpPr>
          <p:spPr bwMode="auto">
            <a:xfrm>
              <a:off x="3956825" y="4312690"/>
              <a:ext cx="2357452" cy="2785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/>
              <a:r>
                <a:rPr lang="ru-RU" sz="2000" b="1" dirty="0"/>
                <a:t>Подпрограмма </a:t>
              </a:r>
            </a:p>
            <a:p>
              <a:pPr algn="ctr"/>
              <a:r>
                <a:rPr lang="ru-RU" sz="2000" b="1" dirty="0"/>
                <a:t>«Создание условий </a:t>
              </a:r>
            </a:p>
            <a:p>
              <a:pPr algn="ctr"/>
              <a:r>
                <a:rPr lang="ru-RU" sz="2000" b="1" dirty="0"/>
                <a:t>для реализации муниципальной программы»</a:t>
              </a:r>
            </a:p>
            <a:p>
              <a:pPr algn="ctr"/>
              <a:r>
                <a:rPr lang="ru-RU" sz="2000" b="1" dirty="0" smtClean="0"/>
                <a:t>1 661,8 </a:t>
              </a:r>
              <a:r>
                <a:rPr lang="ru-RU" sz="2000" b="1" dirty="0" smtClean="0"/>
                <a:t>тыс.руб</a:t>
              </a:r>
              <a:r>
                <a:rPr lang="ru-RU" sz="2000" b="1" dirty="0"/>
                <a:t>.</a:t>
              </a:r>
            </a:p>
            <a:p>
              <a:pPr algn="ctr">
                <a:spcBef>
                  <a:spcPct val="50000"/>
                </a:spcBef>
              </a:pPr>
              <a:endParaRPr lang="ru-RU" sz="1400" b="1" dirty="0"/>
            </a:p>
            <a:p>
              <a:pPr algn="ctr"/>
              <a:endParaRPr lang="ru-RU" sz="1400" b="1" dirty="0"/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68144" y="1124744"/>
            <a:ext cx="364331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Подпрограмма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«Развитие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библиотечного дела»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 smtClean="0"/>
              <a:t>3 589,0 тыс.руб</a:t>
            </a:r>
            <a:r>
              <a:rPr lang="ru-RU" sz="2000" b="1" dirty="0"/>
              <a:t>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ru-RU" sz="1400" b="1" dirty="0"/>
          </a:p>
        </p:txBody>
      </p: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179512" y="3573016"/>
            <a:ext cx="2952751" cy="2376487"/>
            <a:chOff x="142844" y="3786190"/>
            <a:chExt cx="2952921" cy="2376282"/>
          </a:xfrm>
        </p:grpSpPr>
        <p:grpSp>
          <p:nvGrpSpPr>
            <p:cNvPr id="21539" name="Группа 11"/>
            <p:cNvGrpSpPr>
              <a:grpSpLocks/>
            </p:cNvGrpSpPr>
            <p:nvPr/>
          </p:nvGrpSpPr>
          <p:grpSpPr bwMode="auto">
            <a:xfrm>
              <a:off x="142844" y="3786190"/>
              <a:ext cx="2916978" cy="2376282"/>
              <a:chOff x="1461725" y="1084384"/>
              <a:chExt cx="5716292" cy="89297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604840" y="1084384"/>
                <a:ext cx="5572056" cy="892973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2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0" name="Прямоугольник 31"/>
            <p:cNvSpPr>
              <a:spLocks noChangeArrowheads="1"/>
            </p:cNvSpPr>
            <p:nvPr/>
          </p:nvSpPr>
          <p:spPr bwMode="auto">
            <a:xfrm>
              <a:off x="143415" y="3857628"/>
              <a:ext cx="2952350" cy="224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   Подпрограмма  «Организация досуга, предоставление услуг организаций культуры, </a:t>
              </a:r>
            </a:p>
            <a:p>
              <a:pPr algn="ctr"/>
              <a:r>
                <a:rPr lang="ru-RU" sz="2000" b="1" dirty="0"/>
                <a:t>развитие местного народного творчества» </a:t>
              </a:r>
            </a:p>
            <a:p>
              <a:pPr algn="ctr"/>
              <a:r>
                <a:rPr lang="ru-RU" sz="2000" b="1" dirty="0" smtClean="0"/>
                <a:t>17 400,4 тыс.руб</a:t>
              </a:r>
              <a:r>
                <a:rPr lang="ru-RU" sz="2000" b="1" dirty="0"/>
                <a:t>.</a:t>
              </a:r>
            </a:p>
          </p:txBody>
        </p:sp>
      </p:grpSp>
      <p:pic>
        <p:nvPicPr>
          <p:cNvPr id="37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20619">
            <a:off x="2560638" y="2338388"/>
            <a:ext cx="1655762" cy="180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5652120" y="3645024"/>
            <a:ext cx="2915816" cy="2754045"/>
            <a:chOff x="6715139" y="3643314"/>
            <a:chExt cx="2430003" cy="3849494"/>
          </a:xfrm>
        </p:grpSpPr>
        <p:grpSp>
          <p:nvGrpSpPr>
            <p:cNvPr id="21535" name="Группа 11"/>
            <p:cNvGrpSpPr>
              <a:grpSpLocks/>
            </p:cNvGrpSpPr>
            <p:nvPr/>
          </p:nvGrpSpPr>
          <p:grpSpPr bwMode="auto">
            <a:xfrm>
              <a:off x="6715139" y="3643314"/>
              <a:ext cx="2285988" cy="3610843"/>
              <a:chOff x="1461725" y="1105342"/>
              <a:chExt cx="4787420" cy="123436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784364" y="1453968"/>
                <a:ext cx="4463707" cy="886030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3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36" name="Прямоугольник 38"/>
            <p:cNvSpPr>
              <a:spLocks noChangeArrowheads="1"/>
            </p:cNvSpPr>
            <p:nvPr/>
          </p:nvSpPr>
          <p:spPr bwMode="auto">
            <a:xfrm>
              <a:off x="6716281" y="4696522"/>
              <a:ext cx="2428861" cy="279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lang="ru-RU" sz="2000" b="1" dirty="0"/>
                <a:t>Подпрограмма «Развитие дополнительного образования детей»</a:t>
              </a:r>
            </a:p>
            <a:p>
              <a:pPr algn="ctr"/>
              <a:r>
                <a:rPr lang="ru-RU" sz="2000" b="1" dirty="0" smtClean="0"/>
                <a:t>6 184,3 тыс.руб</a:t>
              </a:r>
              <a:r>
                <a:rPr lang="ru-RU" sz="2000" b="1" dirty="0"/>
                <a:t>.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pic>
        <p:nvPicPr>
          <p:cNvPr id="44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19604441">
            <a:off x="3623530" y="997483"/>
            <a:ext cx="2328862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5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67357">
            <a:off x="3047974" y="2322760"/>
            <a:ext cx="3226826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9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4939021">
            <a:off x="1143794" y="1831182"/>
            <a:ext cx="1860550" cy="144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sp>
        <p:nvSpPr>
          <p:cNvPr id="215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419872" y="1988840"/>
            <a:ext cx="3095625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11" name="Овал 15"/>
          <p:cNvGrpSpPr>
            <a:grpSpLocks/>
          </p:cNvGrpSpPr>
          <p:nvPr/>
        </p:nvGrpSpPr>
        <p:grpSpPr bwMode="auto">
          <a:xfrm>
            <a:off x="250825" y="333375"/>
            <a:ext cx="4321175" cy="2595563"/>
            <a:chOff x="-327" y="-257"/>
            <a:chExt cx="4727" cy="2505"/>
          </a:xfrm>
        </p:grpSpPr>
        <p:pic>
          <p:nvPicPr>
            <p:cNvPr id="96261" name="Овал 15"/>
            <p:cNvPicPr>
              <a:picLocks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-327" y="-257"/>
              <a:ext cx="4727" cy="2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FF"/>
              </a:outerShdw>
            </a:effectLst>
          </p:spPr>
        </p:pic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-39" y="368"/>
              <a:ext cx="3442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2860" tIns="51429" rIns="102860" bIns="51429" anchor="ctr"/>
            <a:lstStyle/>
            <a:p>
              <a:pPr algn="ctr" defTabSz="914309">
                <a:defRPr/>
              </a:pPr>
              <a:r>
                <a:rPr lang="ru-RU" b="1" dirty="0">
                  <a:solidFill>
                    <a:srgbClr val="A50021"/>
                  </a:solidFill>
                </a:rPr>
                <a:t>Итого по программе</a:t>
              </a:r>
            </a:p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</a:rPr>
                <a:t>30 930,6тыс.руб</a:t>
              </a:r>
              <a:r>
                <a:rPr lang="ru-RU" sz="2000" b="1" dirty="0">
                  <a:solidFill>
                    <a:schemeClr val="accent5">
                      <a:lumMod val="10000"/>
                    </a:schemeClr>
                  </a:solidFill>
                </a:rPr>
                <a:t>.</a:t>
              </a:r>
              <a:endParaRPr lang="ru-RU" sz="2000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6012160" y="2348880"/>
            <a:ext cx="2933634" cy="2104494"/>
            <a:chOff x="6191298" y="3643314"/>
            <a:chExt cx="2664651" cy="2816357"/>
          </a:xfrm>
        </p:grpSpPr>
        <p:grpSp>
          <p:nvGrpSpPr>
            <p:cNvPr id="21525" name="Группа 11"/>
            <p:cNvGrpSpPr>
              <a:grpSpLocks/>
            </p:cNvGrpSpPr>
            <p:nvPr/>
          </p:nvGrpSpPr>
          <p:grpSpPr bwMode="auto">
            <a:xfrm>
              <a:off x="6283037" y="3643314"/>
              <a:ext cx="2564596" cy="2513406"/>
              <a:chOff x="556797" y="1105342"/>
              <a:chExt cx="5370895" cy="859205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556797" y="1368881"/>
                <a:ext cx="5278090" cy="595666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2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26" name="Прямоугольник 38"/>
            <p:cNvSpPr>
              <a:spLocks noChangeArrowheads="1"/>
            </p:cNvSpPr>
            <p:nvPr/>
          </p:nvSpPr>
          <p:spPr bwMode="auto">
            <a:xfrm>
              <a:off x="6191298" y="4317871"/>
              <a:ext cx="2664651" cy="214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r>
                <a:rPr lang="ru-RU" sz="2000" b="1" dirty="0" smtClean="0"/>
                <a:t>Подпрограмма </a:t>
              </a:r>
              <a:r>
                <a:rPr lang="ru-RU" sz="2000" b="1" dirty="0">
                  <a:solidFill>
                    <a:srgbClr val="000000"/>
                  </a:solidFill>
                </a:rPr>
                <a:t>«Развитие музейного </a:t>
              </a:r>
            </a:p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 дела» 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2 095,1 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тыс.руб.</a:t>
              </a:r>
              <a:endParaRPr lang="ru-RU" sz="2000" dirty="0"/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sp>
        <p:nvSpPr>
          <p:cNvPr id="3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60648"/>
            <a:ext cx="86439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РАСХОДЫ КОНСОЛИДИРОВАННОГО БЮДЖЕТА МУНИЦИПАЛЬНОГО ОБРАЗОВАНИЯ  «МУНИЦИПАЛЬНЫЙ ОКРУГ  КАМБАРСКИЙ РАЙОН УДМУРТСКОЙ РЕСПУБЛИКИ» ЗА 1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полугодие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 обеспечение МЕР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СОЦИАЛЬНОЙ ПОДДЕРЖКИ ОТДЕЛЬНЫМ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КАТЕГОРИЯМ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ГРАЖДАН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И </a:t>
            </a:r>
            <a:r>
              <a:rPr lang="ru-RU" sz="1600" b="1" cap="all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ВЫПЛАТы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СОЦИАЛЬНОГО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ХАРАКТЕРА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(5</a:t>
            </a:r>
            <a:r>
              <a:rPr lang="ru-RU" sz="18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 686,8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тыс.руб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.)</a:t>
            </a:r>
            <a:endParaRPr lang="ru-RU" sz="1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700808"/>
            <a:ext cx="357188" cy="7318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59511">
            <a:off x="5901883" y="1716752"/>
            <a:ext cx="357188" cy="700087"/>
          </a:xfrm>
          <a:prstGeom prst="downArrow">
            <a:avLst/>
          </a:prstGeom>
          <a:solidFill>
            <a:srgbClr val="B06BE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0" y="3000375"/>
            <a:ext cx="2500313" cy="1368425"/>
            <a:chOff x="-214346" y="2928934"/>
            <a:chExt cx="2786082" cy="21633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04" y="2928934"/>
              <a:ext cx="2428755" cy="21557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7" name="TextBox 10"/>
            <p:cNvSpPr txBox="1">
              <a:spLocks noChangeArrowheads="1"/>
            </p:cNvSpPr>
            <p:nvPr/>
          </p:nvSpPr>
          <p:spPr bwMode="auto">
            <a:xfrm>
              <a:off x="-214346" y="3000372"/>
              <a:ext cx="2786082" cy="209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Социальное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обеспечение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Населения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432,6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2195736" y="2420888"/>
            <a:ext cx="2571750" cy="1223963"/>
            <a:chOff x="2214546" y="2300286"/>
            <a:chExt cx="2571768" cy="18487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28859" y="2300286"/>
              <a:ext cx="2286016" cy="1848794"/>
            </a:xfrm>
            <a:prstGeom prst="rect">
              <a:avLst/>
            </a:prstGeom>
            <a:solidFill>
              <a:srgbClr val="9900F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5" name="TextBox 12"/>
            <p:cNvSpPr txBox="1">
              <a:spLocks noChangeArrowheads="1"/>
            </p:cNvSpPr>
            <p:nvPr/>
          </p:nvSpPr>
          <p:spPr bwMode="auto">
            <a:xfrm>
              <a:off x="2214546" y="2428869"/>
              <a:ext cx="2571768" cy="153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Охрана семьи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и детства  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3 670,9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4644008" y="2420888"/>
            <a:ext cx="2357437" cy="1223963"/>
            <a:chOff x="4644008" y="2287107"/>
            <a:chExt cx="2357454" cy="14141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86884" y="2287107"/>
              <a:ext cx="2071702" cy="14141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3" name="TextBox 14"/>
            <p:cNvSpPr txBox="1">
              <a:spLocks noChangeArrowheads="1"/>
            </p:cNvSpPr>
            <p:nvPr/>
          </p:nvSpPr>
          <p:spPr bwMode="auto">
            <a:xfrm>
              <a:off x="4644008" y="2444236"/>
              <a:ext cx="2357454" cy="117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Пенсионное обеспечение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583,3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28"/>
          <p:cNvGrpSpPr>
            <a:grpSpLocks/>
          </p:cNvGrpSpPr>
          <p:nvPr/>
        </p:nvGrpSpPr>
        <p:grpSpPr bwMode="auto">
          <a:xfrm>
            <a:off x="6786563" y="2974975"/>
            <a:ext cx="2357437" cy="1652588"/>
            <a:chOff x="6786546" y="3000372"/>
            <a:chExt cx="2357454" cy="25735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929422" y="3000372"/>
              <a:ext cx="2071702" cy="2499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1" name="TextBox 16"/>
            <p:cNvSpPr txBox="1">
              <a:spLocks noChangeArrowheads="1"/>
            </p:cNvSpPr>
            <p:nvPr/>
          </p:nvSpPr>
          <p:spPr bwMode="auto">
            <a:xfrm>
              <a:off x="6786546" y="3034810"/>
              <a:ext cx="2357454" cy="253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Другие вопросы </a:t>
              </a:r>
            </a:p>
            <a:p>
              <a:pPr algn="ctr"/>
              <a:r>
                <a:rPr lang="ru-RU" sz="2000" b="1" dirty="0"/>
                <a:t>в области социальной политики </a:t>
              </a:r>
            </a:p>
            <a:p>
              <a:pPr algn="ctr"/>
              <a:r>
                <a:rPr lang="ru-RU" sz="2000" b="1" dirty="0" smtClean="0"/>
                <a:t>0</a:t>
              </a:r>
              <a:endParaRPr lang="ru-RU" sz="2000" b="1" dirty="0"/>
            </a:p>
          </p:txBody>
        </p:sp>
      </p:grpSp>
      <p:sp>
        <p:nvSpPr>
          <p:cNvPr id="19" name="Стрелка вниз 18"/>
          <p:cNvSpPr/>
          <p:nvPr/>
        </p:nvSpPr>
        <p:spPr>
          <a:xfrm rot="20298421">
            <a:off x="7594600" y="1943100"/>
            <a:ext cx="357188" cy="87471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4575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749295">
            <a:off x="1306513" y="1947863"/>
            <a:ext cx="357187" cy="874712"/>
          </a:xfrm>
          <a:prstGeom prst="downArrow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powerpointstore.com_60</Template>
  <TotalTime>19459</TotalTime>
  <Words>1317</Words>
  <Application>Microsoft Office PowerPoint</Application>
  <PresentationFormat>Экран (4:3)</PresentationFormat>
  <Paragraphs>455</Paragraphs>
  <Slides>15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100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и формализация</dc:title>
  <dc:creator>100</dc:creator>
  <cp:lastModifiedBy>Елена</cp:lastModifiedBy>
  <cp:revision>2156</cp:revision>
  <cp:lastPrinted>1601-01-01T00:00:00Z</cp:lastPrinted>
  <dcterms:created xsi:type="dcterms:W3CDTF">2001-09-09T09:29:53Z</dcterms:created>
  <dcterms:modified xsi:type="dcterms:W3CDTF">2023-07-31T12:47:26Z</dcterms:modified>
</cp:coreProperties>
</file>