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09" r:id="rId1"/>
  </p:sldMasterIdLst>
  <p:notesMasterIdLst>
    <p:notesMasterId r:id="rId17"/>
  </p:notesMasterIdLst>
  <p:sldIdLst>
    <p:sldId id="256" r:id="rId2"/>
    <p:sldId id="374" r:id="rId3"/>
    <p:sldId id="391" r:id="rId4"/>
    <p:sldId id="390" r:id="rId5"/>
    <p:sldId id="375" r:id="rId6"/>
    <p:sldId id="370" r:id="rId7"/>
    <p:sldId id="341" r:id="rId8"/>
    <p:sldId id="385" r:id="rId9"/>
    <p:sldId id="357" r:id="rId10"/>
    <p:sldId id="359" r:id="rId11"/>
    <p:sldId id="378" r:id="rId12"/>
    <p:sldId id="364" r:id="rId13"/>
    <p:sldId id="365" r:id="rId14"/>
    <p:sldId id="351" r:id="rId15"/>
    <p:sldId id="384" r:id="rId16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CEA4EE"/>
    <a:srgbClr val="9900FF"/>
    <a:srgbClr val="E64F36"/>
    <a:srgbClr val="FF3399"/>
    <a:srgbClr val="34AAA4"/>
    <a:srgbClr val="E8C5F7"/>
    <a:srgbClr val="FF66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9" autoAdjust="0"/>
    <p:restoredTop sz="95423" autoAdjust="0"/>
  </p:normalViewPr>
  <p:slideViewPr>
    <p:cSldViewPr>
      <p:cViewPr>
        <p:scale>
          <a:sx n="70" d="100"/>
          <a:sy n="70" d="100"/>
        </p:scale>
        <p:origin x="-300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702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063,9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c:rich>
      </c:tx>
      <c:layout>
        <c:manualLayout>
          <c:xMode val="edge"/>
          <c:yMode val="edge"/>
          <c:x val="9.8021954023365596E-2"/>
          <c:y val="9.337124486132966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128317173244302"/>
          <c:w val="0.64706984040788573"/>
          <c:h val="0.8887168282675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702 063,9 тыс.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dPt>
            <c:idx val="0"/>
            <c:spPr>
              <a:solidFill>
                <a:srgbClr val="66FFFF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rgbClr val="FF3399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dPt>
            <c:idx val="3"/>
            <c:spPr>
              <a:solidFill>
                <a:srgbClr val="FFFF66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4"/>
                <c:pt idx="0">
                  <c:v>Субвенции                         368 898,6  тыс. руб.</c:v>
                </c:pt>
                <c:pt idx="1">
                  <c:v>Дотации                                                                        62 811,7 тыс. руб.</c:v>
                </c:pt>
                <c:pt idx="2">
                  <c:v>Иные межбюджетные трансферты                        87 408,2 тыс. руб.</c:v>
                </c:pt>
                <c:pt idx="3">
                  <c:v>Субсидии                                                182 945,4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368898.6</c:v>
                </c:pt>
                <c:pt idx="1">
                  <c:v>62811.7</c:v>
                </c:pt>
                <c:pt idx="2">
                  <c:v>87408.2</c:v>
                </c:pt>
                <c:pt idx="3">
                  <c:v>182945.4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23955109059646"/>
          <c:y val="8.3950034023524842E-2"/>
          <c:w val="0.33607190380272567"/>
          <c:h val="0.8765439875571109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</c:spPr>
          <c:dPt>
            <c:idx val="1"/>
            <c:spPr>
              <a:solidFill>
                <a:srgbClr val="E64F3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Бюджетные кредиты из республиканского бюджета 66 846,2 тыс. руб.</c:v>
                </c:pt>
                <c:pt idx="1">
                  <c:v>Кредиты, полученные от кредитных организаций        0  тыс.руб.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firstSliceAng val="0"/>
        <c:holeSize val="50"/>
      </c:doughnutChart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61857302143801363"/>
          <c:y val="0.15066488721123203"/>
          <c:w val="0.33365817644887552"/>
          <c:h val="0.80341667488343926"/>
        </c:manualLayout>
      </c:layout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83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depthPercent val="130"/>
      <c:perspective val="10"/>
    </c:view3D>
    <c:plotArea>
      <c:layout>
        <c:manualLayout>
          <c:layoutTarget val="inner"/>
          <c:xMode val="edge"/>
          <c:yMode val="edge"/>
          <c:x val="8.7808007310367739E-2"/>
          <c:y val="0.1522937367663674"/>
          <c:w val="0.89165441819772562"/>
          <c:h val="0.4396469711573683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63500" h="101600"/>
              <a:bevelB w="63500" h="101600"/>
            </a:sp3d>
          </c:spPr>
          <c:dPt>
            <c:idx val="0"/>
            <c:spPr>
              <a:solidFill>
                <a:srgbClr val="FF00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2"/>
            <c:spPr>
              <a:solidFill>
                <a:srgbClr val="FFFF0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3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4"/>
            <c:spPr>
              <a:solidFill>
                <a:srgbClr val="FF66CC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5"/>
            <c:spPr>
              <a:solidFill>
                <a:srgbClr val="92D050"/>
              </a:solidFill>
              <a:ln w="15923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dPt>
            <c:idx val="6"/>
            <c:spPr>
              <a:solidFill>
                <a:srgbClr val="EAEAEA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63500" h="101600"/>
                <a:bevelB w="63500" h="101600"/>
              </a:sp3d>
            </c:spPr>
          </c:dPt>
          <c:cat>
            <c:strRef>
              <c:f>Лист1!$A$2:$A$8</c:f>
              <c:strCache>
                <c:ptCount val="7"/>
                <c:pt idx="0">
                  <c:v>Питание - 9 913,3</c:v>
                </c:pt>
                <c:pt idx="1">
                  <c:v>Обеспечение деятельности - 3 338,3</c:v>
                </c:pt>
                <c:pt idx="2">
                  <c:v>Заработная плата - 2 826,7</c:v>
                </c:pt>
                <c:pt idx="3">
                  <c:v>Коммунальные услуги - 684,5</c:v>
                </c:pt>
                <c:pt idx="4">
                  <c:v>Приобретение ОС - 346,9</c:v>
                </c:pt>
                <c:pt idx="5">
                  <c:v>ГСМ - 32,2</c:v>
                </c:pt>
                <c:pt idx="6">
                  <c:v>Медикаменты - 26,9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57.7</c:v>
                </c:pt>
                <c:pt idx="1">
                  <c:v>19.399999999999999</c:v>
                </c:pt>
                <c:pt idx="2">
                  <c:v>16.5</c:v>
                </c:pt>
                <c:pt idx="3">
                  <c:v>4</c:v>
                </c:pt>
                <c:pt idx="4">
                  <c:v>2</c:v>
                </c:pt>
                <c:pt idx="5">
                  <c:v>0.2</c:v>
                </c:pt>
                <c:pt idx="6">
                  <c:v>0.2</c:v>
                </c:pt>
              </c:numCache>
            </c:numRef>
          </c:val>
        </c:ser>
        <c:gapWidth val="100"/>
        <c:shape val="box"/>
        <c:axId val="147737216"/>
        <c:axId val="147743104"/>
        <c:axId val="0"/>
      </c:bar3DChart>
      <c:catAx>
        <c:axId val="147737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995" b="1" baseline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743104"/>
        <c:crosses val="autoZero"/>
        <c:auto val="1"/>
        <c:lblAlgn val="ctr"/>
        <c:lblOffset val="100"/>
      </c:catAx>
      <c:valAx>
        <c:axId val="147743104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47737216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zero"/>
  </c:chart>
  <c:spPr>
    <a:noFill/>
    <a:effectLst>
      <a:innerShdw blurRad="63500" dist="50800" dir="2700000">
        <a:prstClr val="black">
          <a:alpha val="51000"/>
        </a:prstClr>
      </a:innerShdw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 sz="1788">
          <a:effectLst>
            <a:outerShdw blurRad="50800" dist="50800" dir="5400000" algn="ctr" rotWithShape="0">
              <a:srgbClr val="000000"/>
            </a:outerShdw>
          </a:effectLst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0.17647</cdr:x>
      <cdr:y>0.33665</cdr:y>
    </cdr:from>
    <cdr:to>
      <cdr:x>0.48039</cdr:x>
      <cdr:y>0.72646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44" y="1368152"/>
          <a:ext cx="223224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66 846,2</a:t>
          </a:r>
          <a:endParaRPr lang="ru-RU" sz="36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тыс.руб.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0.17647</cdr:x>
      <cdr:y>0.72646</cdr:y>
    </cdr:from>
    <cdr:to>
      <cdr:x>0.38235</cdr:x>
      <cdr:y>0.85049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2952328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100 %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0.10859</cdr:x>
      <cdr:y>0.06205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0" y="0"/>
          <a:ext cx="1214446" cy="428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0.2968</cdr:x>
      <cdr:y>0.21191</cdr:y>
    </cdr:from>
    <cdr:to>
      <cdr:x>0.44637</cdr:x>
      <cdr:y>0.26809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076628">
          <a:off x="3255805" y="1973687"/>
          <a:ext cx="1640727" cy="523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>
            <a:lnSpc>
              <a:spcPts val="2700"/>
            </a:lnSpc>
          </a:pP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57,7%</a:t>
          </a:r>
          <a:endParaRPr lang="ru-RU" sz="2800" b="1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0.4205</cdr:x>
      <cdr:y>0.24675</cdr:y>
    </cdr:from>
    <cdr:to>
      <cdr:x>0.58126</cdr:x>
      <cdr:y>0.30332</cdr:y>
    </cdr:to>
    <cdr:sp macro="" textlink="">
      <cdr:nvSpPr>
        <cdr:cNvPr id="13" name="TextBox 12"/>
        <cdr:cNvSpPr txBox="1"/>
      </cdr:nvSpPr>
      <cdr:spPr>
        <a:xfrm xmlns:a="http://schemas.openxmlformats.org/drawingml/2006/main" rot="19106273">
          <a:off x="4612745" y="2298211"/>
          <a:ext cx="1763477" cy="5268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19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,4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0.48904</cdr:x>
      <cdr:y>0.30249</cdr:y>
    </cdr:from>
    <cdr:to>
      <cdr:x>0.62207</cdr:x>
      <cdr:y>0.37931</cdr:y>
    </cdr:to>
    <cdr:sp macro="" textlink="">
      <cdr:nvSpPr>
        <cdr:cNvPr id="14" name="TextBox 13"/>
        <cdr:cNvSpPr txBox="1"/>
      </cdr:nvSpPr>
      <cdr:spPr>
        <a:xfrm xmlns:a="http://schemas.openxmlformats.org/drawingml/2006/main" rot="19153580">
          <a:off x="5364575" y="2817320"/>
          <a:ext cx="1459289" cy="715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16,5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0.60483</cdr:x>
      <cdr:y>0.2771</cdr:y>
    </cdr:from>
    <cdr:to>
      <cdr:x>0.64477</cdr:x>
      <cdr:y>0.43736</cdr:y>
    </cdr:to>
    <cdr:sp macro="" textlink="">
      <cdr:nvSpPr>
        <cdr:cNvPr id="15" name="TextBox 14"/>
        <cdr:cNvSpPr txBox="1"/>
      </cdr:nvSpPr>
      <cdr:spPr>
        <a:xfrm xmlns:a="http://schemas.openxmlformats.org/drawingml/2006/main" rot="18891499">
          <a:off x="6107511" y="3108145"/>
          <a:ext cx="1492640" cy="438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,0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0.67749</cdr:x>
      <cdr:y>0.3042</cdr:y>
    </cdr:from>
    <cdr:to>
      <cdr:x>0.71918</cdr:x>
      <cdr:y>0.4466</cdr:y>
    </cdr:to>
    <cdr:sp macro="" textlink="">
      <cdr:nvSpPr>
        <cdr:cNvPr id="16" name="TextBox 15"/>
        <cdr:cNvSpPr txBox="1"/>
      </cdr:nvSpPr>
      <cdr:spPr>
        <a:xfrm xmlns:a="http://schemas.openxmlformats.org/drawingml/2006/main" rot="18829833">
          <a:off x="6997288" y="3267759"/>
          <a:ext cx="1326295" cy="457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2,0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0.76699</cdr:x>
      <cdr:y>0.31941</cdr:y>
    </cdr:from>
    <cdr:to>
      <cdr:x>0.81275</cdr:x>
      <cdr:y>0.47986</cdr:y>
    </cdr:to>
    <cdr:sp macro="" textlink="">
      <cdr:nvSpPr>
        <cdr:cNvPr id="17" name="TextBox 16"/>
        <cdr:cNvSpPr txBox="1"/>
      </cdr:nvSpPr>
      <cdr:spPr>
        <a:xfrm xmlns:a="http://schemas.openxmlformats.org/drawingml/2006/main" rot="18771749">
          <a:off x="7917370" y="3471137"/>
          <a:ext cx="1494410" cy="50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0,2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0.85616</cdr:x>
      <cdr:y>0.31067</cdr:y>
    </cdr:from>
    <cdr:to>
      <cdr:x>0.90192</cdr:x>
      <cdr:y>0.48979</cdr:y>
    </cdr:to>
    <cdr:sp macro="" textlink="">
      <cdr:nvSpPr>
        <cdr:cNvPr id="18" name="TextBox 17"/>
        <cdr:cNvSpPr txBox="1"/>
      </cdr:nvSpPr>
      <cdr:spPr>
        <a:xfrm xmlns:a="http://schemas.openxmlformats.org/drawingml/2006/main" rot="18642379">
          <a:off x="8808560" y="3476731"/>
          <a:ext cx="1668299" cy="501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0,2 %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63C53AD-A1C5-414A-B70B-B3B8A5AB8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3637" cy="3730625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3A8CA-05A6-48C2-913B-79DAF5F96A4A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D1402F-B74B-43AE-A5EA-1383D804A300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latin typeface="Arial" charset="0"/>
              </a:rPr>
              <a:t>Слайд 6</a:t>
            </a: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6125"/>
            <a:ext cx="4972050" cy="37306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4725988"/>
            <a:ext cx="5411787" cy="4470400"/>
          </a:xfrm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4" tIns="46502" rIns="93004" bIns="46502" anchor="b"/>
          <a:lstStyle/>
          <a:p>
            <a:pPr algn="r" defTabSz="930275"/>
            <a:fld id="{0E0F8B89-BD52-47FB-9BE7-479524CBDD0E}" type="slidenum">
              <a:rPr lang="ru-RU" sz="1200">
                <a:latin typeface="Calibri" pitchFamily="34" charset="0"/>
              </a:rPr>
              <a:pPr algn="r" defTabSz="930275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5" tIns="45692" rIns="91385" bIns="45692" anchor="b"/>
          <a:lstStyle/>
          <a:p>
            <a:pPr algn="r"/>
            <a:fld id="{67DAB03D-40CC-4852-96D7-AD680D275A41}" type="slidenum">
              <a:rPr lang="ru-RU" sz="1200">
                <a:latin typeface="Calibri" pitchFamily="34" charset="0"/>
              </a:rPr>
              <a:pPr algn="r"/>
              <a:t>13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72050" cy="3729038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722813"/>
            <a:ext cx="4960937" cy="4475162"/>
          </a:xfrm>
          <a:noFill/>
          <a:ln/>
        </p:spPr>
        <p:txBody>
          <a:bodyPr lIns="93004" tIns="46502" rIns="93004" bIns="46502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519238" y="1417638"/>
            <a:ext cx="6902450" cy="4005262"/>
            <a:chOff x="2651760" y="1389888"/>
            <a:chExt cx="6903720" cy="4005072"/>
          </a:xfrm>
        </p:grpSpPr>
        <p:sp>
          <p:nvSpPr>
            <p:cNvPr id="6" name="Freeform 8"/>
            <p:cNvSpPr/>
            <p:nvPr/>
          </p:nvSpPr>
          <p:spPr>
            <a:xfrm>
              <a:off x="2651760" y="1389888"/>
              <a:ext cx="6903720" cy="3027218"/>
            </a:xfrm>
            <a:custGeom>
              <a:avLst/>
              <a:gdLst>
                <a:gd name="connsiteX0" fmla="*/ 3054096 w 6903720"/>
                <a:gd name="connsiteY0" fmla="*/ 448056 h 3026664"/>
                <a:gd name="connsiteX1" fmla="*/ 2670048 w 6903720"/>
                <a:gd name="connsiteY1" fmla="*/ 18288 h 3026664"/>
                <a:gd name="connsiteX2" fmla="*/ 2304288 w 6903720"/>
                <a:gd name="connsiteY2" fmla="*/ 502920 h 3026664"/>
                <a:gd name="connsiteX3" fmla="*/ 1911096 w 6903720"/>
                <a:gd name="connsiteY3" fmla="*/ 45720 h 3026664"/>
                <a:gd name="connsiteX4" fmla="*/ 1563624 w 6903720"/>
                <a:gd name="connsiteY4" fmla="*/ 512064 h 3026664"/>
                <a:gd name="connsiteX5" fmla="*/ 1152144 w 6903720"/>
                <a:gd name="connsiteY5" fmla="*/ 0 h 3026664"/>
                <a:gd name="connsiteX6" fmla="*/ 777240 w 6903720"/>
                <a:gd name="connsiteY6" fmla="*/ 548640 h 3026664"/>
                <a:gd name="connsiteX7" fmla="*/ 393192 w 6903720"/>
                <a:gd name="connsiteY7" fmla="*/ 27432 h 3026664"/>
                <a:gd name="connsiteX8" fmla="*/ 27432 w 6903720"/>
                <a:gd name="connsiteY8" fmla="*/ 466344 h 3026664"/>
                <a:gd name="connsiteX9" fmla="*/ 374904 w 6903720"/>
                <a:gd name="connsiteY9" fmla="*/ 1024128 h 3026664"/>
                <a:gd name="connsiteX10" fmla="*/ 27432 w 6903720"/>
                <a:gd name="connsiteY10" fmla="*/ 1472184 h 3026664"/>
                <a:gd name="connsiteX11" fmla="*/ 393192 w 6903720"/>
                <a:gd name="connsiteY11" fmla="*/ 2048256 h 3026664"/>
                <a:gd name="connsiteX12" fmla="*/ 0 w 6903720"/>
                <a:gd name="connsiteY12" fmla="*/ 2468880 h 3026664"/>
                <a:gd name="connsiteX13" fmla="*/ 365760 w 6903720"/>
                <a:gd name="connsiteY13" fmla="*/ 3026664 h 3026664"/>
                <a:gd name="connsiteX14" fmla="*/ 777240 w 6903720"/>
                <a:gd name="connsiteY14" fmla="*/ 2523744 h 3026664"/>
                <a:gd name="connsiteX15" fmla="*/ 1152144 w 6903720"/>
                <a:gd name="connsiteY15" fmla="*/ 3017520 h 3026664"/>
                <a:gd name="connsiteX16" fmla="*/ 1508760 w 6903720"/>
                <a:gd name="connsiteY16" fmla="*/ 2514600 h 3026664"/>
                <a:gd name="connsiteX17" fmla="*/ 1865376 w 6903720"/>
                <a:gd name="connsiteY17" fmla="*/ 2971800 h 3026664"/>
                <a:gd name="connsiteX18" fmla="*/ 2267712 w 6903720"/>
                <a:gd name="connsiteY18" fmla="*/ 2542032 h 3026664"/>
                <a:gd name="connsiteX19" fmla="*/ 2660904 w 6903720"/>
                <a:gd name="connsiteY19" fmla="*/ 2990088 h 3026664"/>
                <a:gd name="connsiteX20" fmla="*/ 3035808 w 6903720"/>
                <a:gd name="connsiteY20" fmla="*/ 2523744 h 3026664"/>
                <a:gd name="connsiteX21" fmla="*/ 3447288 w 6903720"/>
                <a:gd name="connsiteY21" fmla="*/ 2990088 h 3026664"/>
                <a:gd name="connsiteX22" fmla="*/ 3813048 w 6903720"/>
                <a:gd name="connsiteY22" fmla="*/ 2532888 h 3026664"/>
                <a:gd name="connsiteX23" fmla="*/ 4215384 w 6903720"/>
                <a:gd name="connsiteY23" fmla="*/ 3026664 h 3026664"/>
                <a:gd name="connsiteX24" fmla="*/ 4572000 w 6903720"/>
                <a:gd name="connsiteY24" fmla="*/ 2514600 h 3026664"/>
                <a:gd name="connsiteX25" fmla="*/ 4983480 w 6903720"/>
                <a:gd name="connsiteY25" fmla="*/ 2999232 h 3026664"/>
                <a:gd name="connsiteX26" fmla="*/ 5010912 w 6903720"/>
                <a:gd name="connsiteY26" fmla="*/ 3008376 h 3026664"/>
                <a:gd name="connsiteX27" fmla="*/ 5340096 w 6903720"/>
                <a:gd name="connsiteY27" fmla="*/ 2523744 h 3026664"/>
                <a:gd name="connsiteX28" fmla="*/ 5742432 w 6903720"/>
                <a:gd name="connsiteY28" fmla="*/ 3017520 h 3026664"/>
                <a:gd name="connsiteX29" fmla="*/ 6135624 w 6903720"/>
                <a:gd name="connsiteY29" fmla="*/ 2505456 h 3026664"/>
                <a:gd name="connsiteX30" fmla="*/ 6519672 w 6903720"/>
                <a:gd name="connsiteY30" fmla="*/ 2990088 h 3026664"/>
                <a:gd name="connsiteX31" fmla="*/ 6903720 w 6903720"/>
                <a:gd name="connsiteY31" fmla="*/ 2532888 h 3026664"/>
                <a:gd name="connsiteX32" fmla="*/ 6519672 w 6903720"/>
                <a:gd name="connsiteY32" fmla="*/ 2002536 h 3026664"/>
                <a:gd name="connsiteX33" fmla="*/ 6894576 w 6903720"/>
                <a:gd name="connsiteY33" fmla="*/ 1508760 h 3026664"/>
                <a:gd name="connsiteX34" fmla="*/ 6501384 w 6903720"/>
                <a:gd name="connsiteY34" fmla="*/ 1005840 h 3026664"/>
                <a:gd name="connsiteX35" fmla="*/ 6894576 w 6903720"/>
                <a:gd name="connsiteY35" fmla="*/ 512064 h 3026664"/>
                <a:gd name="connsiteX36" fmla="*/ 6510528 w 6903720"/>
                <a:gd name="connsiteY36" fmla="*/ 0 h 3026664"/>
                <a:gd name="connsiteX37" fmla="*/ 6117336 w 6903720"/>
                <a:gd name="connsiteY37" fmla="*/ 548640 h 3026664"/>
                <a:gd name="connsiteX38" fmla="*/ 5769864 w 6903720"/>
                <a:gd name="connsiteY38" fmla="*/ 27432 h 3026664"/>
                <a:gd name="connsiteX39" fmla="*/ 5358384 w 6903720"/>
                <a:gd name="connsiteY39" fmla="*/ 493776 h 3026664"/>
                <a:gd name="connsiteX40" fmla="*/ 4992624 w 6903720"/>
                <a:gd name="connsiteY40" fmla="*/ 9144 h 3026664"/>
                <a:gd name="connsiteX41" fmla="*/ 4590288 w 6903720"/>
                <a:gd name="connsiteY41" fmla="*/ 530352 h 3026664"/>
                <a:gd name="connsiteX42" fmla="*/ 4215384 w 6903720"/>
                <a:gd name="connsiteY42" fmla="*/ 18288 h 3026664"/>
                <a:gd name="connsiteX43" fmla="*/ 3858768 w 6903720"/>
                <a:gd name="connsiteY43" fmla="*/ 484632 h 3026664"/>
                <a:gd name="connsiteX44" fmla="*/ 3456432 w 6903720"/>
                <a:gd name="connsiteY44" fmla="*/ 0 h 3026664"/>
                <a:gd name="connsiteX45" fmla="*/ 3054096 w 6903720"/>
                <a:gd name="connsiteY45" fmla="*/ 448056 h 302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903720" h="3026664">
                  <a:moveTo>
                    <a:pt x="3054096" y="448056"/>
                  </a:moveTo>
                  <a:lnTo>
                    <a:pt x="2670048" y="18288"/>
                  </a:lnTo>
                  <a:lnTo>
                    <a:pt x="2304288" y="502920"/>
                  </a:lnTo>
                  <a:lnTo>
                    <a:pt x="1911096" y="45720"/>
                  </a:lnTo>
                  <a:lnTo>
                    <a:pt x="1563624" y="512064"/>
                  </a:lnTo>
                  <a:lnTo>
                    <a:pt x="1152144" y="0"/>
                  </a:lnTo>
                  <a:lnTo>
                    <a:pt x="777240" y="548640"/>
                  </a:lnTo>
                  <a:lnTo>
                    <a:pt x="393192" y="27432"/>
                  </a:lnTo>
                  <a:lnTo>
                    <a:pt x="27432" y="466344"/>
                  </a:lnTo>
                  <a:lnTo>
                    <a:pt x="374904" y="1024128"/>
                  </a:lnTo>
                  <a:lnTo>
                    <a:pt x="27432" y="1472184"/>
                  </a:lnTo>
                  <a:lnTo>
                    <a:pt x="393192" y="2048256"/>
                  </a:lnTo>
                  <a:lnTo>
                    <a:pt x="0" y="2468880"/>
                  </a:lnTo>
                  <a:lnTo>
                    <a:pt x="365760" y="3026664"/>
                  </a:lnTo>
                  <a:lnTo>
                    <a:pt x="777240" y="2523744"/>
                  </a:lnTo>
                  <a:lnTo>
                    <a:pt x="1152144" y="3017520"/>
                  </a:lnTo>
                  <a:lnTo>
                    <a:pt x="1508760" y="2514600"/>
                  </a:lnTo>
                  <a:lnTo>
                    <a:pt x="1865376" y="2971800"/>
                  </a:lnTo>
                  <a:lnTo>
                    <a:pt x="2267712" y="2542032"/>
                  </a:lnTo>
                  <a:lnTo>
                    <a:pt x="2660904" y="2990088"/>
                  </a:lnTo>
                  <a:lnTo>
                    <a:pt x="3035808" y="2523744"/>
                  </a:lnTo>
                  <a:lnTo>
                    <a:pt x="3447288" y="2990088"/>
                  </a:lnTo>
                  <a:lnTo>
                    <a:pt x="3813048" y="2532888"/>
                  </a:lnTo>
                  <a:lnTo>
                    <a:pt x="4215384" y="3026664"/>
                  </a:lnTo>
                  <a:lnTo>
                    <a:pt x="4572000" y="2514600"/>
                  </a:lnTo>
                  <a:lnTo>
                    <a:pt x="4983480" y="2999232"/>
                  </a:lnTo>
                  <a:lnTo>
                    <a:pt x="5010912" y="3008376"/>
                  </a:lnTo>
                  <a:lnTo>
                    <a:pt x="5340096" y="2523744"/>
                  </a:lnTo>
                  <a:lnTo>
                    <a:pt x="5742432" y="3017520"/>
                  </a:lnTo>
                  <a:lnTo>
                    <a:pt x="6135624" y="2505456"/>
                  </a:lnTo>
                  <a:lnTo>
                    <a:pt x="6519672" y="2990088"/>
                  </a:lnTo>
                  <a:lnTo>
                    <a:pt x="6903720" y="2532888"/>
                  </a:lnTo>
                  <a:lnTo>
                    <a:pt x="6519672" y="2002536"/>
                  </a:lnTo>
                  <a:lnTo>
                    <a:pt x="6894576" y="1508760"/>
                  </a:lnTo>
                  <a:lnTo>
                    <a:pt x="6501384" y="1005840"/>
                  </a:lnTo>
                  <a:lnTo>
                    <a:pt x="6894576" y="512064"/>
                  </a:lnTo>
                  <a:lnTo>
                    <a:pt x="6510528" y="0"/>
                  </a:lnTo>
                  <a:lnTo>
                    <a:pt x="6117336" y="548640"/>
                  </a:lnTo>
                  <a:lnTo>
                    <a:pt x="5769864" y="27432"/>
                  </a:lnTo>
                  <a:lnTo>
                    <a:pt x="5358384" y="493776"/>
                  </a:lnTo>
                  <a:lnTo>
                    <a:pt x="4992624" y="9144"/>
                  </a:lnTo>
                  <a:lnTo>
                    <a:pt x="4590288" y="530352"/>
                  </a:lnTo>
                  <a:lnTo>
                    <a:pt x="4215384" y="18288"/>
                  </a:lnTo>
                  <a:lnTo>
                    <a:pt x="3858768" y="484632"/>
                  </a:lnTo>
                  <a:lnTo>
                    <a:pt x="3456432" y="0"/>
                  </a:lnTo>
                  <a:lnTo>
                    <a:pt x="3054096" y="4480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/>
          </p:nvSpPr>
          <p:spPr>
            <a:xfrm>
              <a:off x="2651760" y="3877382"/>
              <a:ext cx="6903720" cy="1517578"/>
            </a:xfrm>
            <a:custGeom>
              <a:avLst/>
              <a:gdLst>
                <a:gd name="connsiteX0" fmla="*/ 384048 w 6903720"/>
                <a:gd name="connsiteY0" fmla="*/ 521208 h 1517904"/>
                <a:gd name="connsiteX1" fmla="*/ 0 w 6903720"/>
                <a:gd name="connsiteY1" fmla="*/ 987552 h 1517904"/>
                <a:gd name="connsiteX2" fmla="*/ 384048 w 6903720"/>
                <a:gd name="connsiteY2" fmla="*/ 1517904 h 1517904"/>
                <a:gd name="connsiteX3" fmla="*/ 786384 w 6903720"/>
                <a:gd name="connsiteY3" fmla="*/ 1051560 h 1517904"/>
                <a:gd name="connsiteX4" fmla="*/ 1161288 w 6903720"/>
                <a:gd name="connsiteY4" fmla="*/ 1508760 h 1517904"/>
                <a:gd name="connsiteX5" fmla="*/ 1517904 w 6903720"/>
                <a:gd name="connsiteY5" fmla="*/ 1005840 h 1517904"/>
                <a:gd name="connsiteX6" fmla="*/ 1911096 w 6903720"/>
                <a:gd name="connsiteY6" fmla="*/ 1508760 h 1517904"/>
                <a:gd name="connsiteX7" fmla="*/ 2276856 w 6903720"/>
                <a:gd name="connsiteY7" fmla="*/ 1033272 h 1517904"/>
                <a:gd name="connsiteX8" fmla="*/ 2651760 w 6903720"/>
                <a:gd name="connsiteY8" fmla="*/ 1481328 h 1517904"/>
                <a:gd name="connsiteX9" fmla="*/ 3054096 w 6903720"/>
                <a:gd name="connsiteY9" fmla="*/ 1014984 h 1517904"/>
                <a:gd name="connsiteX10" fmla="*/ 3465576 w 6903720"/>
                <a:gd name="connsiteY10" fmla="*/ 1517904 h 1517904"/>
                <a:gd name="connsiteX11" fmla="*/ 3822192 w 6903720"/>
                <a:gd name="connsiteY11" fmla="*/ 1024128 h 1517904"/>
                <a:gd name="connsiteX12" fmla="*/ 4215384 w 6903720"/>
                <a:gd name="connsiteY12" fmla="*/ 1508760 h 1517904"/>
                <a:gd name="connsiteX13" fmla="*/ 4590288 w 6903720"/>
                <a:gd name="connsiteY13" fmla="*/ 1033272 h 1517904"/>
                <a:gd name="connsiteX14" fmla="*/ 4983480 w 6903720"/>
                <a:gd name="connsiteY14" fmla="*/ 1517904 h 1517904"/>
                <a:gd name="connsiteX15" fmla="*/ 5340096 w 6903720"/>
                <a:gd name="connsiteY15" fmla="*/ 1005840 h 1517904"/>
                <a:gd name="connsiteX16" fmla="*/ 5751576 w 6903720"/>
                <a:gd name="connsiteY16" fmla="*/ 1499616 h 1517904"/>
                <a:gd name="connsiteX17" fmla="*/ 6135624 w 6903720"/>
                <a:gd name="connsiteY17" fmla="*/ 1014984 h 1517904"/>
                <a:gd name="connsiteX18" fmla="*/ 6510528 w 6903720"/>
                <a:gd name="connsiteY18" fmla="*/ 1499616 h 1517904"/>
                <a:gd name="connsiteX19" fmla="*/ 6903720 w 6903720"/>
                <a:gd name="connsiteY19" fmla="*/ 996696 h 1517904"/>
                <a:gd name="connsiteX20" fmla="*/ 6519672 w 6903720"/>
                <a:gd name="connsiteY20" fmla="*/ 566928 h 1517904"/>
                <a:gd name="connsiteX21" fmla="*/ 6492240 w 6903720"/>
                <a:gd name="connsiteY21" fmla="*/ 0 h 1517904"/>
                <a:gd name="connsiteX22" fmla="*/ 256032 w 6903720"/>
                <a:gd name="connsiteY22" fmla="*/ 9144 h 1517904"/>
                <a:gd name="connsiteX23" fmla="*/ 384048 w 6903720"/>
                <a:gd name="connsiteY23" fmla="*/ 521208 h 151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03720" h="1517904">
                  <a:moveTo>
                    <a:pt x="384048" y="521208"/>
                  </a:moveTo>
                  <a:lnTo>
                    <a:pt x="0" y="987552"/>
                  </a:lnTo>
                  <a:lnTo>
                    <a:pt x="384048" y="1517904"/>
                  </a:lnTo>
                  <a:lnTo>
                    <a:pt x="786384" y="1051560"/>
                  </a:lnTo>
                  <a:lnTo>
                    <a:pt x="1161288" y="1508760"/>
                  </a:lnTo>
                  <a:lnTo>
                    <a:pt x="1517904" y="1005840"/>
                  </a:lnTo>
                  <a:lnTo>
                    <a:pt x="1911096" y="1508760"/>
                  </a:lnTo>
                  <a:lnTo>
                    <a:pt x="2276856" y="1033272"/>
                  </a:lnTo>
                  <a:lnTo>
                    <a:pt x="2651760" y="1481328"/>
                  </a:lnTo>
                  <a:lnTo>
                    <a:pt x="3054096" y="1014984"/>
                  </a:lnTo>
                  <a:lnTo>
                    <a:pt x="3465576" y="1517904"/>
                  </a:lnTo>
                  <a:lnTo>
                    <a:pt x="3822192" y="1024128"/>
                  </a:lnTo>
                  <a:lnTo>
                    <a:pt x="4215384" y="1508760"/>
                  </a:lnTo>
                  <a:lnTo>
                    <a:pt x="4590288" y="1033272"/>
                  </a:lnTo>
                  <a:lnTo>
                    <a:pt x="4983480" y="1517904"/>
                  </a:lnTo>
                  <a:lnTo>
                    <a:pt x="5340096" y="1005840"/>
                  </a:lnTo>
                  <a:lnTo>
                    <a:pt x="5751576" y="1499616"/>
                  </a:lnTo>
                  <a:lnTo>
                    <a:pt x="6135624" y="1014984"/>
                  </a:lnTo>
                  <a:lnTo>
                    <a:pt x="6510528" y="1499616"/>
                  </a:lnTo>
                  <a:lnTo>
                    <a:pt x="6903720" y="996696"/>
                  </a:lnTo>
                  <a:lnTo>
                    <a:pt x="6519672" y="566928"/>
                  </a:lnTo>
                  <a:lnTo>
                    <a:pt x="6492240" y="0"/>
                  </a:lnTo>
                  <a:lnTo>
                    <a:pt x="256032" y="9144"/>
                  </a:lnTo>
                  <a:lnTo>
                    <a:pt x="384048" y="5212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>
            <a:off x="725488" y="1435100"/>
            <a:ext cx="1444625" cy="3952875"/>
          </a:xfrm>
          <a:custGeom>
            <a:avLst/>
            <a:gdLst>
              <a:gd name="connsiteX0" fmla="*/ 788894 w 1443318"/>
              <a:gd name="connsiteY0" fmla="*/ 466165 h 3953435"/>
              <a:gd name="connsiteX1" fmla="*/ 394447 w 1443318"/>
              <a:gd name="connsiteY1" fmla="*/ 0 h 3953435"/>
              <a:gd name="connsiteX2" fmla="*/ 17930 w 1443318"/>
              <a:gd name="connsiteY2" fmla="*/ 475129 h 3953435"/>
              <a:gd name="connsiteX3" fmla="*/ 340659 w 1443318"/>
              <a:gd name="connsiteY3" fmla="*/ 941294 h 3953435"/>
              <a:gd name="connsiteX4" fmla="*/ 394447 w 1443318"/>
              <a:gd name="connsiteY4" fmla="*/ 1004047 h 3953435"/>
              <a:gd name="connsiteX5" fmla="*/ 0 w 1443318"/>
              <a:gd name="connsiteY5" fmla="*/ 1497106 h 3953435"/>
              <a:gd name="connsiteX6" fmla="*/ 367553 w 1443318"/>
              <a:gd name="connsiteY6" fmla="*/ 1936376 h 3953435"/>
              <a:gd name="connsiteX7" fmla="*/ 17930 w 1443318"/>
              <a:gd name="connsiteY7" fmla="*/ 2456329 h 3953435"/>
              <a:gd name="connsiteX8" fmla="*/ 394447 w 1443318"/>
              <a:gd name="connsiteY8" fmla="*/ 2958353 h 3953435"/>
              <a:gd name="connsiteX9" fmla="*/ 8965 w 1443318"/>
              <a:gd name="connsiteY9" fmla="*/ 3451412 h 3953435"/>
              <a:gd name="connsiteX10" fmla="*/ 385483 w 1443318"/>
              <a:gd name="connsiteY10" fmla="*/ 3953435 h 3953435"/>
              <a:gd name="connsiteX11" fmla="*/ 779930 w 1443318"/>
              <a:gd name="connsiteY11" fmla="*/ 3469341 h 3953435"/>
              <a:gd name="connsiteX12" fmla="*/ 1434353 w 1443318"/>
              <a:gd name="connsiteY12" fmla="*/ 2841812 h 3953435"/>
              <a:gd name="connsiteX13" fmla="*/ 1443318 w 1443318"/>
              <a:gd name="connsiteY13" fmla="*/ 869576 h 3953435"/>
              <a:gd name="connsiteX14" fmla="*/ 788894 w 1443318"/>
              <a:gd name="connsiteY14" fmla="*/ 466165 h 395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3318" h="3953435">
                <a:moveTo>
                  <a:pt x="788894" y="466165"/>
                </a:moveTo>
                <a:lnTo>
                  <a:pt x="394447" y="0"/>
                </a:lnTo>
                <a:lnTo>
                  <a:pt x="17930" y="475129"/>
                </a:lnTo>
                <a:lnTo>
                  <a:pt x="340659" y="941294"/>
                </a:lnTo>
                <a:lnTo>
                  <a:pt x="394447" y="1004047"/>
                </a:lnTo>
                <a:lnTo>
                  <a:pt x="0" y="1497106"/>
                </a:lnTo>
                <a:lnTo>
                  <a:pt x="367553" y="1936376"/>
                </a:lnTo>
                <a:lnTo>
                  <a:pt x="17930" y="2456329"/>
                </a:lnTo>
                <a:lnTo>
                  <a:pt x="394447" y="2958353"/>
                </a:lnTo>
                <a:lnTo>
                  <a:pt x="8965" y="3451412"/>
                </a:lnTo>
                <a:lnTo>
                  <a:pt x="385483" y="3953435"/>
                </a:lnTo>
                <a:lnTo>
                  <a:pt x="779930" y="3469341"/>
                </a:lnTo>
                <a:lnTo>
                  <a:pt x="1434353" y="2841812"/>
                </a:lnTo>
                <a:cubicBezTo>
                  <a:pt x="1437341" y="2184400"/>
                  <a:pt x="1440330" y="1526988"/>
                  <a:pt x="1443318" y="869576"/>
                </a:cubicBezTo>
                <a:lnTo>
                  <a:pt x="788894" y="4661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B756-58A0-4723-91F0-84228C677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19EB-756A-44C5-802B-BACC9C4D3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0AC-CBA8-4282-85FC-9ECB30AE0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5AC02-22D0-409B-9566-D7DD0F93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09950-5D9A-477C-90B8-6E4F8C469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4FD3-B498-42ED-9D0A-6AFCF91B2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6796-D449-40C5-BD08-BF8620CE0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B9306-663A-4D43-88E6-445D5A148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EDD5-B32A-4C0B-9125-AE3626DE8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7573-B046-4A0F-ACE6-1B14CBDDA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6385-B355-493E-BCC4-D52816798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872AF32-250E-4C74-8694-F1C71DB06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72" r:id="rId2"/>
    <p:sldLayoutId id="2147484973" r:id="rId3"/>
    <p:sldLayoutId id="2147484974" r:id="rId4"/>
    <p:sldLayoutId id="2147484975" r:id="rId5"/>
    <p:sldLayoutId id="2147484976" r:id="rId6"/>
    <p:sldLayoutId id="2147484977" r:id="rId7"/>
    <p:sldLayoutId id="2147484978" r:id="rId8"/>
    <p:sldLayoutId id="2147484979" r:id="rId9"/>
    <p:sldLayoutId id="2147484980" r:id="rId10"/>
    <p:sldLayoutId id="214748498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C:\Documents and Settings\Администратор\Рабочий стол\всё с рабочего стола\для презентации\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371850"/>
            <a:ext cx="47196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 descr="C:\Users\Елена\Desktop\ДЛЯ АНАЛИЗА\ГЛАВБУХ\Бюджет для граждан (отчет)\Шольинская Роспис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76464" cy="3240360"/>
          </a:xfrm>
          <a:prstGeom prst="rect">
            <a:avLst/>
          </a:prstGeom>
          <a:noFill/>
        </p:spPr>
      </p:pic>
      <p:pic>
        <p:nvPicPr>
          <p:cNvPr id="5126" name="SapphireHiddenControl" hidden="1"/>
          <p:cNvPicPr preferRelativeResize="0">
            <a:picLocks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96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00063" y="428625"/>
            <a:ext cx="32146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0"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kumimoji="0" lang="ru-RU" sz="2000" b="1" dirty="0">
              <a:solidFill>
                <a:srgbClr val="FD7F4D"/>
              </a:solidFill>
              <a:latin typeface="Times New Roman" pitchFamily="18" charset="0"/>
            </a:endParaRPr>
          </a:p>
        </p:txBody>
      </p:sp>
      <p:pic>
        <p:nvPicPr>
          <p:cNvPr id="11" name="Picture 19" descr="C:\Documents and Settings\Администратор\Рабочий стол\всё с рабочего стола\для презентации\live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143404" cy="28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Documents and Settings\Администратор\Рабочий стол\всё с рабочего стола\для презентации\0_4c352_d3f68067_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5718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88" y="1285874"/>
            <a:ext cx="8607425" cy="47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БЮДЖЕТ  ДЛЯ  ГРАЖДАН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Информация об исполнении консолидированного бюджета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муниципального образования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«Муниципальный округ Камбарский район Удмуртской Республики»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за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2023 год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142875" y="1196751"/>
          <a:ext cx="8858250" cy="5573400"/>
        </p:xfrm>
        <a:graphic>
          <a:graphicData uri="http://schemas.openxmlformats.org/drawingml/2006/table">
            <a:tbl>
              <a:tblPr/>
              <a:tblGrid>
                <a:gridCol w="571469"/>
                <a:gridCol w="4793760"/>
                <a:gridCol w="1224136"/>
                <a:gridCol w="1368152"/>
                <a:gridCol w="900733"/>
              </a:tblGrid>
              <a:tr h="6480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           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2023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воспитание»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492 136,8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490 105,2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физической культуры и спорта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МО «Камбарский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Камбарского района» 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63 340,3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63 013,9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населения»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5 944,3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5 925,8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устойчивого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экономического развития»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924,9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«Безопасность»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хозяйство»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297 657,7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277 347,7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5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«Энергосбережение и повышение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энергетической эффективности»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«Муниципальное управление»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119 664,6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117 632,9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5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«Реализация молодежной политики»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3 078,1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3 025,8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4648" marR="94648" marT="47313" marB="473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«Комплексные меры противодействия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немедицинскому потреблению наркотических  средств и их незаконному обороту в Камбарском районе»</a:t>
                      </a:r>
                    </a:p>
                  </a:txBody>
                  <a:tcPr marL="94648" marR="94648" marT="47313" marB="473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313" marB="473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9207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</a:t>
            </a:r>
            <a: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kumimoji="1" lang="ru-RU" sz="1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cs typeface="Times New Roman" pitchFamily="18" charset="0"/>
              </a:rPr>
            </a:br>
            <a:endParaRPr lang="ru-RU" sz="1600" b="1" dirty="0">
              <a:ln w="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812360" y="764704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657" name="Group 105"/>
          <p:cNvGraphicFramePr>
            <a:graphicFrameLocks noGrp="1"/>
          </p:cNvGraphicFramePr>
          <p:nvPr/>
        </p:nvGraphicFramePr>
        <p:xfrm>
          <a:off x="285750" y="1700808"/>
          <a:ext cx="8678738" cy="4961955"/>
        </p:xfrm>
        <a:graphic>
          <a:graphicData uri="http://schemas.openxmlformats.org/drawingml/2006/table">
            <a:tbl>
              <a:tblPr/>
              <a:tblGrid>
                <a:gridCol w="559888"/>
                <a:gridCol w="4697733"/>
                <a:gridCol w="1199329"/>
                <a:gridCol w="1357692"/>
                <a:gridCol w="864096"/>
              </a:tblGrid>
              <a:tr h="9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           </a:t>
                      </a:r>
                    </a:p>
                  </a:txBody>
                  <a:tcPr marL="94648" marR="94648" marT="47272" marB="4727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 год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94648" marR="94648" marT="47272" marB="4727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«Улучшение условий охраны труда в муниципальном образовании «Камбарский район» на 2018-2024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«Укрепление общественного здоровья в муниципальном образовании «Камбарский район»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«Профилактика правонарушений в муниципальном образовании «Камбарский район» Удмуртской Республики на 2021-2024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«Формирование современной городской среды на территории муниципального образования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«Муниципальный округ Камбарский район Удмуртской Республики» на 2021-2024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по программам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988 850,4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963 862,7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программ в общей сумме расходов бюджета района,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2656"/>
            <a:ext cx="85689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ИСПОЛНЕНИЕ КОНСОЛИДИРОВАННОГО БЮДЖЕТА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cs typeface="Times New Roman" pitchFamily="18" charset="0"/>
              </a:rPr>
              <a:t>МУНИЦИПАЛЬНОГО ОБРАЗОВАНИЯ  «МУНИЦИПАЛЬНЫЙ ОКРУГ  КАМБАРСКИЙ РАЙОН УДМУРТСКОЙ РЕСПУБЛИКИ»</a:t>
            </a:r>
            <a:r>
              <a:rPr kumimoji="1" lang="ru-RU" sz="16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cs typeface="Times New Roman" pitchFamily="18" charset="0"/>
              </a:rPr>
              <a:t>  ПО МУНИЦИПАЛЬНЫМ ПРОГРАММАМ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ПРОДОЛЖЕНИЕ)</a:t>
            </a:r>
            <a:endParaRPr lang="ru-RU" sz="1600" b="1" dirty="0">
              <a:ln w="0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kumimoji="1" lang="ru-RU" sz="2000" b="1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</a:t>
            </a:r>
            <a:endParaRPr lang="ru-RU" sz="2000" b="1" dirty="0">
              <a:ln w="0" cmpd="sng">
                <a:solidFill>
                  <a:schemeClr val="tx1"/>
                </a:solidFill>
                <a:prstDash val="solid"/>
              </a:ln>
              <a:cs typeface="Times New Roman" pitchFamily="18" charset="0"/>
            </a:endParaRPr>
          </a:p>
        </p:txBody>
      </p:sp>
      <p:sp>
        <p:nvSpPr>
          <p:cNvPr id="27738" name="TextBox 5"/>
          <p:cNvSpPr txBox="1">
            <a:spLocks noChangeArrowheads="1"/>
          </p:cNvSpPr>
          <p:nvPr/>
        </p:nvSpPr>
        <p:spPr bwMode="auto">
          <a:xfrm>
            <a:off x="7858125" y="1196751"/>
            <a:ext cx="1500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ahoma" pitchFamily="34" charset="0"/>
              </a:rPr>
              <a:t>тыс.руб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9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28662" y="243805"/>
            <a:ext cx="82153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Муниципального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ДОЛГа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консолидированного Бюджета МУНИЦИПАЛЬНОГО ОБРАЗОВАНИЯ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«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КАМБАРСКИЙ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2023 год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96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/>
        </p:nvGraphicFramePr>
        <p:xfrm>
          <a:off x="179512" y="1439863"/>
          <a:ext cx="8699500" cy="541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98"/>
          <p:cNvSpPr txBox="1">
            <a:spLocks noChangeArrowheads="1"/>
          </p:cNvSpPr>
          <p:nvPr/>
        </p:nvSpPr>
        <p:spPr bwMode="auto">
          <a:xfrm>
            <a:off x="1023938" y="2100263"/>
            <a:ext cx="2492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latin typeface="Calibri" pitchFamily="34" charset="0"/>
            </a:endParaRPr>
          </a:p>
          <a:p>
            <a:pPr eaLnBrk="0" hangingPunct="0"/>
            <a:r>
              <a:rPr lang="ru-RU" sz="1800">
                <a:latin typeface="Calibri" pitchFamily="34" charset="0"/>
              </a:rPr>
              <a:t> </a:t>
            </a:r>
          </a:p>
        </p:txBody>
      </p:sp>
      <p:sp>
        <p:nvSpPr>
          <p:cNvPr id="3072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88640"/>
            <a:ext cx="8064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>
                <a:solidFill>
                  <a:schemeClr val="accent5">
                    <a:lumMod val="50000"/>
                  </a:schemeClr>
                </a:solidFill>
              </a:rPr>
              <a:t>Информация о  дорожном фонде </a:t>
            </a:r>
            <a:endParaRPr lang="ru-RU" sz="16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Муниципального образования  «Муниципальный округ Камбарский  район Удмуртской Республики» за </a:t>
            </a: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2023 год</a:t>
            </a:r>
            <a:endParaRPr lang="ru-RU" sz="1600" b="1" kern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kern="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тыс.руб.</a:t>
            </a:r>
            <a:endParaRPr lang="ru-RU" sz="1600" b="1" kern="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3" name="Group 105"/>
          <p:cNvGraphicFramePr>
            <a:graphicFrameLocks noGrp="1"/>
          </p:cNvGraphicFramePr>
          <p:nvPr/>
        </p:nvGraphicFramePr>
        <p:xfrm>
          <a:off x="323528" y="1340768"/>
          <a:ext cx="8462774" cy="535380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93661"/>
                <a:gridCol w="4661811"/>
                <a:gridCol w="1208459"/>
                <a:gridCol w="1279544"/>
                <a:gridCol w="819299"/>
              </a:tblGrid>
              <a:tr h="795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1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образования дорожного фонда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Неиспользованные бюджетные ассигнования по состоянию на начало года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379,61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3420,60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859,74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20 859,74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и неналоговые доходы</a:t>
                      </a:r>
                      <a:endParaRPr kumimoji="0" 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968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на финансовое обеспечение дорожной деятельности в отношении автомобильных дорог общего пользования местного значения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58 622,13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58 622,13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85 861,48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82 902,47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4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сети автомобильных дорог общего пользования и искусственных сооружений на них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84 711 69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412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Дорожные работы за счет субсидий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noFill/>
                  </a:tcPr>
                </a:tc>
              </a:tr>
              <a:tr h="3229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</a:t>
                      </a:r>
                      <a:endParaRPr kumimoji="0" lang="ru-RU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90 234,1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84 711,69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 bwMode="auto">
          <a:xfrm>
            <a:off x="7308304" y="4941168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 100%</a:t>
            </a:r>
          </a:p>
        </p:txBody>
      </p:sp>
      <p:sp>
        <p:nvSpPr>
          <p:cNvPr id="15" name="Нашивка 14"/>
          <p:cNvSpPr/>
          <p:nvPr/>
        </p:nvSpPr>
        <p:spPr bwMode="auto">
          <a:xfrm rot="5400000">
            <a:off x="-1651372" y="3206420"/>
            <a:ext cx="5517256" cy="1785951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7308304" y="14127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80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76,9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%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7308304" y="3212976"/>
            <a:ext cx="1285884" cy="128588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108000" tIns="108000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+mn-cs"/>
              </a:rPr>
              <a:t>23,1%</a:t>
            </a:r>
            <a:endParaRPr lang="ru-RU" sz="3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+mn-cs"/>
            </a:endParaRPr>
          </a:p>
        </p:txBody>
      </p:sp>
      <p:sp>
        <p:nvSpPr>
          <p:cNvPr id="1639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82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285720" y="1214906"/>
            <a:ext cx="1643073" cy="1960707"/>
            <a:chOff x="0" y="241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294106" y="294347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76886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13 798,9</a:t>
              </a:r>
              <a:endParaRPr lang="ru-RU" sz="3200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2051720" y="1412776"/>
            <a:ext cx="6588573" cy="1274762"/>
            <a:chOff x="1350186" y="198533"/>
            <a:chExt cx="7361177" cy="1274460"/>
          </a:xfrm>
        </p:grpSpPr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 rot="5400000">
              <a:off x="4384426" y="-2835707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1430637" y="270524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Образование</a:t>
              </a: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285720" y="2984675"/>
            <a:ext cx="1643073" cy="1960707"/>
            <a:chOff x="0" y="1770010"/>
            <a:chExt cx="1372496" cy="1960707"/>
          </a:xfrm>
          <a:scene3d>
            <a:camera prst="orthographicFront"/>
            <a:lightRig rig="threePt" dir="t"/>
          </a:scene3d>
        </p:grpSpPr>
        <p:sp>
          <p:nvSpPr>
            <p:cNvPr id="21" name="Нашивка 20"/>
            <p:cNvSpPr/>
            <p:nvPr/>
          </p:nvSpPr>
          <p:spPr>
            <a:xfrm rot="5400000">
              <a:off x="-294106" y="2064116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Нашивка 8"/>
            <p:cNvSpPr/>
            <p:nvPr/>
          </p:nvSpPr>
          <p:spPr>
            <a:xfrm>
              <a:off x="1" y="2554817"/>
              <a:ext cx="1372495" cy="5882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 smtClean="0">
                  <a:solidFill>
                    <a:srgbClr val="000099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>4 133,8</a:t>
              </a:r>
              <a:endParaRPr lang="ru-RU" sz="3200" dirty="0">
                <a:solidFill>
                  <a:srgbClr val="000099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grpSp>
        <p:nvGrpSpPr>
          <p:cNvPr id="5" name="Группа 10"/>
          <p:cNvGrpSpPr>
            <a:grpSpLocks/>
          </p:cNvGrpSpPr>
          <p:nvPr/>
        </p:nvGrpSpPr>
        <p:grpSpPr bwMode="auto">
          <a:xfrm>
            <a:off x="2051720" y="3212975"/>
            <a:ext cx="6572250" cy="1274764"/>
            <a:chOff x="1334692" y="1998503"/>
            <a:chExt cx="7342940" cy="1274461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4368932" y="-10357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1334692" y="1998503"/>
              <a:ext cx="7280726" cy="115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Культура</a:t>
              </a:r>
            </a:p>
          </p:txBody>
        </p:sp>
      </p:grpSp>
      <p:grpSp>
        <p:nvGrpSpPr>
          <p:cNvPr id="8" name="Группа 11"/>
          <p:cNvGrpSpPr/>
          <p:nvPr/>
        </p:nvGrpSpPr>
        <p:grpSpPr>
          <a:xfrm>
            <a:off x="142876" y="4754441"/>
            <a:ext cx="1928794" cy="1960707"/>
            <a:chOff x="-162888" y="3539776"/>
            <a:chExt cx="1658217" cy="1960707"/>
          </a:xfrm>
          <a:scene3d>
            <a:camera prst="orthographicFront"/>
            <a:lightRig rig="threePt" dir="t"/>
          </a:scene3d>
        </p:grpSpPr>
        <p:sp>
          <p:nvSpPr>
            <p:cNvPr id="17" name="Нашивка 16"/>
            <p:cNvSpPr/>
            <p:nvPr/>
          </p:nvSpPr>
          <p:spPr>
            <a:xfrm rot="5400000">
              <a:off x="-294106" y="3833882"/>
              <a:ext cx="1960707" cy="1372495"/>
            </a:xfrm>
            <a:prstGeom prst="chevron">
              <a:avLst/>
            </a:prstGeom>
            <a:gradFill flip="none" rotWithShape="0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p3d>
              <a:bevelT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Нашивка 12"/>
            <p:cNvSpPr/>
            <p:nvPr/>
          </p:nvSpPr>
          <p:spPr>
            <a:xfrm>
              <a:off x="-162888" y="4286037"/>
              <a:ext cx="1658217" cy="5996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b="1" dirty="0" smtClean="0">
                  <a:effectLst>
                    <a:outerShdw blurRad="50800" dist="50800" dir="5400000" algn="ctr" rotWithShape="0">
                      <a:srgbClr val="002060"/>
                    </a:outerShdw>
                  </a:effectLst>
                </a:rPr>
                <a:t>17 932,7</a:t>
              </a:r>
              <a:endParaRPr lang="ru-RU" sz="3200" b="1" dirty="0">
                <a:effectLst>
                  <a:outerShdw blurRad="50800" dist="50800" dir="5400000" algn="ctr" rotWithShape="0">
                    <a:srgbClr val="002060"/>
                  </a:outerShdw>
                </a:effectLst>
              </a:endParaRPr>
            </a:p>
          </p:txBody>
        </p:sp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2123728" y="4941168"/>
            <a:ext cx="6572250" cy="1274762"/>
            <a:chOff x="1372495" y="3539776"/>
            <a:chExt cx="7342940" cy="1274460"/>
          </a:xfrm>
        </p:grpSpPr>
        <p:sp>
          <p:nvSpPr>
            <p:cNvPr id="14" name="Прямоугольник с двумя скругленными соседними углами 13"/>
            <p:cNvSpPr/>
            <p:nvPr/>
          </p:nvSpPr>
          <p:spPr>
            <a:xfrm rot="5400000">
              <a:off x="4406735" y="505536"/>
              <a:ext cx="1274460" cy="7342940"/>
            </a:xfrm>
            <a:prstGeom prst="round2SameRect">
              <a:avLst/>
            </a:prstGeom>
            <a:noFill/>
            <a:ln w="57150">
              <a:solidFill>
                <a:schemeClr val="tx1"/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372495" y="3601990"/>
              <a:ext cx="7280726" cy="1150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22860" rIns="22860" bIns="22860" spcCol="127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marL="285750" lvl="1" indent="-285750" defTabSz="1600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ru-RU" sz="3600" b="1" dirty="0">
                  <a:ln>
                    <a:solidFill>
                      <a:schemeClr val="accent1"/>
                    </a:solidFill>
                  </a:ln>
                  <a:solidFill>
                    <a:schemeClr val="tx1"/>
                  </a:solidFill>
                  <a:effectLst>
                    <a:outerShdw blurRad="50800" dist="50800" dir="5400000" algn="ctr" rotWithShape="0">
                      <a:srgbClr val="002060"/>
                    </a:outerShdw>
                  </a:effectLst>
                  <a:latin typeface="Bookman Old Style" pitchFamily="18" charset="0"/>
                </a:rPr>
                <a:t>ИТОГО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14348" y="188639"/>
            <a:ext cx="7929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ДОХОДЫ ОТ ПРЕДПРИНИМАТЕЛЬСКОЙ И ИНОЙ ПРИНОСЯЩЕЙ ДОХОД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ДЕЯТЕЛЬНОСТИ  МУНИЦИПАЛЬНОГО ОБРАЗОВАНИЯ  «МУНИЦИПАЛЬНЫЙ ОКРУГ КАМБАРСКИЙ РАЙОН УДМУРТСКОЙ РЕСПУБЛИКИ» за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2023 год,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тыс. руб.</a:t>
            </a:r>
          </a:p>
          <a:p>
            <a:pPr>
              <a:defRPr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29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-808038" y="-1158875"/>
          <a:ext cx="10969626" cy="931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7544" y="-27384"/>
            <a:ext cx="82478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СТРУКТУРА РАСХОДОВ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, ПРОИЗВЕДЕННЫХ</a:t>
            </a: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СЧЕТ ПЛАТНЫХ УСЛУГ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2023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ГОД, </a:t>
            </a:r>
            <a:endParaRPr lang="ru-RU" sz="1600" b="1" cap="all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тыс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 руб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.</a:t>
            </a:r>
            <a:endParaRPr lang="ru-RU" dirty="0">
              <a:cs typeface="Arial" charset="0"/>
            </a:endParaRPr>
          </a:p>
        </p:txBody>
      </p:sp>
      <p:sp>
        <p:nvSpPr>
          <p:cNvPr id="1741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8020125">
            <a:off x="2416383" y="1333817"/>
            <a:ext cx="1341206" cy="387575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8020125">
            <a:off x="3438078" y="2291717"/>
            <a:ext cx="947205" cy="256540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8208298">
            <a:off x="4227154" y="2769114"/>
            <a:ext cx="772123" cy="273523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8270363">
            <a:off x="5075249" y="3024750"/>
            <a:ext cx="852216" cy="326100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7999441">
            <a:off x="5915893" y="3219191"/>
            <a:ext cx="715372" cy="241958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7602714">
            <a:off x="7781829" y="3447814"/>
            <a:ext cx="731915" cy="291052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104" y="6273225"/>
            <a:ext cx="335758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38100" h="38100" prst="angl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ln>
                  <a:solidFill>
                    <a:srgbClr val="00CCCC"/>
                  </a:solidFill>
                </a:ln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Bookman Old Style" pitchFamily="18" charset="0"/>
                <a:cs typeface="+mn-cs"/>
              </a:rPr>
              <a:t>  </a:t>
            </a:r>
            <a:r>
              <a:rPr lang="ru-RU" sz="3200" b="1" kern="0" dirty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Итого</a:t>
            </a:r>
            <a:r>
              <a:rPr lang="ru-RU" sz="3200" b="1" ker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: </a:t>
            </a:r>
            <a:r>
              <a:rPr lang="ru-RU" sz="3200" b="1" kern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17 168,8</a:t>
            </a:r>
            <a:endParaRPr lang="ru-RU" sz="3200" dirty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7763249">
            <a:off x="6914417" y="3358010"/>
            <a:ext cx="670035" cy="229224"/>
          </a:xfrm>
          <a:prstGeom prst="curvedDownArrow">
            <a:avLst>
              <a:gd name="adj1" fmla="val 11574"/>
              <a:gd name="adj2" fmla="val 28906"/>
              <a:gd name="adj3" fmla="val 2661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6263606" y="0"/>
            <a:ext cx="2880394" cy="4766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</a:p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2</a:t>
            </a:r>
          </a:p>
        </p:txBody>
      </p:sp>
      <p:pic>
        <p:nvPicPr>
          <p:cNvPr id="6158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39552" y="188640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Параметры исполнения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2022 </a:t>
            </a:r>
            <a:r>
              <a:rPr kumimoji="1" lang="ru-RU" sz="2000" b="1" cap="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2023 </a:t>
            </a:r>
            <a:r>
              <a:rPr kumimoji="1" lang="ru-RU" sz="20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ГОДЫ</a:t>
            </a:r>
            <a:endParaRPr lang="ru-RU" sz="20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30" name="Group 60"/>
          <p:cNvGraphicFramePr>
            <a:graphicFrameLocks noGrp="1"/>
          </p:cNvGraphicFramePr>
          <p:nvPr/>
        </p:nvGraphicFramePr>
        <p:xfrm>
          <a:off x="611561" y="1916832"/>
          <a:ext cx="7992888" cy="4531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28191"/>
                <a:gridCol w="2664296"/>
                <a:gridCol w="2195474"/>
                <a:gridCol w="1404927"/>
              </a:tblGrid>
              <a:tr h="1030974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муниципального образования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«Муниципальный округ Камбарский район Удмуртской Республики»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</a:tr>
              <a:tr h="549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год,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810317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814 002,2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973 610,0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632781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808 685,6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978 740,2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979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5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(+)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Дефицит(-)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5 316,6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-5 130,2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70981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Муниципальный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долг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69 738,6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66 846,2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0"/>
          <p:cNvGraphicFramePr>
            <a:graphicFrameLocks noGrp="1"/>
          </p:cNvGraphicFramePr>
          <p:nvPr/>
        </p:nvGraphicFramePr>
        <p:xfrm>
          <a:off x="179512" y="1219251"/>
          <a:ext cx="8677226" cy="5571687"/>
        </p:xfrm>
        <a:graphic>
          <a:graphicData uri="http://schemas.openxmlformats.org/drawingml/2006/table">
            <a:tbl>
              <a:tblPr/>
              <a:tblGrid>
                <a:gridCol w="3657011"/>
                <a:gridCol w="1293373"/>
                <a:gridCol w="1250317"/>
                <a:gridCol w="1243480"/>
                <a:gridCol w="1233045"/>
              </a:tblGrid>
              <a:tr h="76958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2023 год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2023 год                        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годового плана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году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56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258 971,0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276 918,4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НАЛОГОВЫЕ доходы, в том числе: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243 938,8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261 377,5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 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202 172,0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216 128,0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 реализуемые на территории Российской Федерации (акцизы)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24 280,3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370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12 047,0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12 604,5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515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2 673,0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139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1 802,0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2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в том числе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15 032,2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15 540,9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807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10 080,0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10 554,9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64">
                <a:tc>
                  <a:txBody>
                    <a:bodyPr/>
                    <a:lstStyle/>
                    <a:p>
                      <a:pPr marL="0" marR="0" lvl="1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2 814,0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720 862,5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696 691,6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979 833,5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973 610,0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ПОСТУПЛЕНИЯ ДОХОДОВ консолидированного бюджета 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2023 ГОД</a:t>
            </a:r>
            <a:endParaRPr lang="ru-RU" sz="1600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4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88640"/>
            <a:ext cx="82089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БЕЗВОЗМЕЗДНЫе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ПОСТУПЛЕНИя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cap="all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ПОЛУЧННЫе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МУНИЦИПАЛЬНым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ОБРАЗОВАНИем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«МУНИЦИПАЛЬНЫЙ ОКРУГ Камбарский район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УДМУРТСКОЙ РЕСПУБЛИКИ»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за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2023  ГОД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3528" y="1340768"/>
          <a:ext cx="8535292" cy="530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69"/>
          <p:cNvGraphicFramePr>
            <a:graphicFrameLocks/>
          </p:cNvGraphicFramePr>
          <p:nvPr/>
        </p:nvGraphicFramePr>
        <p:xfrm>
          <a:off x="0" y="1268413"/>
          <a:ext cx="9170988" cy="5837237"/>
        </p:xfrm>
        <a:graphic>
          <a:graphicData uri="http://schemas.openxmlformats.org/presentationml/2006/ole">
            <p:oleObj spid="_x0000_s1026" name="Worksheet" r:id="rId4" imgW="9172634" imgH="6067440" progId="Excel.Sheet.8">
              <p:embed/>
            </p:oleObj>
          </a:graphicData>
        </a:graphic>
      </p:graphicFrame>
      <p:sp>
        <p:nvSpPr>
          <p:cNvPr id="10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8261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3568" y="260648"/>
            <a:ext cx="8280920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АНАЛИЗ БЕЗВОЗМЕЗДНЫХ ПОСТУПЛЕНИЙ В БЮДЖЕТ  </a:t>
            </a:r>
            <a:b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/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 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2022 </a:t>
            </a:r>
            <a:r>
              <a:rPr kumimoji="1" lang="ru-RU" sz="1600" b="1" cap="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и 2023 </a:t>
            </a:r>
            <a:r>
              <a:rPr kumimoji="1" lang="ru-RU" sz="1600" b="1" cap="all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ГОДы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тыс.руб.</a:t>
            </a:r>
            <a:endParaRPr lang="ru-RU" dirty="0">
              <a:solidFill>
                <a:schemeClr val="accent5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71500" cy="490538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6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13690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АНАЛИЗ ИСПОЛНЕНИЯ КОНСОЛИДИРОВАННОГО БЮДЖЕТА</a:t>
            </a:r>
            <a:endParaRPr lang="ru-RU" sz="15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МУНИЦИПАЛЬНОГО ОБРАЗОВАНИЯ  «МУНИЦИПАЛЬНЫЙ ОКРУГ КАМБАРСКИЙ РАЙОН УДМУРТСКОЙ РЕСПУБЛИКИ»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 РАСХОДАМ В РАЗРЕЗЕ ОТРАСЛЕЙ ЗА </a:t>
            </a:r>
            <a:r>
              <a:rPr lang="ru-RU" sz="15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2023 ГОД     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Group 105"/>
          <p:cNvGraphicFramePr>
            <a:graphicFrameLocks noGrp="1"/>
          </p:cNvGraphicFramePr>
          <p:nvPr/>
        </p:nvGraphicFramePr>
        <p:xfrm>
          <a:off x="323528" y="1196752"/>
          <a:ext cx="8572562" cy="55900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4350"/>
                <a:gridCol w="4326210"/>
                <a:gridCol w="1296144"/>
                <a:gridCol w="1368152"/>
                <a:gridCol w="867706"/>
              </a:tblGrid>
              <a:tr h="327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Раз-дел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Наименование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Уточненный план на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2023 год, 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за 2023 год,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тыс.руб.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исполне</a:t>
                      </a: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141 788,1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139 765,8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0200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оборона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014,1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1 003,1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безопасность и </a:t>
                      </a:r>
                      <a:r>
                        <a:rPr kumimoji="0" lang="ru-RU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правоохр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.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2 645,2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0400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86 932,3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85 593,3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0500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182 009,5</a:t>
                      </a:r>
                      <a:endParaRPr lang="ru-RU" sz="15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167 036,8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0600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Охрана окружающей среды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Обслуживание муниципального долга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063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РАСХОДЫ СОЦИАЛЬНОЙ НАПРАВЛЕННОСТИ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590 186,5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583 746,5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0700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510 768,6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508 177,9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0800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Культура, кинематография, 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48 928,8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48 663,3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Социальная политика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30 057,0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26 473,2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1100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432,1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</a:rPr>
                        <a:t>ИТОГО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004 650,1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978 740,2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FastStoneEdit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924425"/>
            <a:ext cx="26289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4"/>
          <p:cNvSpPr/>
          <p:nvPr/>
        </p:nvSpPr>
        <p:spPr bwMode="auto">
          <a:xfrm>
            <a:off x="633413" y="1557338"/>
            <a:ext cx="1795462" cy="16176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188640"/>
            <a:ext cx="87484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Расходы  по  </a:t>
            </a: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подразделу «Образование» ЗА </a:t>
            </a: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2023 год</a:t>
            </a:r>
            <a:r>
              <a:rPr lang="en-US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, </a:t>
            </a:r>
            <a:endParaRPr lang="ru-RU" sz="1900" b="1" cap="all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19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                                                                                       тыс</a:t>
            </a:r>
            <a:r>
              <a:rPr lang="ru-RU" sz="19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. руб. </a:t>
            </a: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6522276" y="1643050"/>
            <a:ext cx="2578121" cy="2357454"/>
          </a:xfrm>
          <a:prstGeom prst="ellipse">
            <a:avLst/>
          </a:prstGeom>
          <a:solidFill>
            <a:srgbClr val="B06BE3">
              <a:alpha val="44000"/>
            </a:srgb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Молодежная политика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3 080,6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6072198" y="3566266"/>
            <a:ext cx="2643174" cy="2434502"/>
          </a:xfrm>
          <a:prstGeom prst="ellipse">
            <a:avLst/>
          </a:prstGeom>
          <a:solidFill>
            <a:schemeClr val="accent5">
              <a:lumMod val="75000"/>
              <a:alpha val="69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8" name="Овал 4"/>
          <p:cNvSpPr/>
          <p:nvPr/>
        </p:nvSpPr>
        <p:spPr bwMode="auto">
          <a:xfrm>
            <a:off x="6257925" y="3898900"/>
            <a:ext cx="2243138" cy="18764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17 577,2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2982681" y="803981"/>
            <a:ext cx="3317511" cy="1472891"/>
          </a:xfrm>
          <a:prstGeom prst="ellipse">
            <a:avLst/>
          </a:prstGeom>
          <a:gradFill flip="none" rotWithShape="1">
            <a:gsLst>
              <a:gs pos="100000">
                <a:srgbClr val="03D4A8">
                  <a:alpha val="48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ln w="57150" cap="sq">
            <a:solidFill>
              <a:schemeClr val="tx1"/>
            </a:solidFill>
            <a:beve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56" name="Овал 4"/>
          <p:cNvSpPr/>
          <p:nvPr/>
        </p:nvSpPr>
        <p:spPr bwMode="auto">
          <a:xfrm>
            <a:off x="2886075" y="895350"/>
            <a:ext cx="3630613" cy="1381125"/>
          </a:xfrm>
          <a:prstGeom prst="rect">
            <a:avLst/>
          </a:prstGeom>
          <a:noFill/>
          <a:ln cap="sq">
            <a:beve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0320" tIns="20320" rIns="20320" bIns="2032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исполнено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508 177,9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42844" y="1189798"/>
            <a:ext cx="2313187" cy="2096324"/>
            <a:chOff x="142845" y="1285860"/>
            <a:chExt cx="2241749" cy="2031584"/>
          </a:xfrm>
          <a:solidFill>
            <a:srgbClr val="0070C0"/>
          </a:solidFill>
        </p:grpSpPr>
        <p:sp>
          <p:nvSpPr>
            <p:cNvPr id="33" name="Овал 32"/>
            <p:cNvSpPr/>
            <p:nvPr/>
          </p:nvSpPr>
          <p:spPr bwMode="auto">
            <a:xfrm>
              <a:off x="142845" y="1285860"/>
              <a:ext cx="2241749" cy="2031584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457517" y="1742404"/>
              <a:ext cx="1643074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Общее образование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bg1"/>
                  </a:solidFill>
                </a:rPr>
                <a:t>297 982,5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214313" y="2857500"/>
            <a:ext cx="2286000" cy="2071688"/>
            <a:chOff x="214282" y="2857496"/>
            <a:chExt cx="2286016" cy="2071702"/>
          </a:xfrm>
        </p:grpSpPr>
        <p:sp>
          <p:nvSpPr>
            <p:cNvPr id="38" name="Овал 37"/>
            <p:cNvSpPr/>
            <p:nvPr/>
          </p:nvSpPr>
          <p:spPr bwMode="auto">
            <a:xfrm>
              <a:off x="214282" y="2857496"/>
              <a:ext cx="2286016" cy="207170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69000"/>
              </a:schemeClr>
            </a:solidFill>
            <a:ln w="57150">
              <a:solidFill>
                <a:schemeClr val="tx1"/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Овал 4"/>
            <p:cNvSpPr/>
            <p:nvPr/>
          </p:nvSpPr>
          <p:spPr bwMode="auto">
            <a:xfrm>
              <a:off x="265082" y="3081336"/>
              <a:ext cx="2111390" cy="16494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320" tIns="20320" rIns="20320" bIns="203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8625" y="3357563"/>
            <a:ext cx="1785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Дошкольное  образование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154 258,7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4" name="Группа 48"/>
          <p:cNvGrpSpPr>
            <a:grpSpLocks/>
          </p:cNvGrpSpPr>
          <p:nvPr/>
        </p:nvGrpSpPr>
        <p:grpSpPr bwMode="auto">
          <a:xfrm>
            <a:off x="71438" y="4429125"/>
            <a:ext cx="3182937" cy="2214563"/>
            <a:chOff x="71406" y="4429132"/>
            <a:chExt cx="3183454" cy="2214578"/>
          </a:xfrm>
        </p:grpSpPr>
        <p:sp>
          <p:nvSpPr>
            <p:cNvPr id="41" name="Овал 40"/>
            <p:cNvSpPr/>
            <p:nvPr/>
          </p:nvSpPr>
          <p:spPr bwMode="auto">
            <a:xfrm>
              <a:off x="71406" y="4429132"/>
              <a:ext cx="3183454" cy="2214554"/>
            </a:xfrm>
            <a:prstGeom prst="ellipse">
              <a:avLst/>
            </a:prstGeom>
            <a:solidFill>
              <a:schemeClr val="accent4"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6" name="TextBox 31"/>
            <p:cNvSpPr txBox="1">
              <a:spLocks noChangeArrowheads="1"/>
            </p:cNvSpPr>
            <p:nvPr/>
          </p:nvSpPr>
          <p:spPr bwMode="auto">
            <a:xfrm>
              <a:off x="428596" y="4704718"/>
              <a:ext cx="250033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Профессиональная подготовка, переподготовка и повышение квалификации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100,0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47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" name="Группа 48"/>
          <p:cNvGrpSpPr>
            <a:grpSpLocks/>
          </p:cNvGrpSpPr>
          <p:nvPr/>
        </p:nvGrpSpPr>
        <p:grpSpPr bwMode="auto">
          <a:xfrm>
            <a:off x="3132138" y="3068638"/>
            <a:ext cx="2859087" cy="1949450"/>
            <a:chOff x="379843" y="4717166"/>
            <a:chExt cx="2510522" cy="1710494"/>
          </a:xfrm>
        </p:grpSpPr>
        <p:sp>
          <p:nvSpPr>
            <p:cNvPr id="23" name="Овал 22"/>
            <p:cNvSpPr/>
            <p:nvPr/>
          </p:nvSpPr>
          <p:spPr bwMode="auto">
            <a:xfrm>
              <a:off x="431504" y="4717166"/>
              <a:ext cx="2458861" cy="1710494"/>
            </a:xfrm>
            <a:prstGeom prst="ellipse">
              <a:avLst/>
            </a:prstGeom>
            <a:solidFill>
              <a:schemeClr val="accent2">
                <a:lumMod val="50000"/>
                <a:alpha val="71000"/>
              </a:schemeClr>
            </a:solidFill>
            <a:ln w="57150">
              <a:solidFill>
                <a:schemeClr val="bg2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474" name="TextBox 31"/>
            <p:cNvSpPr txBox="1">
              <a:spLocks noChangeArrowheads="1"/>
            </p:cNvSpPr>
            <p:nvPr/>
          </p:nvSpPr>
          <p:spPr bwMode="auto">
            <a:xfrm>
              <a:off x="379843" y="5077210"/>
              <a:ext cx="2500330" cy="89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Дополнительное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образование детей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35 178,9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8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620713"/>
            <a:ext cx="9366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D:\Обмен\чел\35428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8" y="115888"/>
            <a:ext cx="11588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24" name="Rectangle 12"/>
          <p:cNvSpPr>
            <a:spLocks noChangeArrowheads="1"/>
          </p:cNvSpPr>
          <p:nvPr/>
        </p:nvSpPr>
        <p:spPr bwMode="auto">
          <a:xfrm>
            <a:off x="755576" y="188913"/>
            <a:ext cx="8208912" cy="13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264" tIns="40632" rIns="81264" bIns="40632">
            <a:spAutoFit/>
          </a:bodyPr>
          <a:lstStyle/>
          <a:p>
            <a:pPr algn="ctr" defTabSz="914309">
              <a:defRPr/>
            </a:pPr>
            <a:r>
              <a:rPr lang="ru-RU" b="1" dirty="0">
                <a:solidFill>
                  <a:srgbClr val="A50021"/>
                </a:solidFill>
                <a:latin typeface="Arial" pitchFamily="34" charset="0"/>
              </a:rPr>
              <a:t>МП  «Развитие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культуры Камбарского района» </a:t>
            </a:r>
          </a:p>
          <a:p>
            <a:pPr algn="ctr" defTabSz="914309">
              <a:defRPr/>
            </a:pP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                                                 за </a:t>
            </a:r>
            <a:r>
              <a:rPr lang="ru-RU" b="1" dirty="0" smtClean="0">
                <a:solidFill>
                  <a:srgbClr val="A50021"/>
                </a:solidFill>
                <a:latin typeface="Arial" pitchFamily="34" charset="0"/>
              </a:rPr>
              <a:t>2023 год</a:t>
            </a:r>
            <a:r>
              <a:rPr lang="ru-RU" b="1" dirty="0" smtClean="0">
                <a:solidFill>
                  <a:srgbClr val="CC0000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  <a:t/>
            </a:r>
            <a:br>
              <a:rPr lang="ru-RU" sz="3600" b="1" dirty="0" smtClean="0">
                <a:solidFill>
                  <a:srgbClr val="CC0000"/>
                </a:solidFill>
                <a:latin typeface="Calibri" pitchFamily="34" charset="0"/>
              </a:rPr>
            </a:br>
            <a:endParaRPr lang="ru-RU" sz="32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228184" y="1124744"/>
            <a:ext cx="2735263" cy="1512887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rgbClr val="FFFFCC"/>
              </a:gs>
            </a:gsLst>
            <a:lin ang="0" scaled="0"/>
          </a:gradFill>
          <a:ln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3275856" y="3789040"/>
            <a:ext cx="2664296" cy="3241675"/>
            <a:chOff x="3956825" y="3857628"/>
            <a:chExt cx="2684320" cy="3240855"/>
          </a:xfrm>
        </p:grpSpPr>
        <p:grpSp>
          <p:nvGrpSpPr>
            <p:cNvPr id="21543" name="Группа 17"/>
            <p:cNvGrpSpPr>
              <a:grpSpLocks/>
            </p:cNvGrpSpPr>
            <p:nvPr/>
          </p:nvGrpSpPr>
          <p:grpSpPr bwMode="auto">
            <a:xfrm>
              <a:off x="4000870" y="3857628"/>
              <a:ext cx="2640275" cy="2736724"/>
              <a:chOff x="56506" y="1105265"/>
              <a:chExt cx="5982825" cy="895837"/>
            </a:xfrm>
          </p:grpSpPr>
          <p:sp>
            <p:nvSpPr>
              <p:cNvPr id="3" name="Скругленный прямоугольник 18"/>
              <p:cNvSpPr/>
              <p:nvPr/>
            </p:nvSpPr>
            <p:spPr>
              <a:xfrm>
                <a:off x="54675" y="1246574"/>
                <a:ext cx="5057972" cy="754342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46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687374" y="1105265"/>
                <a:ext cx="4351957" cy="865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44" name="Rectangle 28"/>
            <p:cNvSpPr>
              <a:spLocks noChangeArrowheads="1"/>
            </p:cNvSpPr>
            <p:nvPr/>
          </p:nvSpPr>
          <p:spPr bwMode="auto">
            <a:xfrm>
              <a:off x="3956825" y="4312690"/>
              <a:ext cx="2357452" cy="27857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1431" tIns="45715" rIns="91431" bIns="45715">
              <a:spAutoFit/>
            </a:bodyPr>
            <a:lstStyle/>
            <a:p>
              <a:pPr algn="ctr"/>
              <a:r>
                <a:rPr lang="ru-RU" sz="2000" b="1" dirty="0"/>
                <a:t>Подпрограмма </a:t>
              </a:r>
            </a:p>
            <a:p>
              <a:pPr algn="ctr"/>
              <a:r>
                <a:rPr lang="ru-RU" sz="2000" b="1" dirty="0"/>
                <a:t>«Создание условий </a:t>
              </a:r>
            </a:p>
            <a:p>
              <a:pPr algn="ctr"/>
              <a:r>
                <a:rPr lang="ru-RU" sz="2000" b="1" dirty="0"/>
                <a:t>для реализации муниципальной программы»</a:t>
              </a:r>
            </a:p>
            <a:p>
              <a:pPr algn="ctr"/>
              <a:r>
                <a:rPr lang="ru-RU" sz="2000" b="1" dirty="0" smtClean="0"/>
                <a:t>3 442,6 тыс.руб</a:t>
              </a:r>
              <a:r>
                <a:rPr lang="ru-RU" sz="2000" b="1" dirty="0"/>
                <a:t>.</a:t>
              </a:r>
            </a:p>
            <a:p>
              <a:pPr algn="ctr">
                <a:spcBef>
                  <a:spcPct val="50000"/>
                </a:spcBef>
              </a:pPr>
              <a:endParaRPr lang="ru-RU" sz="1400" b="1" dirty="0"/>
            </a:p>
            <a:p>
              <a:pPr algn="ctr"/>
              <a:endParaRPr lang="ru-RU" sz="1400" b="1" dirty="0"/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68144" y="1124744"/>
            <a:ext cx="3643312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Подпрограмма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«Развитие 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/>
              <a:t>библиотечного дела»</a:t>
            </a: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sz="2000" b="1" dirty="0" smtClean="0"/>
              <a:t>8 098,0 тыс.руб</a:t>
            </a:r>
            <a:r>
              <a:rPr lang="ru-RU" sz="2000" b="1" dirty="0"/>
              <a:t>.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defRPr/>
            </a:pPr>
            <a:endParaRPr lang="ru-RU" sz="1400" b="1" dirty="0"/>
          </a:p>
        </p:txBody>
      </p:sp>
      <p:grpSp>
        <p:nvGrpSpPr>
          <p:cNvPr id="5" name="Группа 39"/>
          <p:cNvGrpSpPr>
            <a:grpSpLocks/>
          </p:cNvGrpSpPr>
          <p:nvPr/>
        </p:nvGrpSpPr>
        <p:grpSpPr bwMode="auto">
          <a:xfrm>
            <a:off x="179512" y="3573016"/>
            <a:ext cx="2952751" cy="2376487"/>
            <a:chOff x="142844" y="3786190"/>
            <a:chExt cx="2952921" cy="2376282"/>
          </a:xfrm>
        </p:grpSpPr>
        <p:grpSp>
          <p:nvGrpSpPr>
            <p:cNvPr id="21539" name="Группа 11"/>
            <p:cNvGrpSpPr>
              <a:grpSpLocks/>
            </p:cNvGrpSpPr>
            <p:nvPr/>
          </p:nvGrpSpPr>
          <p:grpSpPr bwMode="auto">
            <a:xfrm>
              <a:off x="142844" y="3786190"/>
              <a:ext cx="2916978" cy="2376282"/>
              <a:chOff x="1461725" y="1084384"/>
              <a:chExt cx="5716292" cy="892973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604840" y="1084384"/>
                <a:ext cx="5572056" cy="892973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42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40" name="Прямоугольник 31"/>
            <p:cNvSpPr>
              <a:spLocks noChangeArrowheads="1"/>
            </p:cNvSpPr>
            <p:nvPr/>
          </p:nvSpPr>
          <p:spPr bwMode="auto">
            <a:xfrm>
              <a:off x="143415" y="3857628"/>
              <a:ext cx="2952350" cy="2246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   Подпрограмма  «Организация досуга, предоставление услуг организаций культуры, </a:t>
              </a:r>
            </a:p>
            <a:p>
              <a:pPr algn="ctr"/>
              <a:r>
                <a:rPr lang="ru-RU" sz="2000" b="1" dirty="0"/>
                <a:t>развитие местного народного творчества» </a:t>
              </a:r>
            </a:p>
            <a:p>
              <a:pPr algn="ctr"/>
              <a:r>
                <a:rPr lang="ru-RU" sz="2000" b="1" dirty="0" smtClean="0"/>
                <a:t>36 230,2 тыс.руб</a:t>
              </a:r>
              <a:r>
                <a:rPr lang="ru-RU" sz="2000" b="1" dirty="0"/>
                <a:t>.</a:t>
              </a:r>
            </a:p>
          </p:txBody>
        </p:sp>
      </p:grpSp>
      <p:pic>
        <p:nvPicPr>
          <p:cNvPr id="37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620619">
            <a:off x="2560638" y="2338388"/>
            <a:ext cx="1655762" cy="180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grpSp>
        <p:nvGrpSpPr>
          <p:cNvPr id="7" name="Группа 35"/>
          <p:cNvGrpSpPr>
            <a:grpSpLocks/>
          </p:cNvGrpSpPr>
          <p:nvPr/>
        </p:nvGrpSpPr>
        <p:grpSpPr bwMode="auto">
          <a:xfrm>
            <a:off x="5652120" y="3645024"/>
            <a:ext cx="2915816" cy="2754045"/>
            <a:chOff x="6715139" y="3643314"/>
            <a:chExt cx="2430003" cy="3849494"/>
          </a:xfrm>
        </p:grpSpPr>
        <p:grpSp>
          <p:nvGrpSpPr>
            <p:cNvPr id="21535" name="Группа 11"/>
            <p:cNvGrpSpPr>
              <a:grpSpLocks/>
            </p:cNvGrpSpPr>
            <p:nvPr/>
          </p:nvGrpSpPr>
          <p:grpSpPr bwMode="auto">
            <a:xfrm>
              <a:off x="6715139" y="3643314"/>
              <a:ext cx="2285988" cy="3610843"/>
              <a:chOff x="1461725" y="1105342"/>
              <a:chExt cx="4787420" cy="1234363"/>
            </a:xfrm>
          </p:grpSpPr>
          <p:sp>
            <p:nvSpPr>
              <p:cNvPr id="34" name="Скругленный прямоугольник 33"/>
              <p:cNvSpPr/>
              <p:nvPr/>
            </p:nvSpPr>
            <p:spPr>
              <a:xfrm>
                <a:off x="1784364" y="1453968"/>
                <a:ext cx="4463707" cy="886030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3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36" name="Прямоугольник 38"/>
            <p:cNvSpPr>
              <a:spLocks noChangeArrowheads="1"/>
            </p:cNvSpPr>
            <p:nvPr/>
          </p:nvSpPr>
          <p:spPr bwMode="auto">
            <a:xfrm>
              <a:off x="6716281" y="4696522"/>
              <a:ext cx="2428861" cy="279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r>
                <a:rPr lang="ru-RU" sz="2000" b="1" dirty="0"/>
                <a:t>Подпрограмма «Развитие дополнительного образования детей»</a:t>
              </a:r>
            </a:p>
            <a:p>
              <a:pPr algn="ctr"/>
              <a:r>
                <a:rPr lang="ru-RU" sz="2000" b="1" dirty="0" smtClean="0"/>
                <a:t>10 966,0 тыс.руб</a:t>
              </a:r>
              <a:r>
                <a:rPr lang="ru-RU" sz="2000" b="1" dirty="0"/>
                <a:t>.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pic>
        <p:nvPicPr>
          <p:cNvPr id="44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19604441">
            <a:off x="3623530" y="997483"/>
            <a:ext cx="2328862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5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667357">
            <a:off x="3047974" y="2322760"/>
            <a:ext cx="3226826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pic>
        <p:nvPicPr>
          <p:cNvPr id="49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 rot="4939021">
            <a:off x="1143794" y="1831182"/>
            <a:ext cx="1860550" cy="144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sp>
        <p:nvSpPr>
          <p:cNvPr id="2151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6" name="AutoShape 11"/>
          <p:cNvPicPr>
            <a:picLocks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419872" y="1988840"/>
            <a:ext cx="3095625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FF"/>
            </a:outerShdw>
          </a:effectLst>
        </p:spPr>
      </p:pic>
      <p:grpSp>
        <p:nvGrpSpPr>
          <p:cNvPr id="11" name="Овал 15"/>
          <p:cNvGrpSpPr>
            <a:grpSpLocks/>
          </p:cNvGrpSpPr>
          <p:nvPr/>
        </p:nvGrpSpPr>
        <p:grpSpPr bwMode="auto">
          <a:xfrm>
            <a:off x="250825" y="333375"/>
            <a:ext cx="4321175" cy="2595563"/>
            <a:chOff x="-327" y="-257"/>
            <a:chExt cx="4727" cy="2505"/>
          </a:xfrm>
        </p:grpSpPr>
        <p:pic>
          <p:nvPicPr>
            <p:cNvPr id="96261" name="Овал 15"/>
            <p:cNvPicPr>
              <a:picLocks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-327" y="-257"/>
              <a:ext cx="4727" cy="25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FF"/>
              </a:outerShdw>
            </a:effectLst>
          </p:spPr>
        </p:pic>
        <p:sp>
          <p:nvSpPr>
            <p:cNvPr id="14354" name="Text Box 10"/>
            <p:cNvSpPr txBox="1">
              <a:spLocks noChangeArrowheads="1"/>
            </p:cNvSpPr>
            <p:nvPr/>
          </p:nvSpPr>
          <p:spPr bwMode="auto">
            <a:xfrm>
              <a:off x="-39" y="368"/>
              <a:ext cx="3442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2860" tIns="51429" rIns="102860" bIns="51429" anchor="ctr"/>
            <a:lstStyle/>
            <a:p>
              <a:pPr algn="ctr" defTabSz="914309">
                <a:defRPr/>
              </a:pPr>
              <a:r>
                <a:rPr lang="ru-RU" b="1" dirty="0">
                  <a:solidFill>
                    <a:srgbClr val="A50021"/>
                  </a:solidFill>
                </a:rPr>
                <a:t>Итого по программе</a:t>
              </a:r>
            </a:p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chemeClr val="accent5">
                      <a:lumMod val="10000"/>
                    </a:schemeClr>
                  </a:solidFill>
                </a:rPr>
                <a:t>63 013,9тыс.руб</a:t>
              </a:r>
              <a:r>
                <a:rPr lang="ru-RU" sz="2000" b="1" dirty="0">
                  <a:solidFill>
                    <a:schemeClr val="accent5">
                      <a:lumMod val="10000"/>
                    </a:schemeClr>
                  </a:solidFill>
                </a:rPr>
                <a:t>.</a:t>
              </a:r>
              <a:endParaRPr lang="ru-RU" sz="2000" dirty="0">
                <a:solidFill>
                  <a:schemeClr val="accent5">
                    <a:lumMod val="10000"/>
                  </a:schemeClr>
                </a:solidFill>
              </a:endParaRPr>
            </a:p>
          </p:txBody>
        </p:sp>
      </p:grpSp>
      <p:grpSp>
        <p:nvGrpSpPr>
          <p:cNvPr id="12" name="Группа 35"/>
          <p:cNvGrpSpPr>
            <a:grpSpLocks/>
          </p:cNvGrpSpPr>
          <p:nvPr/>
        </p:nvGrpSpPr>
        <p:grpSpPr bwMode="auto">
          <a:xfrm>
            <a:off x="6012160" y="2348880"/>
            <a:ext cx="2933634" cy="2104494"/>
            <a:chOff x="6191298" y="3643314"/>
            <a:chExt cx="2664651" cy="2816357"/>
          </a:xfrm>
        </p:grpSpPr>
        <p:grpSp>
          <p:nvGrpSpPr>
            <p:cNvPr id="21525" name="Группа 11"/>
            <p:cNvGrpSpPr>
              <a:grpSpLocks/>
            </p:cNvGrpSpPr>
            <p:nvPr/>
          </p:nvGrpSpPr>
          <p:grpSpPr bwMode="auto">
            <a:xfrm>
              <a:off x="6283037" y="3643314"/>
              <a:ext cx="2564596" cy="2513406"/>
              <a:chOff x="556797" y="1105342"/>
              <a:chExt cx="5370895" cy="859205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556797" y="1368881"/>
                <a:ext cx="5278090" cy="595666"/>
              </a:xfrm>
              <a:prstGeom prst="roundRect">
                <a:avLst>
                  <a:gd name="adj" fmla="val 10000"/>
                </a:avLst>
              </a:prstGeom>
              <a:gradFill rotWithShape="0">
                <a:gsLst>
                  <a:gs pos="0">
                    <a:schemeClr val="bg2">
                      <a:lumMod val="40000"/>
                      <a:lumOff val="60000"/>
                    </a:schemeClr>
                  </a:gs>
                  <a:gs pos="100000">
                    <a:srgbClr val="FFFFCC"/>
                  </a:gs>
                </a:gsLst>
                <a:lin ang="0" scaled="0"/>
              </a:gra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528" name="Скругленный прямоугольник 4"/>
              <p:cNvSpPr>
                <a:spLocks noChangeArrowheads="1"/>
              </p:cNvSpPr>
              <p:nvPr/>
            </p:nvSpPr>
            <p:spPr bwMode="auto">
              <a:xfrm>
                <a:off x="1461725" y="1105342"/>
                <a:ext cx="4465967" cy="666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096" tIns="25398" rIns="38096" bIns="25398" anchor="ctr"/>
              <a:lstStyle/>
              <a:p>
                <a:pPr algn="ctr" defTabSz="788988">
                  <a:lnSpc>
                    <a:spcPct val="90000"/>
                  </a:lnSpc>
                  <a:spcAft>
                    <a:spcPct val="35000"/>
                  </a:spcAft>
                </a:pPr>
                <a:endParaRPr lang="ru-RU" b="1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21526" name="Прямоугольник 38"/>
            <p:cNvSpPr>
              <a:spLocks noChangeArrowheads="1"/>
            </p:cNvSpPr>
            <p:nvPr/>
          </p:nvSpPr>
          <p:spPr bwMode="auto">
            <a:xfrm>
              <a:off x="6191298" y="4317871"/>
              <a:ext cx="2664651" cy="214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1400" b="1" dirty="0" smtClean="0"/>
            </a:p>
            <a:p>
              <a:pPr algn="ctr"/>
              <a:r>
                <a:rPr lang="ru-RU" sz="2000" b="1" dirty="0" smtClean="0"/>
                <a:t>Подпрограмма </a:t>
              </a:r>
              <a:r>
                <a:rPr lang="ru-RU" sz="2000" b="1" dirty="0">
                  <a:solidFill>
                    <a:srgbClr val="000000"/>
                  </a:solidFill>
                </a:rPr>
                <a:t>«Развитие музейного </a:t>
              </a:r>
            </a:p>
            <a:p>
              <a:pPr algn="ctr"/>
              <a:r>
                <a:rPr lang="ru-RU" sz="2000" b="1" dirty="0">
                  <a:solidFill>
                    <a:srgbClr val="000000"/>
                  </a:solidFill>
                </a:rPr>
                <a:t> дела» 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4 277,1 тыс.руб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.</a:t>
              </a:r>
              <a:endParaRPr lang="ru-RU" sz="2000" dirty="0"/>
            </a:p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</a:pPr>
              <a:endParaRPr lang="ru-RU" sz="2000" b="1" dirty="0"/>
            </a:p>
          </p:txBody>
        </p:sp>
      </p:grpSp>
      <p:sp>
        <p:nvSpPr>
          <p:cNvPr id="38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4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60648"/>
            <a:ext cx="86439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РАСХОДЫ КОНСОЛИДИРОВАННОГО БЮДЖЕТА МУНИЦИПАЛЬНОГО ОБРАЗОВАНИЯ  «МУНИЦИПАЛЬНЫЙ ОКРУГ  КАМБАРСКИЙ РАЙОН УДМУРТСКОЙ РЕСПУБЛИКИ» ЗА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2023 ГОД </a:t>
            </a:r>
            <a:endParaRPr lang="ru-RU" sz="1600" b="1" cap="all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На обеспечение МЕР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СОЦИАЛЬНОЙ ПОДДЕРЖКИ ОТДЕЛЬНЫМ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КАТЕГОРИЯМ 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ГРАЖДАН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И </a:t>
            </a:r>
            <a:r>
              <a:rPr lang="ru-RU" sz="1600" b="1" cap="all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ВЫПЛАТы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СОЦИАЛЬНОГО </a:t>
            </a: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cs typeface="Times New Roman" pitchFamily="18" charset="0"/>
              </a:rPr>
              <a:t> ХАРАКТЕРА</a:t>
            </a:r>
            <a:endParaRPr lang="ru-RU" sz="1600" b="1" cap="all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(26 473,2тыс.руб</a:t>
            </a:r>
            <a:r>
              <a:rPr lang="ru-RU" sz="1600" b="1" cap="all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.)</a:t>
            </a:r>
            <a:endParaRPr lang="ru-RU" sz="16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131840" y="1700808"/>
            <a:ext cx="357188" cy="73183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1259511">
            <a:off x="5901883" y="1716752"/>
            <a:ext cx="357188" cy="700087"/>
          </a:xfrm>
          <a:prstGeom prst="downArrow">
            <a:avLst/>
          </a:prstGeom>
          <a:solidFill>
            <a:srgbClr val="B06BE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" name="Группа 31"/>
          <p:cNvGrpSpPr>
            <a:grpSpLocks/>
          </p:cNvGrpSpPr>
          <p:nvPr/>
        </p:nvGrpSpPr>
        <p:grpSpPr bwMode="auto">
          <a:xfrm>
            <a:off x="0" y="3000375"/>
            <a:ext cx="2500313" cy="1368425"/>
            <a:chOff x="-214346" y="2928934"/>
            <a:chExt cx="2786082" cy="21633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304" y="2928934"/>
              <a:ext cx="2428755" cy="21557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7" name="TextBox 10"/>
            <p:cNvSpPr txBox="1">
              <a:spLocks noChangeArrowheads="1"/>
            </p:cNvSpPr>
            <p:nvPr/>
          </p:nvSpPr>
          <p:spPr bwMode="auto">
            <a:xfrm>
              <a:off x="-214346" y="3000372"/>
              <a:ext cx="2786082" cy="2091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Социальное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обеспечение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Населения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19 736,2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Группа 23"/>
          <p:cNvGrpSpPr>
            <a:grpSpLocks/>
          </p:cNvGrpSpPr>
          <p:nvPr/>
        </p:nvGrpSpPr>
        <p:grpSpPr bwMode="auto">
          <a:xfrm>
            <a:off x="2195736" y="2420888"/>
            <a:ext cx="2571750" cy="1223963"/>
            <a:chOff x="2214546" y="2300286"/>
            <a:chExt cx="2571768" cy="18487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28859" y="2300286"/>
              <a:ext cx="2286016" cy="1848794"/>
            </a:xfrm>
            <a:prstGeom prst="rect">
              <a:avLst/>
            </a:prstGeom>
            <a:solidFill>
              <a:srgbClr val="9900FF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5" name="TextBox 12"/>
            <p:cNvSpPr txBox="1">
              <a:spLocks noChangeArrowheads="1"/>
            </p:cNvSpPr>
            <p:nvPr/>
          </p:nvSpPr>
          <p:spPr bwMode="auto">
            <a:xfrm>
              <a:off x="2214546" y="2428869"/>
              <a:ext cx="2571768" cy="1533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Охрана семьи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и детства   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5 282,0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>
            <a:off x="4644008" y="2420888"/>
            <a:ext cx="2357437" cy="1223963"/>
            <a:chOff x="4644008" y="2287107"/>
            <a:chExt cx="2357454" cy="141417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786884" y="2287107"/>
              <a:ext cx="2071702" cy="141417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3" name="TextBox 14"/>
            <p:cNvSpPr txBox="1">
              <a:spLocks noChangeArrowheads="1"/>
            </p:cNvSpPr>
            <p:nvPr/>
          </p:nvSpPr>
          <p:spPr bwMode="auto">
            <a:xfrm>
              <a:off x="4644008" y="2444236"/>
              <a:ext cx="2357454" cy="117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Пенсионное обеспечение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1 406,3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28"/>
          <p:cNvGrpSpPr>
            <a:grpSpLocks/>
          </p:cNvGrpSpPr>
          <p:nvPr/>
        </p:nvGrpSpPr>
        <p:grpSpPr bwMode="auto">
          <a:xfrm>
            <a:off x="6786563" y="2974975"/>
            <a:ext cx="2357437" cy="1652588"/>
            <a:chOff x="6786546" y="3000372"/>
            <a:chExt cx="2357454" cy="25735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929422" y="3000372"/>
              <a:ext cx="2071702" cy="24993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591" name="TextBox 16"/>
            <p:cNvSpPr txBox="1">
              <a:spLocks noChangeArrowheads="1"/>
            </p:cNvSpPr>
            <p:nvPr/>
          </p:nvSpPr>
          <p:spPr bwMode="auto">
            <a:xfrm>
              <a:off x="6786546" y="3034810"/>
              <a:ext cx="2357454" cy="253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/>
                <a:t>Другие вопросы </a:t>
              </a:r>
            </a:p>
            <a:p>
              <a:pPr algn="ctr"/>
              <a:r>
                <a:rPr lang="ru-RU" sz="2000" b="1" dirty="0"/>
                <a:t>в области социальной политики </a:t>
              </a:r>
            </a:p>
            <a:p>
              <a:pPr algn="ctr"/>
              <a:r>
                <a:rPr lang="ru-RU" sz="2000" b="1" dirty="0" smtClean="0"/>
                <a:t>48,7</a:t>
              </a:r>
              <a:endParaRPr lang="ru-RU" sz="2000" b="1" dirty="0"/>
            </a:p>
          </p:txBody>
        </p:sp>
      </p:grpSp>
      <p:sp>
        <p:nvSpPr>
          <p:cNvPr id="19" name="Стрелка вниз 18"/>
          <p:cNvSpPr/>
          <p:nvPr/>
        </p:nvSpPr>
        <p:spPr>
          <a:xfrm rot="20298421">
            <a:off x="7594600" y="1943100"/>
            <a:ext cx="357188" cy="874713"/>
          </a:xfrm>
          <a:prstGeom prst="downArrow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Рисунок 21" descr="so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45757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500063" cy="500063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749295">
            <a:off x="1306513" y="1947863"/>
            <a:ext cx="357187" cy="874712"/>
          </a:xfrm>
          <a:prstGeom prst="downArrow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260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i="1" kern="10" spc="18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УФ Администрации </a:t>
            </a:r>
            <a:r>
              <a:rPr lang="ru-RU" b="1" i="1" kern="10" spc="180" dirty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chemeClr val="accent5">
                    <a:lumMod val="50000"/>
                  </a:schemeClr>
                </a:solidFill>
                <a:latin typeface="Monotype Corsiva"/>
              </a:rPr>
              <a:t>Камбарского района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powerpointstore.com_60</Template>
  <TotalTime>20004</TotalTime>
  <Words>1278</Words>
  <Application>Microsoft Office PowerPoint</Application>
  <PresentationFormat>Экран (4:3)</PresentationFormat>
  <Paragraphs>446</Paragraphs>
  <Slides>15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100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и формализация</dc:title>
  <dc:creator>100</dc:creator>
  <cp:lastModifiedBy>Елена</cp:lastModifiedBy>
  <cp:revision>2220</cp:revision>
  <cp:lastPrinted>1601-01-01T00:00:00Z</cp:lastPrinted>
  <dcterms:created xsi:type="dcterms:W3CDTF">2001-09-09T09:29:53Z</dcterms:created>
  <dcterms:modified xsi:type="dcterms:W3CDTF">2024-02-28T12:17:02Z</dcterms:modified>
</cp:coreProperties>
</file>